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1" r:id="rId6"/>
    <p:sldId id="402" r:id="rId7"/>
    <p:sldId id="288" r:id="rId8"/>
    <p:sldId id="401" r:id="rId9"/>
    <p:sldId id="382" r:id="rId10"/>
    <p:sldId id="380" r:id="rId11"/>
    <p:sldId id="273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1" d="100"/>
          <a:sy n="81" d="100"/>
        </p:scale>
        <p:origin x="20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D3A8B93-E02B-4FF7-A14D-5009DCE24F61}"/>
    <pc:docChg chg="modSld">
      <pc:chgData name="Yoder, Jason" userId="28f4d4d8-da04-4f86-b14d-a21675737bc5" providerId="ADAL" clId="{1D3A8B93-E02B-4FF7-A14D-5009DCE24F61}" dt="2023-09-03T17:49:41.676" v="11" actId="20577"/>
      <pc:docMkLst>
        <pc:docMk/>
      </pc:docMkLst>
      <pc:sldChg chg="modSp mod">
        <pc:chgData name="Yoder, Jason" userId="28f4d4d8-da04-4f86-b14d-a21675737bc5" providerId="ADAL" clId="{1D3A8B93-E02B-4FF7-A14D-5009DCE24F61}" dt="2023-09-03T17:49:41.676" v="11" actId="20577"/>
        <pc:sldMkLst>
          <pc:docMk/>
          <pc:sldMk cId="0" sldId="256"/>
        </pc:sldMkLst>
        <pc:spChg chg="mod">
          <ac:chgData name="Yoder, Jason" userId="28f4d4d8-da04-4f86-b14d-a21675737bc5" providerId="ADAL" clId="{1D3A8B93-E02B-4FF7-A14D-5009DCE24F61}" dt="2023-09-03T17:49:41.676" v="11" actId="20577"/>
          <ac:spMkLst>
            <pc:docMk/>
            <pc:sldMk cId="0" sldId="256"/>
            <ac:spMk id="3" creationId="{BE4C00AB-C55D-DD34-B7F1-40C0F2C378F8}"/>
          </ac:spMkLst>
        </pc:spChg>
      </pc:sldChg>
    </pc:docChg>
  </pc:docChgLst>
  <pc:docChgLst>
    <pc:chgData name="Korinek, Adam" userId="S::korineaj@rose-hulman.edu::a98ddd77-be9c-4186-9ea9-5e52026b75b2" providerId="AD" clId="Web-{8499BA59-1E0C-4156-BC6F-91B9428AF3F6}"/>
    <pc:docChg chg="modSld">
      <pc:chgData name="Korinek, Adam" userId="S::korineaj@rose-hulman.edu::a98ddd77-be9c-4186-9ea9-5e52026b75b2" providerId="AD" clId="Web-{8499BA59-1E0C-4156-BC6F-91B9428AF3F6}" dt="2021-10-07T12:50:39.432" v="4" actId="20577"/>
      <pc:docMkLst>
        <pc:docMk/>
      </pc:docMkLst>
      <pc:sldChg chg="modSp">
        <pc:chgData name="Korinek, Adam" userId="S::korineaj@rose-hulman.edu::a98ddd77-be9c-4186-9ea9-5e52026b75b2" providerId="AD" clId="Web-{8499BA59-1E0C-4156-BC6F-91B9428AF3F6}" dt="2021-10-07T12:50:39.432" v="4" actId="20577"/>
        <pc:sldMkLst>
          <pc:docMk/>
          <pc:sldMk cId="1512040240" sldId="380"/>
        </pc:sldMkLst>
        <pc:spChg chg="mod">
          <ac:chgData name="Korinek, Adam" userId="S::korineaj@rose-hulman.edu::a98ddd77-be9c-4186-9ea9-5e52026b75b2" providerId="AD" clId="Web-{8499BA59-1E0C-4156-BC6F-91B9428AF3F6}" dt="2021-10-07T12:50:39.432" v="4" actId="20577"/>
          <ac:spMkLst>
            <pc:docMk/>
            <pc:sldMk cId="1512040240" sldId="3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hardcopy of </a:t>
            </a:r>
            <a:r>
              <a:rPr lang="en-US" err="1"/>
              <a:t>BreakfastMain</a:t>
            </a:r>
            <a:r>
              <a:rPr lang="en-US" baseline="0"/>
              <a:t> </a:t>
            </a:r>
            <a:r>
              <a:rPr lang="en-US"/>
              <a:t>from </a:t>
            </a:r>
            <a:r>
              <a:rPr lang="en-US" err="1"/>
              <a:t>EventBasedProgrammingSolution</a:t>
            </a:r>
            <a:r>
              <a:rPr lang="en-US"/>
              <a:t>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find it helpful you can ask:</a:t>
            </a:r>
          </a:p>
          <a:p>
            <a:endParaRPr lang="en-US"/>
          </a:p>
          <a:p>
            <a:r>
              <a:rPr lang="en-US"/>
              <a:t>If I run</a:t>
            </a:r>
            <a:r>
              <a:rPr lang="en-US" baseline="0"/>
              <a:t> “Pet p = new Dog();”</a:t>
            </a:r>
          </a:p>
          <a:p>
            <a:r>
              <a:rPr lang="en-US" baseline="0"/>
              <a:t>What is the type?  (confusion… Both?) </a:t>
            </a:r>
          </a:p>
          <a:p>
            <a:endParaRPr lang="en-US"/>
          </a:p>
          <a:p>
            <a:r>
              <a:rPr lang="en-US"/>
              <a:t>There is a declared (Pet) and actual (Dog) type.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Coupling,</a:t>
            </a:r>
            <a:r>
              <a:rPr lang="en-US" baseline="0"/>
              <a:t> a</a:t>
            </a:r>
            <a:r>
              <a:rPr lang="en-US"/>
              <a:t>lso</a:t>
            </a:r>
            <a:r>
              <a:rPr lang="en-US" baseline="0"/>
              <a:t> dependencies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Interface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CB087-C83B-2E4F-B6C1-A2651B16F44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C00AB-C55D-DD34-B7F1-40C0F2C378F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runonclick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FA50-683C-165B-EBAF-14A0FDC6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Interfaces are contracts</a:t>
            </a:r>
          </a:p>
          <a:p>
            <a:pPr lvl="1"/>
            <a:r>
              <a:rPr lang="en-US"/>
              <a:t>Any class that </a:t>
            </a:r>
            <a:r>
              <a:rPr lang="en-US" b="1" i="1"/>
              <a:t>implements</a:t>
            </a:r>
            <a:r>
              <a:rPr lang="en-US"/>
              <a:t> an interface </a:t>
            </a:r>
            <a:r>
              <a:rPr lang="en-US" b="1" u="sng"/>
              <a:t>MUST</a:t>
            </a:r>
            <a:r>
              <a:rPr lang="en-US"/>
              <a:t> provide an implementation for all methods defined in the interface.</a:t>
            </a:r>
          </a:p>
          <a:p>
            <a:r>
              <a:rPr lang="en-US"/>
              <a:t>Interfaces represent the abstract idea (and </a:t>
            </a:r>
            <a:r>
              <a:rPr lang="en-US" i="1"/>
              <a:t>what</a:t>
            </a:r>
            <a:r>
              <a:rPr lang="en-US"/>
              <a:t> it can do):</a:t>
            </a:r>
          </a:p>
          <a:p>
            <a:pPr lvl="1"/>
            <a:r>
              <a:rPr lang="en-US"/>
              <a:t>Weighable objects (return weight in </a:t>
            </a:r>
            <a:r>
              <a:rPr lang="en-US" err="1"/>
              <a:t>lbs</a:t>
            </a:r>
            <a:r>
              <a:rPr lang="en-US"/>
              <a:t>)</a:t>
            </a:r>
          </a:p>
          <a:p>
            <a:pPr lvl="1"/>
            <a:r>
              <a:rPr lang="en-US" err="1"/>
              <a:t>NumberSequences</a:t>
            </a:r>
            <a:r>
              <a:rPr lang="en-US"/>
              <a:t> (get the next number, reset)</a:t>
            </a:r>
          </a:p>
          <a:p>
            <a:pPr lvl="1"/>
            <a:r>
              <a:rPr lang="en-US"/>
              <a:t>Pet (Can be </a:t>
            </a:r>
            <a:r>
              <a:rPr lang="en-US" err="1"/>
              <a:t>eatFood</a:t>
            </a:r>
            <a:r>
              <a:rPr lang="en-US"/>
              <a:t>, can tell if eating, can tell name)</a:t>
            </a:r>
          </a:p>
          <a:p>
            <a:r>
              <a:rPr lang="en-US"/>
              <a:t>Classes represent the concrete idea (</a:t>
            </a:r>
            <a:r>
              <a:rPr lang="en-US" i="1"/>
              <a:t>how</a:t>
            </a:r>
            <a:r>
              <a:rPr lang="en-US"/>
              <a:t> it does it):</a:t>
            </a:r>
          </a:p>
          <a:p>
            <a:pPr lvl="1"/>
            <a:r>
              <a:rPr lang="en-US"/>
              <a:t>Country, Bank Account</a:t>
            </a:r>
          </a:p>
          <a:p>
            <a:pPr lvl="1"/>
            <a:r>
              <a:rPr lang="en-US" err="1"/>
              <a:t>AddOne</a:t>
            </a:r>
            <a:r>
              <a:rPr lang="en-US"/>
              <a:t>, </a:t>
            </a:r>
            <a:r>
              <a:rPr lang="en-US" err="1"/>
              <a:t>PowersOfTwo</a:t>
            </a:r>
            <a:r>
              <a:rPr lang="en-US"/>
              <a:t>. </a:t>
            </a:r>
          </a:p>
          <a:p>
            <a:pPr lvl="1"/>
            <a:r>
              <a:rPr lang="en-US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Etymology:</a:t>
            </a:r>
          </a:p>
          <a:p>
            <a:pPr lvl="1">
              <a:defRPr/>
            </a:pPr>
            <a:r>
              <a:rPr lang="en-US"/>
              <a:t>Poly </a:t>
            </a:r>
            <a:r>
              <a:rPr lang="en-US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err="1">
                <a:sym typeface="Wingdings" pitchFamily="2" charset="2"/>
              </a:rPr>
              <a:t>Morphism</a:t>
            </a:r>
            <a:r>
              <a:rPr lang="en-US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>
              <a:sym typeface="Wingdings" pitchFamily="2" charset="2"/>
            </a:endParaRPr>
          </a:p>
          <a:p>
            <a:pPr>
              <a:defRPr/>
            </a:pPr>
            <a:r>
              <a:rPr lang="en-US">
                <a:sym typeface="Wingdings" pitchFamily="2" charset="2"/>
              </a:rPr>
              <a:t>Polymorphism means: An </a:t>
            </a:r>
            <a:r>
              <a:rPr lang="en-US" b="1">
                <a:sym typeface="Wingdings" pitchFamily="2" charset="2"/>
              </a:rPr>
              <a:t>Interface</a:t>
            </a:r>
            <a:r>
              <a:rPr lang="en-US">
                <a:sym typeface="Wingdings" pitchFamily="2" charset="2"/>
              </a:rPr>
              <a:t> can take </a:t>
            </a:r>
            <a:r>
              <a:rPr lang="en-US" b="1">
                <a:sym typeface="Wingdings" pitchFamily="2" charset="2"/>
              </a:rPr>
              <a:t>many shapes</a:t>
            </a:r>
            <a:r>
              <a:rPr lang="en-US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>
                <a:sym typeface="Wingdings" pitchFamily="2" charset="2"/>
              </a:rPr>
              <a:t>A Pet variable could actually contain a reference to a Cat object, a Dog object, or a Fish object</a:t>
            </a:r>
            <a:endParaRPr lang="en-US" b="1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F7EE57CE-57AA-4321-ADF1-6B2AB51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121229"/>
            <a:ext cx="5791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 Interface 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2C880-828E-48B0-B478-9AE9FC2A8B24}"/>
              </a:ext>
            </a:extLst>
          </p:cNvPr>
          <p:cNvCxnSpPr>
            <a:cxnSpLocks/>
          </p:cNvCxnSpPr>
          <p:nvPr/>
        </p:nvCxnSpPr>
        <p:spPr>
          <a:xfrm flipV="1">
            <a:off x="1485900" y="5061857"/>
            <a:ext cx="125186" cy="940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76F8A-F546-45FF-B363-0D205D263FBB}"/>
              </a:ext>
            </a:extLst>
          </p:cNvPr>
          <p:cNvGrpSpPr/>
          <p:nvPr/>
        </p:nvGrpSpPr>
        <p:grpSpPr>
          <a:xfrm>
            <a:off x="304800" y="6026224"/>
            <a:ext cx="3233057" cy="448508"/>
            <a:chOff x="0" y="5647492"/>
            <a:chExt cx="3233057" cy="4485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09261-AE43-4DC7-A9DC-FF49B1ACA6A3}"/>
                </a:ext>
              </a:extLst>
            </p:cNvPr>
            <p:cNvSpPr txBox="1"/>
            <p:nvPr/>
          </p:nvSpPr>
          <p:spPr>
            <a:xfrm>
              <a:off x="55557" y="5718447"/>
              <a:ext cx="317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One object List&lt;Pet&gt; in </a:t>
              </a:r>
              <a:r>
                <a:rPr lang="en-US" sz="1400" dirty="0" err="1"/>
                <a:t>PetMain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5EF6D3-366A-4D7C-928E-DB3E8AD2FF82}"/>
                </a:ext>
              </a:extLst>
            </p:cNvPr>
            <p:cNvSpPr/>
            <p:nvPr/>
          </p:nvSpPr>
          <p:spPr>
            <a:xfrm>
              <a:off x="0" y="5647492"/>
              <a:ext cx="3124200" cy="4485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51234-EAC6-428F-B7E4-2950ED3825D1}"/>
              </a:ext>
            </a:extLst>
          </p:cNvPr>
          <p:cNvSpPr txBox="1"/>
          <p:nvPr/>
        </p:nvSpPr>
        <p:spPr>
          <a:xfrm>
            <a:off x="6353393" y="2270681"/>
            <a:ext cx="21932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makePets</a:t>
            </a:r>
            <a:r>
              <a:rPr lang="en-US" sz="1400" i="1"/>
              <a:t>()</a:t>
            </a:r>
          </a:p>
          <a:p>
            <a:r>
              <a:rPr lang="en-US" sz="1400"/>
              <a:t>still must directly call</a:t>
            </a:r>
          </a:p>
          <a:p>
            <a:r>
              <a:rPr lang="en-US" sz="1400"/>
              <a:t>constructor for Dog,</a:t>
            </a:r>
          </a:p>
          <a:p>
            <a:r>
              <a:rPr lang="en-US" sz="1400"/>
              <a:t>Cat, and Fish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the 3 dependency arrows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BE8C-5807-4282-BF24-4F090CEA632C}"/>
              </a:ext>
            </a:extLst>
          </p:cNvPr>
          <p:cNvSpPr/>
          <p:nvPr/>
        </p:nvSpPr>
        <p:spPr>
          <a:xfrm>
            <a:off x="6248400" y="2209800"/>
            <a:ext cx="2362200" cy="1659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3A702-4568-4ED9-9F3C-1E5765B3D976}"/>
              </a:ext>
            </a:extLst>
          </p:cNvPr>
          <p:cNvCxnSpPr>
            <a:cxnSpLocks/>
          </p:cNvCxnSpPr>
          <p:nvPr/>
        </p:nvCxnSpPr>
        <p:spPr>
          <a:xfrm flipH="1">
            <a:off x="3363686" y="2514600"/>
            <a:ext cx="28847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5CCCE-A22D-4D9F-8641-1F643E1CE3BB}"/>
              </a:ext>
            </a:extLst>
          </p:cNvPr>
          <p:cNvSpPr txBox="1"/>
          <p:nvPr/>
        </p:nvSpPr>
        <p:spPr>
          <a:xfrm>
            <a:off x="6019800" y="4461264"/>
            <a:ext cx="2093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feedPet</a:t>
            </a:r>
            <a:r>
              <a:rPr lang="en-US" sz="1400" i="1"/>
              <a:t>()</a:t>
            </a:r>
          </a:p>
          <a:p>
            <a:r>
              <a:rPr lang="en-US" sz="1400"/>
              <a:t>calls </a:t>
            </a:r>
            <a:r>
              <a:rPr lang="en-US" sz="1400" i="1" err="1"/>
              <a:t>eatFood</a:t>
            </a:r>
            <a:r>
              <a:rPr lang="en-US" sz="1400" i="1"/>
              <a:t>()</a:t>
            </a:r>
            <a:r>
              <a:rPr lang="en-US" sz="1400"/>
              <a:t> from Pet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this dependency arrow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2F343-B693-40E9-94BB-27A7321BE975}"/>
              </a:ext>
            </a:extLst>
          </p:cNvPr>
          <p:cNvSpPr/>
          <p:nvPr/>
        </p:nvSpPr>
        <p:spPr>
          <a:xfrm>
            <a:off x="5943600" y="4457550"/>
            <a:ext cx="2362200" cy="11732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19F73-5806-4D7C-A529-DA2E4523E04D}"/>
              </a:ext>
            </a:extLst>
          </p:cNvPr>
          <p:cNvCxnSpPr>
            <a:cxnSpLocks/>
          </p:cNvCxnSpPr>
          <p:nvPr/>
        </p:nvCxnSpPr>
        <p:spPr>
          <a:xfrm flipH="1" flipV="1">
            <a:off x="4702629" y="4354286"/>
            <a:ext cx="1240971" cy="5987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 the following call to </a:t>
            </a:r>
            <a:r>
              <a:rPr lang="en-US" sz="2800" i="1" dirty="0" err="1">
                <a:cs typeface="Courier New" panose="02070309020205020404" pitchFamily="49" charset="0"/>
              </a:rPr>
              <a:t>eatFood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r>
              <a:rPr lang="en-US" dirty="0"/>
              <a:t>If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contains a reference to a:</a:t>
            </a:r>
          </a:p>
          <a:p>
            <a:pPr lvl="1"/>
            <a:r>
              <a:rPr lang="en-US" dirty="0"/>
              <a:t>Dog object, then Dog’s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</a:p>
          <a:p>
            <a:pPr lvl="1"/>
            <a:r>
              <a:rPr lang="en-US" dirty="0"/>
              <a:t>Cat object, then Cat’s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Fish object, then Fish’s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implementation is called (i.e., the Dog's, Cat's, or Fish's)</a:t>
            </a:r>
          </a:p>
          <a:p>
            <a:pPr lvl="1"/>
            <a:r>
              <a:rPr lang="en-US" dirty="0"/>
              <a:t>The end result is the same.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eats”)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"/>
            <a:ext cx="8229600" cy="833718"/>
          </a:xfrm>
        </p:spPr>
        <p:txBody>
          <a:bodyPr>
            <a:normAutofit/>
          </a:bodyPr>
          <a:lstStyle/>
          <a:p>
            <a:r>
              <a:rPr lang="en-US" sz="360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457200"/>
            <a:r>
              <a:rPr lang="en-US" dirty="0"/>
              <a:t>Pet is the </a:t>
            </a:r>
            <a:r>
              <a:rPr lang="en-US" i="1" u="sng" dirty="0"/>
              <a:t>declared type</a:t>
            </a:r>
            <a:r>
              <a:rPr lang="en-US" sz="5200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at compile time to determine if calling </a:t>
            </a:r>
            <a:r>
              <a:rPr lang="en-US" i="1" dirty="0" err="1"/>
              <a:t>eatFood</a:t>
            </a:r>
            <a:r>
              <a:rPr lang="en-US" i="1" dirty="0"/>
              <a:t> </a:t>
            </a:r>
            <a:r>
              <a:rPr lang="en-US" dirty="0"/>
              <a:t>is legal</a:t>
            </a:r>
            <a:endParaRPr lang="en-US" b="1" dirty="0"/>
          </a:p>
          <a:p>
            <a:pPr marL="514350" indent="-457200"/>
            <a:r>
              <a:rPr lang="en-US" dirty="0"/>
              <a:t>Dog is the </a:t>
            </a:r>
            <a:r>
              <a:rPr lang="en-US" i="1" u="sng" dirty="0"/>
              <a:t>instantiation type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by Java at runtime to make sure Dog's </a:t>
            </a:r>
            <a:r>
              <a:rPr lang="en-US" i="1" dirty="0" err="1"/>
              <a:t>eatFood</a:t>
            </a:r>
            <a:r>
              <a:rPr lang="en-US" dirty="0"/>
              <a:t>() gets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838200" y="914400"/>
            <a:ext cx="28194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76780"/>
              <a:gd name="adj8" fmla="val 17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Declared type is </a:t>
            </a:r>
            <a:r>
              <a:rPr lang="en-US" i="1"/>
              <a:t>Pet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5638800" y="1981200"/>
            <a:ext cx="3048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56194"/>
              <a:gd name="adj8" fmla="val -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Instantiated type is </a:t>
            </a:r>
            <a:r>
              <a:rPr lang="en-US" i="1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Coupling Yes</a:t>
            </a:r>
            <a:endParaRPr lang="en-US">
              <a:cs typeface="Calibri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0" indent="0">
              <a:buNone/>
            </a:pPr>
            <a:r>
              <a:rPr lang="en-US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 Coupling with Interface Version</a:t>
            </a:r>
          </a:p>
        </p:txBody>
      </p:sp>
      <p:pic>
        <p:nvPicPr>
          <p:cNvPr id="7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EDD8EEF1-E802-41BB-AB17-EE46323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38502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W-vFKPsfFrf54DMxw7OXJLQCzUEJYHSY5aooEcAttQR99fk_aPQ4Fgr3ikZsB3qKbiMwgLI_kWVuisyOAJIpDf9edFL3ioHQaCG480oc3H2KWeMaGopQsKKonbHK9Am-vXbsHM_7">
            <a:hlinkClick r:id="rId5"/>
            <a:extLst>
              <a:ext uri="{FF2B5EF4-FFF2-40B4-BE49-F238E27FC236}">
                <a16:creationId xmlns:a16="http://schemas.microsoft.com/office/drawing/2014/main" id="{3259758C-416C-1740-B46E-44B5789A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1" y="1524000"/>
            <a:ext cx="4536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5118856-F7BC-4349-AD5F-DACBEC68BD9F}"/>
              </a:ext>
            </a:extLst>
          </p:cNvPr>
          <p:cNvSpPr/>
          <p:nvPr/>
        </p:nvSpPr>
        <p:spPr>
          <a:xfrm>
            <a:off x="6248400" y="1143000"/>
            <a:ext cx="667913" cy="1506071"/>
          </a:xfrm>
          <a:custGeom>
            <a:avLst/>
            <a:gdLst>
              <a:gd name="connsiteX0" fmla="*/ 0 w 667913"/>
              <a:gd name="connsiteY0" fmla="*/ 0 h 1506071"/>
              <a:gd name="connsiteX1" fmla="*/ 605117 w 667913"/>
              <a:gd name="connsiteY1" fmla="*/ 753036 h 1506071"/>
              <a:gd name="connsiteX2" fmla="*/ 618565 w 667913"/>
              <a:gd name="connsiteY2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913" h="1506071">
                <a:moveTo>
                  <a:pt x="0" y="0"/>
                </a:moveTo>
                <a:cubicBezTo>
                  <a:pt x="251011" y="251012"/>
                  <a:pt x="502023" y="502024"/>
                  <a:pt x="605117" y="753036"/>
                </a:cubicBezTo>
                <a:cubicBezTo>
                  <a:pt x="708211" y="1004048"/>
                  <a:pt x="663388" y="1255059"/>
                  <a:pt x="618565" y="1506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C409AC-F4A9-48A5-9842-B8C391BC6D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498D5E-C53E-4B60-A301-18929654B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8179A-3C5B-4DD5-887D-2568AF4E10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506</Words>
  <Application>Microsoft Office PowerPoint</Application>
  <PresentationFormat>On-screen Show (4:3)</PresentationFormat>
  <Paragraphs>83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Interfaces - Review</vt:lpstr>
      <vt:lpstr>Polymorphism! (A quick intro)</vt:lpstr>
      <vt:lpstr>Pet Interface Example</vt:lpstr>
      <vt:lpstr>Polymorphic method calls</vt:lpstr>
      <vt:lpstr>Interfaces – Review (continued)</vt:lpstr>
      <vt:lpstr>Finish the sentence</vt:lpstr>
      <vt:lpstr>Less Coupling with Interface Version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Yoder, Jason</cp:lastModifiedBy>
  <cp:revision>6</cp:revision>
  <cp:lastPrinted>2016-10-04T12:27:03Z</cp:lastPrinted>
  <dcterms:created xsi:type="dcterms:W3CDTF">2011-04-14T18:16:00Z</dcterms:created>
  <dcterms:modified xsi:type="dcterms:W3CDTF">2023-09-03T17:49:44Z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