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6" r:id="rId6"/>
    <p:sldId id="300" r:id="rId7"/>
    <p:sldId id="297" r:id="rId8"/>
    <p:sldId id="298" r:id="rId9"/>
    <p:sldId id="302" r:id="rId10"/>
    <p:sldId id="30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0" autoAdjust="0"/>
    <p:restoredTop sz="88571" autoAdjust="0"/>
  </p:normalViewPr>
  <p:slideViewPr>
    <p:cSldViewPr snapToGrid="0" snapToObjects="1">
      <p:cViewPr varScale="1">
        <p:scale>
          <a:sx n="76" d="100"/>
          <a:sy n="76" d="100"/>
        </p:scale>
        <p:origin x="115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4DBAB7AA-E65F-4650-9014-5546212BC2D8}"/>
    <pc:docChg chg="modSld">
      <pc:chgData name="Yoder, Jason" userId="28f4d4d8-da04-4f86-b14d-a21675737bc5" providerId="ADAL" clId="{4DBAB7AA-E65F-4650-9014-5546212BC2D8}" dt="2023-09-18T01:14:33.490" v="1" actId="729"/>
      <pc:docMkLst>
        <pc:docMk/>
      </pc:docMkLst>
      <pc:sldChg chg="mod modShow">
        <pc:chgData name="Yoder, Jason" userId="28f4d4d8-da04-4f86-b14d-a21675737bc5" providerId="ADAL" clId="{4DBAB7AA-E65F-4650-9014-5546212BC2D8}" dt="2023-09-18T01:14:30.452" v="0" actId="729"/>
        <pc:sldMkLst>
          <pc:docMk/>
          <pc:sldMk cId="1930823340" sldId="302"/>
        </pc:sldMkLst>
      </pc:sldChg>
      <pc:sldChg chg="mod modShow">
        <pc:chgData name="Yoder, Jason" userId="28f4d4d8-da04-4f86-b14d-a21675737bc5" providerId="ADAL" clId="{4DBAB7AA-E65F-4650-9014-5546212BC2D8}" dt="2023-09-18T01:14:33.490" v="1" actId="729"/>
        <pc:sldMkLst>
          <pc:docMk/>
          <pc:sldMk cId="3935626196" sldId="3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9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this.temp</a:t>
            </a:r>
            <a:r>
              <a:rPr lang="en-US" dirty="0"/>
              <a:t> = temp; line is animated</a:t>
            </a:r>
          </a:p>
          <a:p>
            <a:pPr>
              <a:buFontTx/>
              <a:buChar char="-"/>
            </a:pPr>
            <a:r>
              <a:rPr lang="en-US" dirty="0"/>
              <a:t>The scope of </a:t>
            </a:r>
            <a:r>
              <a:rPr lang="en-US" dirty="0" err="1"/>
              <a:t>this.temp</a:t>
            </a:r>
            <a:r>
              <a:rPr lang="en-US" dirty="0"/>
              <a:t> overlaps with the scope of the parameter temp.  </a:t>
            </a:r>
          </a:p>
          <a:p>
            <a:pPr>
              <a:buFontTx/>
              <a:buChar char="-"/>
            </a:pPr>
            <a:r>
              <a:rPr lang="en-US" dirty="0"/>
              <a:t>In Java,</a:t>
            </a:r>
            <a:r>
              <a:rPr lang="en-US" baseline="0" dirty="0"/>
              <a:t> if you do not quality the field with “this”, the local variable shadows the  instance field with the same name (local variable wins!)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Always… callout is animated</a:t>
            </a:r>
          </a:p>
          <a:p>
            <a:pPr>
              <a:buFontTx/>
              <a:buChar char="-"/>
            </a:pPr>
            <a:r>
              <a:rPr lang="en-US" dirty="0"/>
              <a:t>this</a:t>
            </a:r>
            <a:r>
              <a:rPr lang="en-US" baseline="0" dirty="0"/>
              <a:t>  will always recover the instance variable.</a:t>
            </a:r>
          </a:p>
          <a:p>
            <a:pPr>
              <a:buFontTx/>
              <a:buChar char="-"/>
            </a:pPr>
            <a:endParaRPr lang="en-US" baseline="0" dirty="0"/>
          </a:p>
          <a:p>
            <a:pPr>
              <a:buFontTx/>
              <a:buChar char="-"/>
            </a:pPr>
            <a:r>
              <a:rPr lang="en-US" baseline="0" dirty="0"/>
              <a:t>Shadowing is hiding a variable by defining another variable with the same name.</a:t>
            </a: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0168F8-F7A1-4FBA-B834-4B84551BC123}" type="slidenum">
              <a:rPr lang="en-US" smtClean="0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suddenly</a:t>
            </a:r>
            <a:r>
              <a:rPr lang="en-US" baseline="0" dirty="0"/>
              <a:t> wanted to add a second solar system…</a:t>
            </a:r>
          </a:p>
          <a:p>
            <a:r>
              <a:rPr lang="en-US" baseline="0" dirty="0"/>
              <a:t>Static makes for bad design, i.e. hard to use/reuse/</a:t>
            </a:r>
            <a:r>
              <a:rPr lang="en-US" b="1" baseline="0" dirty="0"/>
              <a:t>extend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September 17,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September 17,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75555-E337-A200-A9C8-E9FCBAA624D5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i="1" dirty="0">
                <a:solidFill>
                  <a:srgbClr val="00B050"/>
                </a:solidFill>
              </a:rPr>
              <a:t>Scope of a parameter</a:t>
            </a:r>
            <a:r>
              <a:rPr lang="en-US" sz="2400" i="1" dirty="0"/>
              <a:t>:</a:t>
            </a:r>
            <a:r>
              <a:rPr lang="en-US" sz="2400" dirty="0"/>
              <a:t>  throughout the entire method body</a:t>
            </a:r>
            <a:br>
              <a:rPr lang="en-US" sz="2400" dirty="0"/>
            </a:br>
            <a:endParaRPr lang="en-US" sz="1600" dirty="0"/>
          </a:p>
          <a:p>
            <a:pPr marL="0" indent="0"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p :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859C7-AA19-6949-A18B-04E0ECF36C96}"/>
              </a:ext>
            </a:extLst>
          </p:cNvPr>
          <p:cNvSpPr/>
          <p:nvPr/>
        </p:nvSpPr>
        <p:spPr>
          <a:xfrm>
            <a:off x="838200" y="3352800"/>
            <a:ext cx="6781800" cy="2438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378F54-728A-C941-96CC-BD3F75D7DB0C}"/>
              </a:ext>
            </a:extLst>
          </p:cNvPr>
          <p:cNvSpPr/>
          <p:nvPr/>
        </p:nvSpPr>
        <p:spPr>
          <a:xfrm>
            <a:off x="492550" y="2255520"/>
            <a:ext cx="523450" cy="1076960"/>
          </a:xfrm>
          <a:custGeom>
            <a:avLst/>
            <a:gdLst>
              <a:gd name="connsiteX0" fmla="*/ 523450 w 523450"/>
              <a:gd name="connsiteY0" fmla="*/ 0 h 1076960"/>
              <a:gd name="connsiteX1" fmla="*/ 5290 w 523450"/>
              <a:gd name="connsiteY1" fmla="*/ 640080 h 1076960"/>
              <a:gd name="connsiteX2" fmla="*/ 299930 w 523450"/>
              <a:gd name="connsiteY2" fmla="*/ 107696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50" h="1076960">
                <a:moveTo>
                  <a:pt x="523450" y="0"/>
                </a:moveTo>
                <a:cubicBezTo>
                  <a:pt x="282996" y="230293"/>
                  <a:pt x="42543" y="460587"/>
                  <a:pt x="5290" y="640080"/>
                </a:cubicBezTo>
                <a:cubicBezTo>
                  <a:pt x="-31963" y="819573"/>
                  <a:pt x="133983" y="948266"/>
                  <a:pt x="299930" y="107696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0EAB75-B4D5-1541-8397-42B0AA1B06C1}"/>
              </a:ext>
            </a:extLst>
          </p:cNvPr>
          <p:cNvSpPr/>
          <p:nvPr/>
        </p:nvSpPr>
        <p:spPr>
          <a:xfrm>
            <a:off x="2915920" y="2235200"/>
            <a:ext cx="4781165" cy="812800"/>
          </a:xfrm>
          <a:custGeom>
            <a:avLst/>
            <a:gdLst>
              <a:gd name="connsiteX0" fmla="*/ 0 w 4781165"/>
              <a:gd name="connsiteY0" fmla="*/ 0 h 812800"/>
              <a:gd name="connsiteX1" fmla="*/ 60960 w 4781165"/>
              <a:gd name="connsiteY1" fmla="*/ 182880 h 812800"/>
              <a:gd name="connsiteX2" fmla="*/ 365760 w 4781165"/>
              <a:gd name="connsiteY2" fmla="*/ 223520 h 812800"/>
              <a:gd name="connsiteX3" fmla="*/ 4206240 w 4781165"/>
              <a:gd name="connsiteY3" fmla="*/ 213360 h 812800"/>
              <a:gd name="connsiteX4" fmla="*/ 4693920 w 4781165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165" h="812800">
                <a:moveTo>
                  <a:pt x="0" y="0"/>
                </a:moveTo>
                <a:cubicBezTo>
                  <a:pt x="0" y="72813"/>
                  <a:pt x="0" y="145627"/>
                  <a:pt x="60960" y="182880"/>
                </a:cubicBezTo>
                <a:cubicBezTo>
                  <a:pt x="121920" y="220133"/>
                  <a:pt x="365760" y="223520"/>
                  <a:pt x="365760" y="223520"/>
                </a:cubicBezTo>
                <a:cubicBezTo>
                  <a:pt x="1056640" y="228600"/>
                  <a:pt x="3484880" y="115147"/>
                  <a:pt x="4206240" y="213360"/>
                </a:cubicBezTo>
                <a:cubicBezTo>
                  <a:pt x="4927600" y="311573"/>
                  <a:pt x="4810760" y="562186"/>
                  <a:pt x="4693920" y="81280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i="1" dirty="0"/>
              <a:t>block</a:t>
            </a:r>
            <a:r>
              <a:rPr lang="en-US" sz="2400" dirty="0"/>
              <a:t> is created by curly braces, here is a block: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br>
              <a:rPr lang="en-US" sz="2400" dirty="0"/>
            </a:br>
            <a:endParaRPr lang="en-US" sz="1600" dirty="0"/>
          </a:p>
          <a:p>
            <a:pPr>
              <a:defRPr/>
            </a:pPr>
            <a:r>
              <a:rPr lang="en-US" sz="2400" b="1" i="1" dirty="0">
                <a:solidFill>
                  <a:srgbClr val="C00000"/>
                </a:solidFill>
              </a:rPr>
              <a:t>Scope of a local variable</a:t>
            </a:r>
            <a:r>
              <a:rPr lang="en-US" sz="2400" i="1" dirty="0"/>
              <a:t>: </a:t>
            </a:r>
            <a:r>
              <a:rPr lang="en-US" sz="2400" dirty="0"/>
              <a:t> from its declaration to end of block it is declared in</a:t>
            </a: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pts)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pts)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69EB4-409C-F44F-832D-EDE73A4381A0}"/>
              </a:ext>
            </a:extLst>
          </p:cNvPr>
          <p:cNvSpPr/>
          <p:nvPr/>
        </p:nvSpPr>
        <p:spPr>
          <a:xfrm>
            <a:off x="1524000" y="4343400"/>
            <a:ext cx="4800600" cy="1143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98F043-3E64-B14E-B659-EC3892C1A67C}"/>
              </a:ext>
            </a:extLst>
          </p:cNvPr>
          <p:cNvSpPr/>
          <p:nvPr/>
        </p:nvSpPr>
        <p:spPr>
          <a:xfrm>
            <a:off x="3441300" y="4083700"/>
            <a:ext cx="228600" cy="228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41DC6F-AD38-E244-99BF-2F326EC5E27F}"/>
              </a:ext>
            </a:extLst>
          </p:cNvPr>
          <p:cNvSpPr/>
          <p:nvPr/>
        </p:nvSpPr>
        <p:spPr>
          <a:xfrm>
            <a:off x="3682203" y="4015068"/>
            <a:ext cx="1279340" cy="315006"/>
          </a:xfrm>
          <a:custGeom>
            <a:avLst/>
            <a:gdLst>
              <a:gd name="connsiteX0" fmla="*/ 0 w 1279340"/>
              <a:gd name="connsiteY0" fmla="*/ 118184 h 315006"/>
              <a:gd name="connsiteX1" fmla="*/ 405944 w 1279340"/>
              <a:gd name="connsiteY1" fmla="*/ 27974 h 315006"/>
              <a:gd name="connsiteX2" fmla="*/ 1021011 w 1279340"/>
              <a:gd name="connsiteY2" fmla="*/ 23874 h 315006"/>
              <a:gd name="connsiteX3" fmla="*/ 1279340 w 1279340"/>
              <a:gd name="connsiteY3" fmla="*/ 315006 h 3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340" h="315006">
                <a:moveTo>
                  <a:pt x="0" y="118184"/>
                </a:moveTo>
                <a:cubicBezTo>
                  <a:pt x="117888" y="80938"/>
                  <a:pt x="235776" y="43692"/>
                  <a:pt x="405944" y="27974"/>
                </a:cubicBezTo>
                <a:cubicBezTo>
                  <a:pt x="576112" y="12256"/>
                  <a:pt x="875445" y="-23965"/>
                  <a:pt x="1021011" y="23874"/>
                </a:cubicBezTo>
                <a:cubicBezTo>
                  <a:pt x="1166577" y="71713"/>
                  <a:pt x="1222958" y="193359"/>
                  <a:pt x="1279340" y="31500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814E3E-474D-0445-A86F-6BA76E3A41C5}"/>
              </a:ext>
            </a:extLst>
          </p:cNvPr>
          <p:cNvGrpSpPr/>
          <p:nvPr/>
        </p:nvGrpSpPr>
        <p:grpSpPr>
          <a:xfrm>
            <a:off x="1012555" y="3577528"/>
            <a:ext cx="6209655" cy="2381572"/>
            <a:chOff x="1012555" y="3577528"/>
            <a:chExt cx="6209655" cy="23815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9BFFB2-6923-9B4C-A30D-32B6F3089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88" y="5959100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98238D-35FC-864B-9065-19D898A859A7}"/>
                </a:ext>
              </a:extLst>
            </p:cNvPr>
            <p:cNvCxnSpPr/>
            <p:nvPr/>
          </p:nvCxnSpPr>
          <p:spPr>
            <a:xfrm>
              <a:off x="1015139" y="3580108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83601A-F09C-954F-ADA7-4B6003CBD682}"/>
                </a:ext>
              </a:extLst>
            </p:cNvPr>
            <p:cNvCxnSpPr/>
            <p:nvPr/>
          </p:nvCxnSpPr>
          <p:spPr>
            <a:xfrm>
              <a:off x="7219627" y="3585276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F7DC0D-7E6E-E248-B51B-1455044BDE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55" y="3577528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7E029-513C-A84E-9DCA-B7838AC7F1CD}"/>
              </a:ext>
            </a:extLst>
          </p:cNvPr>
          <p:cNvSpPr/>
          <p:nvPr/>
        </p:nvSpPr>
        <p:spPr>
          <a:xfrm>
            <a:off x="7752249" y="4313717"/>
            <a:ext cx="73609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FCA883E-1AF2-CB4A-B02D-C0AB6B4BEA5B}"/>
              </a:ext>
            </a:extLst>
          </p:cNvPr>
          <p:cNvSpPr/>
          <p:nvPr/>
        </p:nvSpPr>
        <p:spPr>
          <a:xfrm>
            <a:off x="7222211" y="4688238"/>
            <a:ext cx="519193" cy="309966"/>
          </a:xfrm>
          <a:custGeom>
            <a:avLst/>
            <a:gdLst>
              <a:gd name="connsiteX0" fmla="*/ 519193 w 519193"/>
              <a:gd name="connsiteY0" fmla="*/ 0 h 309966"/>
              <a:gd name="connsiteX1" fmla="*/ 348711 w 519193"/>
              <a:gd name="connsiteY1" fmla="*/ 201478 h 309966"/>
              <a:gd name="connsiteX2" fmla="*/ 0 w 519193"/>
              <a:gd name="connsiteY2" fmla="*/ 309966 h 3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193" h="309966">
                <a:moveTo>
                  <a:pt x="519193" y="0"/>
                </a:moveTo>
                <a:cubicBezTo>
                  <a:pt x="477218" y="74908"/>
                  <a:pt x="435243" y="149817"/>
                  <a:pt x="348711" y="201478"/>
                </a:cubicBezTo>
                <a:cubicBezTo>
                  <a:pt x="262179" y="253139"/>
                  <a:pt x="131089" y="281552"/>
                  <a:pt x="0" y="30996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8990" y="1766080"/>
            <a:ext cx="4114800" cy="3581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434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Scope of a class's member</a:t>
            </a:r>
            <a:r>
              <a:rPr lang="en-US" sz="2400" i="1" dirty="0"/>
              <a:t>: </a:t>
            </a:r>
            <a:r>
              <a:rPr lang="en-US" sz="2400" dirty="0"/>
              <a:t> anywhere in the class, including </a:t>
            </a:r>
            <a:r>
              <a:rPr lang="en-US" sz="2400" i="1" dirty="0"/>
              <a:t>before</a:t>
            </a:r>
            <a:r>
              <a:rPr lang="en-US" sz="2400" dirty="0"/>
              <a:t> its declaration</a:t>
            </a:r>
          </a:p>
          <a:p>
            <a:pPr lvl="1">
              <a:defRPr/>
            </a:pPr>
            <a:r>
              <a:rPr lang="en-US" sz="2000" dirty="0"/>
              <a:t>Allows a method to call another method that appears anywhere else in the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public static</a:t>
            </a:r>
            <a:r>
              <a:rPr lang="en-US" sz="2400" dirty="0"/>
              <a:t> class members can be accessed from outside using the class's name: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Math.sqrt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System.in</a:t>
            </a:r>
            <a:endParaRPr lang="en-US" sz="2000" b="1" dirty="0">
              <a:solidFill>
                <a:srgbClr val="0070C0"/>
              </a:solidFill>
              <a:latin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Member Scope (Field or Method)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044" y="2922560"/>
            <a:ext cx="3919746" cy="2106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444" y="3303560"/>
            <a:ext cx="3767346" cy="1420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7617" y="3733800"/>
            <a:ext cx="3703983" cy="8048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10976"/>
            <a:ext cx="4495800" cy="4919472"/>
          </a:xfrm>
        </p:spPr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MyClass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// member variable declarations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public void </a:t>
            </a:r>
            <a:r>
              <a:rPr lang="en-US" sz="1600" dirty="0" err="1">
                <a:latin typeface="Consolas"/>
                <a:cs typeface="Consolas"/>
              </a:rPr>
              <a:t>aMethod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params</a:t>
            </a:r>
            <a:r>
              <a:rPr lang="en-US" sz="1600" dirty="0">
                <a:latin typeface="Consolas"/>
                <a:cs typeface="Consolas"/>
              </a:rPr>
              <a:t>…)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// local variable declarations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for(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&lt; 10;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++)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 {. . .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. . .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162800" y="9906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35898"/>
              <a:gd name="adj4" fmla="val -42385"/>
              <a:gd name="adj5" fmla="val 163943"/>
              <a:gd name="adj6" fmla="val -10753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Variable Scope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467600" y="1828800"/>
            <a:ext cx="1524000" cy="865160"/>
          </a:xfrm>
          <a:prstGeom prst="borderCallout2">
            <a:avLst>
              <a:gd name="adj1" fmla="val 22180"/>
              <a:gd name="adj2" fmla="val -1475"/>
              <a:gd name="adj3" fmla="val 26836"/>
              <a:gd name="adj4" fmla="val -52673"/>
              <a:gd name="adj5" fmla="val 140381"/>
              <a:gd name="adj6" fmla="val -105477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Parameter Scope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315200" y="30480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18260"/>
              <a:gd name="adj4" fmla="val -26954"/>
              <a:gd name="adj5" fmla="val 55178"/>
              <a:gd name="adj6" fmla="val -5352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 Scope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010400" y="4800600"/>
            <a:ext cx="1828800" cy="457200"/>
          </a:xfrm>
          <a:prstGeom prst="borderCallout2">
            <a:avLst>
              <a:gd name="adj1" fmla="val 22180"/>
              <a:gd name="adj2" fmla="val -1475"/>
              <a:gd name="adj3" fmla="val 10177"/>
              <a:gd name="adj4" fmla="val -38956"/>
              <a:gd name="adj5" fmla="val -71961"/>
              <a:gd name="adj6" fmla="val -8267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6031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Overlapping Scope and Shadowing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7620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TempReading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temp;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temp)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…  temp …</a:t>
            </a:r>
          </a:p>
          <a:p>
            <a:pPr>
              <a:defRPr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620000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9930" y="4738204"/>
            <a:ext cx="6036365" cy="15367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Always qualify field references with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this</a:t>
            </a:r>
            <a:r>
              <a:rPr lang="en-US" sz="2400" dirty="0"/>
              <a:t>.  </a:t>
            </a:r>
          </a:p>
          <a:p>
            <a:pPr algn="ctr">
              <a:defRPr/>
            </a:pPr>
            <a:r>
              <a:rPr lang="en-US" sz="2400" dirty="0"/>
              <a:t>It prevents accidental shadowing.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93D24F1-0EF1-8F42-8ABA-7BB5BE83031F}"/>
              </a:ext>
            </a:extLst>
          </p:cNvPr>
          <p:cNvSpPr/>
          <p:nvPr/>
        </p:nvSpPr>
        <p:spPr>
          <a:xfrm>
            <a:off x="5279196" y="2707165"/>
            <a:ext cx="1720694" cy="756754"/>
          </a:xfrm>
          <a:custGeom>
            <a:avLst/>
            <a:gdLst>
              <a:gd name="connsiteX0" fmla="*/ 1720694 w 1720694"/>
              <a:gd name="connsiteY0" fmla="*/ 0 h 756754"/>
              <a:gd name="connsiteX1" fmla="*/ 1468445 w 1720694"/>
              <a:gd name="connsiteY1" fmla="*/ 414407 h 756754"/>
              <a:gd name="connsiteX2" fmla="*/ 382877 w 1720694"/>
              <a:gd name="connsiteY2" fmla="*/ 756744 h 756754"/>
              <a:gd name="connsiteX3" fmla="*/ 0 w 1720694"/>
              <a:gd name="connsiteY3" fmla="*/ 423416 h 7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694" h="756754">
                <a:moveTo>
                  <a:pt x="1720694" y="0"/>
                </a:moveTo>
                <a:cubicBezTo>
                  <a:pt x="1706054" y="144141"/>
                  <a:pt x="1691414" y="288283"/>
                  <a:pt x="1468445" y="414407"/>
                </a:cubicBezTo>
                <a:cubicBezTo>
                  <a:pt x="1245475" y="540531"/>
                  <a:pt x="627618" y="755243"/>
                  <a:pt x="382877" y="756744"/>
                </a:cubicBezTo>
                <a:cubicBezTo>
                  <a:pt x="138136" y="758245"/>
                  <a:pt x="69068" y="590830"/>
                  <a:pt x="0" y="42341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45C3D-4FFA-F048-85F8-44100CBDB6F1}"/>
              </a:ext>
            </a:extLst>
          </p:cNvPr>
          <p:cNvSpPr/>
          <p:nvPr/>
        </p:nvSpPr>
        <p:spPr>
          <a:xfrm>
            <a:off x="2711669" y="2819775"/>
            <a:ext cx="1702676" cy="3468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1D9CDF1-1D7C-AD4C-9885-67D89CCDECD6}"/>
              </a:ext>
            </a:extLst>
          </p:cNvPr>
          <p:cNvSpPr/>
          <p:nvPr/>
        </p:nvSpPr>
        <p:spPr>
          <a:xfrm>
            <a:off x="3684627" y="1945915"/>
            <a:ext cx="990975" cy="864852"/>
          </a:xfrm>
          <a:custGeom>
            <a:avLst/>
            <a:gdLst>
              <a:gd name="connsiteX0" fmla="*/ 0 w 990975"/>
              <a:gd name="connsiteY0" fmla="*/ 864852 h 864852"/>
              <a:gd name="connsiteX1" fmla="*/ 117115 w 990975"/>
              <a:gd name="connsiteY1" fmla="*/ 716205 h 864852"/>
              <a:gd name="connsiteX2" fmla="*/ 130628 w 990975"/>
              <a:gd name="connsiteY2" fmla="*/ 391886 h 864852"/>
              <a:gd name="connsiteX3" fmla="*/ 806293 w 990975"/>
              <a:gd name="connsiteY3" fmla="*/ 220718 h 864852"/>
              <a:gd name="connsiteX4" fmla="*/ 990975 w 990975"/>
              <a:gd name="connsiteY4" fmla="*/ 0 h 8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975" h="864852">
                <a:moveTo>
                  <a:pt x="0" y="864852"/>
                </a:moveTo>
                <a:cubicBezTo>
                  <a:pt x="47672" y="829942"/>
                  <a:pt x="95344" y="795033"/>
                  <a:pt x="117115" y="716205"/>
                </a:cubicBezTo>
                <a:cubicBezTo>
                  <a:pt x="138886" y="637377"/>
                  <a:pt x="15765" y="474467"/>
                  <a:pt x="130628" y="391886"/>
                </a:cubicBezTo>
                <a:cubicBezTo>
                  <a:pt x="245491" y="309305"/>
                  <a:pt x="662902" y="286032"/>
                  <a:pt x="806293" y="220718"/>
                </a:cubicBezTo>
                <a:cubicBezTo>
                  <a:pt x="949684" y="155404"/>
                  <a:pt x="970329" y="77702"/>
                  <a:pt x="990975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66801"/>
            <a:ext cx="8229600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what if </a:t>
            </a:r>
            <a:r>
              <a:rPr lang="en-US" sz="2400" i="1" dirty="0" err="1"/>
              <a:t>planetColor</a:t>
            </a:r>
            <a:r>
              <a:rPr lang="en-US" sz="2400" dirty="0"/>
              <a:t>, </a:t>
            </a:r>
            <a:r>
              <a:rPr lang="en-US" sz="2400" i="1" dirty="0" err="1"/>
              <a:t>moonColor</a:t>
            </a:r>
            <a:r>
              <a:rPr lang="en-US" sz="2400" dirty="0"/>
              <a:t> were static?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18954B-0EDE-D645-A8A2-FC6564495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30" y="2074243"/>
            <a:ext cx="8622615" cy="2735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35863-EDE1-3A41-AEA0-7057E65ED8A7}"/>
              </a:ext>
            </a:extLst>
          </p:cNvPr>
          <p:cNvSpPr/>
          <p:nvPr/>
        </p:nvSpPr>
        <p:spPr>
          <a:xfrm>
            <a:off x="5476876" y="2466976"/>
            <a:ext cx="1752600" cy="2857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516990A-07DC-564A-9C2E-66C6FAD95296}"/>
              </a:ext>
            </a:extLst>
          </p:cNvPr>
          <p:cNvSpPr/>
          <p:nvPr/>
        </p:nvSpPr>
        <p:spPr>
          <a:xfrm>
            <a:off x="3335487" y="1347259"/>
            <a:ext cx="3069054" cy="414932"/>
          </a:xfrm>
          <a:custGeom>
            <a:avLst/>
            <a:gdLst>
              <a:gd name="connsiteX0" fmla="*/ 7788 w 3069054"/>
              <a:gd name="connsiteY0" fmla="*/ 24341 h 414932"/>
              <a:gd name="connsiteX1" fmla="*/ 64938 w 3069054"/>
              <a:gd name="connsiteY1" fmla="*/ 243416 h 414932"/>
              <a:gd name="connsiteX2" fmla="*/ 484038 w 3069054"/>
              <a:gd name="connsiteY2" fmla="*/ 271991 h 414932"/>
              <a:gd name="connsiteX3" fmla="*/ 1417488 w 3069054"/>
              <a:gd name="connsiteY3" fmla="*/ 262466 h 414932"/>
              <a:gd name="connsiteX4" fmla="*/ 1550838 w 3069054"/>
              <a:gd name="connsiteY4" fmla="*/ 414866 h 414932"/>
              <a:gd name="connsiteX5" fmla="*/ 1569888 w 3069054"/>
              <a:gd name="connsiteY5" fmla="*/ 281516 h 414932"/>
              <a:gd name="connsiteX6" fmla="*/ 1979463 w 3069054"/>
              <a:gd name="connsiteY6" fmla="*/ 262466 h 414932"/>
              <a:gd name="connsiteX7" fmla="*/ 2979588 w 3069054"/>
              <a:gd name="connsiteY7" fmla="*/ 224366 h 414932"/>
              <a:gd name="connsiteX8" fmla="*/ 3027213 w 3069054"/>
              <a:gd name="connsiteY8" fmla="*/ 14816 h 414932"/>
              <a:gd name="connsiteX9" fmla="*/ 3036738 w 3069054"/>
              <a:gd name="connsiteY9" fmla="*/ 33866 h 41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9054" h="414932">
                <a:moveTo>
                  <a:pt x="7788" y="24341"/>
                </a:moveTo>
                <a:cubicBezTo>
                  <a:pt x="-3325" y="113241"/>
                  <a:pt x="-14437" y="202141"/>
                  <a:pt x="64938" y="243416"/>
                </a:cubicBezTo>
                <a:cubicBezTo>
                  <a:pt x="144313" y="284691"/>
                  <a:pt x="484038" y="271991"/>
                  <a:pt x="484038" y="271991"/>
                </a:cubicBezTo>
                <a:cubicBezTo>
                  <a:pt x="709463" y="275166"/>
                  <a:pt x="1239688" y="238654"/>
                  <a:pt x="1417488" y="262466"/>
                </a:cubicBezTo>
                <a:cubicBezTo>
                  <a:pt x="1595288" y="286278"/>
                  <a:pt x="1525438" y="411691"/>
                  <a:pt x="1550838" y="414866"/>
                </a:cubicBezTo>
                <a:cubicBezTo>
                  <a:pt x="1576238" y="418041"/>
                  <a:pt x="1498451" y="306916"/>
                  <a:pt x="1569888" y="281516"/>
                </a:cubicBezTo>
                <a:cubicBezTo>
                  <a:pt x="1641325" y="256116"/>
                  <a:pt x="1979463" y="262466"/>
                  <a:pt x="1979463" y="262466"/>
                </a:cubicBezTo>
                <a:cubicBezTo>
                  <a:pt x="2214413" y="252941"/>
                  <a:pt x="2804963" y="265641"/>
                  <a:pt x="2979588" y="224366"/>
                </a:cubicBezTo>
                <a:cubicBezTo>
                  <a:pt x="3154213" y="183091"/>
                  <a:pt x="3017688" y="46566"/>
                  <a:pt x="3027213" y="14816"/>
                </a:cubicBezTo>
                <a:cubicBezTo>
                  <a:pt x="3036738" y="-16934"/>
                  <a:pt x="3036738" y="8466"/>
                  <a:pt x="3036738" y="33866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E74F08-9F73-3142-A0CB-A86036FB2639}"/>
              </a:ext>
            </a:extLst>
          </p:cNvPr>
          <p:cNvSpPr/>
          <p:nvPr/>
        </p:nvSpPr>
        <p:spPr>
          <a:xfrm>
            <a:off x="4905375" y="1876425"/>
            <a:ext cx="1285875" cy="495300"/>
          </a:xfrm>
          <a:custGeom>
            <a:avLst/>
            <a:gdLst>
              <a:gd name="connsiteX0" fmla="*/ 0 w 1285875"/>
              <a:gd name="connsiteY0" fmla="*/ 0 h 495300"/>
              <a:gd name="connsiteX1" fmla="*/ 57150 w 1285875"/>
              <a:gd name="connsiteY1" fmla="*/ 123825 h 495300"/>
              <a:gd name="connsiteX2" fmla="*/ 295275 w 1285875"/>
              <a:gd name="connsiteY2" fmla="*/ 114300 h 495300"/>
              <a:gd name="connsiteX3" fmla="*/ 1066800 w 1285875"/>
              <a:gd name="connsiteY3" fmla="*/ 95250 h 495300"/>
              <a:gd name="connsiteX4" fmla="*/ 1285875 w 1285875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495300">
                <a:moveTo>
                  <a:pt x="0" y="0"/>
                </a:moveTo>
                <a:cubicBezTo>
                  <a:pt x="3969" y="52387"/>
                  <a:pt x="7938" y="104775"/>
                  <a:pt x="57150" y="123825"/>
                </a:cubicBezTo>
                <a:cubicBezTo>
                  <a:pt x="106363" y="142875"/>
                  <a:pt x="295275" y="114300"/>
                  <a:pt x="295275" y="114300"/>
                </a:cubicBezTo>
                <a:cubicBezTo>
                  <a:pt x="463550" y="109538"/>
                  <a:pt x="901700" y="31750"/>
                  <a:pt x="1066800" y="95250"/>
                </a:cubicBezTo>
                <a:cubicBezTo>
                  <a:pt x="1231900" y="158750"/>
                  <a:pt x="1258887" y="327025"/>
                  <a:pt x="1285875" y="49530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1E756F-5A1D-FC44-BC8B-A69560E1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00" y="1552575"/>
            <a:ext cx="819150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D79E1-22AA-9741-A14E-F06C7FACE616}"/>
              </a:ext>
            </a:extLst>
          </p:cNvPr>
          <p:cNvSpPr txBox="1"/>
          <p:nvPr/>
        </p:nvSpPr>
        <p:spPr>
          <a:xfrm>
            <a:off x="47625" y="3638550"/>
            <a:ext cx="3781425" cy="304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planetColor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moonColor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are now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fields in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SolarSystem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So, they are not passed as parameters to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Now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 directly access those static variables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draw(Graphics g2d) {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...	g2d.setColor(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SolarSystem.moonColor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draw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DC8568-FA52-264B-90D1-29F46A0D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DA8041-F172-4548-B0E5-43330A50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66801"/>
            <a:ext cx="8791575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design has more dependencies, higher coupling!  Poorer design!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89178BF-1F00-6E45-9808-E488595E9879}"/>
              </a:ext>
            </a:extLst>
          </p:cNvPr>
          <p:cNvSpPr/>
          <p:nvPr/>
        </p:nvSpPr>
        <p:spPr>
          <a:xfrm>
            <a:off x="3276600" y="2124075"/>
            <a:ext cx="742950" cy="1676400"/>
          </a:xfrm>
          <a:custGeom>
            <a:avLst/>
            <a:gdLst>
              <a:gd name="connsiteX0" fmla="*/ 0 w 742950"/>
              <a:gd name="connsiteY0" fmla="*/ 1676400 h 1676400"/>
              <a:gd name="connsiteX1" fmla="*/ 514350 w 742950"/>
              <a:gd name="connsiteY1" fmla="*/ 1238250 h 1676400"/>
              <a:gd name="connsiteX2" fmla="*/ 581025 w 742950"/>
              <a:gd name="connsiteY2" fmla="*/ 647700 h 1676400"/>
              <a:gd name="connsiteX3" fmla="*/ 561975 w 742950"/>
              <a:gd name="connsiteY3" fmla="*/ 133350 h 1676400"/>
              <a:gd name="connsiteX4" fmla="*/ 742950 w 74295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676400">
                <a:moveTo>
                  <a:pt x="0" y="1676400"/>
                </a:moveTo>
                <a:cubicBezTo>
                  <a:pt x="208756" y="1543050"/>
                  <a:pt x="417513" y="1409700"/>
                  <a:pt x="514350" y="1238250"/>
                </a:cubicBezTo>
                <a:cubicBezTo>
                  <a:pt x="611188" y="1066800"/>
                  <a:pt x="573088" y="831850"/>
                  <a:pt x="581025" y="647700"/>
                </a:cubicBezTo>
                <a:cubicBezTo>
                  <a:pt x="588962" y="463550"/>
                  <a:pt x="534988" y="241300"/>
                  <a:pt x="561975" y="133350"/>
                </a:cubicBezTo>
                <a:cubicBezTo>
                  <a:pt x="588962" y="25400"/>
                  <a:pt x="665956" y="12700"/>
                  <a:pt x="742950" y="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3F970F-B126-4089-842B-DC136C8D3A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55E5F19-2DC2-4C61-B757-83C57070A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21DBAF-C23E-491D-8B24-67B218A85D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15594</TotalTime>
  <Words>858</Words>
  <Application>Microsoft Office PowerPoint</Application>
  <PresentationFormat>On-screen Show (4:3)</PresentationFormat>
  <Paragraphs>98</Paragraphs>
  <Slides>7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Variable Scope</vt:lpstr>
      <vt:lpstr>Variable Scope</vt:lpstr>
      <vt:lpstr>Member Scope (Field or Method)</vt:lpstr>
      <vt:lpstr>Overlapping Scope and Shadowing</vt:lpstr>
      <vt:lpstr>Global/Static Variables are bad, why? </vt:lpstr>
      <vt:lpstr>Global/Static Variables are bad,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269</cp:revision>
  <cp:lastPrinted>2015-09-17T13:25:27Z</cp:lastPrinted>
  <dcterms:created xsi:type="dcterms:W3CDTF">2007-11-19T15:20:41Z</dcterms:created>
  <dcterms:modified xsi:type="dcterms:W3CDTF">2023-09-18T01:14:41Z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