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</p:sldIdLst>
  <p:sldSz cx="9144000" cy="6858000" type="screen4x3"/>
  <p:notesSz cx="6858000" cy="9144000"/>
  <p:defaultTextStyle>
    <a:lvl1pPr algn="ctr">
      <a:defRPr sz="3200">
        <a:latin typeface="Calibri"/>
        <a:ea typeface="Calibri"/>
        <a:cs typeface="Calibri"/>
        <a:sym typeface="Calibri"/>
      </a:defRPr>
    </a:lvl1pPr>
    <a:lvl2pPr indent="457200" algn="ctr">
      <a:defRPr sz="3200">
        <a:latin typeface="Calibri"/>
        <a:ea typeface="Calibri"/>
        <a:cs typeface="Calibri"/>
        <a:sym typeface="Calibri"/>
      </a:defRPr>
    </a:lvl2pPr>
    <a:lvl3pPr indent="914400" algn="ctr">
      <a:defRPr sz="3200">
        <a:latin typeface="Calibri"/>
        <a:ea typeface="Calibri"/>
        <a:cs typeface="Calibri"/>
        <a:sym typeface="Calibri"/>
      </a:defRPr>
    </a:lvl3pPr>
    <a:lvl4pPr indent="1371600" algn="ctr">
      <a:defRPr sz="3200">
        <a:latin typeface="Calibri"/>
        <a:ea typeface="Calibri"/>
        <a:cs typeface="Calibri"/>
        <a:sym typeface="Calibri"/>
      </a:defRPr>
    </a:lvl4pPr>
    <a:lvl5pPr indent="1828800" algn="ctr">
      <a:defRPr sz="3200">
        <a:latin typeface="Calibri"/>
        <a:ea typeface="Calibri"/>
        <a:cs typeface="Calibri"/>
        <a:sym typeface="Calibri"/>
      </a:defRPr>
    </a:lvl5pPr>
    <a:lvl6pPr indent="2286000" algn="ctr">
      <a:defRPr sz="3200">
        <a:latin typeface="Calibri"/>
        <a:ea typeface="Calibri"/>
        <a:cs typeface="Calibri"/>
        <a:sym typeface="Calibri"/>
      </a:defRPr>
    </a:lvl6pPr>
    <a:lvl7pPr indent="2743200" algn="ctr">
      <a:defRPr sz="3200">
        <a:latin typeface="Calibri"/>
        <a:ea typeface="Calibri"/>
        <a:cs typeface="Calibri"/>
        <a:sym typeface="Calibri"/>
      </a:defRPr>
    </a:lvl7pPr>
    <a:lvl8pPr indent="3200400" algn="ctr">
      <a:defRPr sz="3200">
        <a:latin typeface="Calibri"/>
        <a:ea typeface="Calibri"/>
        <a:cs typeface="Calibri"/>
        <a:sym typeface="Calibri"/>
      </a:defRPr>
    </a:lvl8pPr>
    <a:lvl9pPr indent="3657600" algn="ctr">
      <a:defRPr sz="3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/>
    <p:restoredTop sz="78571" autoAdjust="0"/>
  </p:normalViewPr>
  <p:slideViewPr>
    <p:cSldViewPr>
      <p:cViewPr varScale="1">
        <p:scale>
          <a:sx n="89" d="100"/>
          <a:sy n="89" d="100"/>
        </p:scale>
        <p:origin x="22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FF9E27FE-BADD-492C-8206-F55627926523}"/>
    <pc:docChg chg="custSel modSld">
      <pc:chgData name="Yoder, Jason" userId="28f4d4d8-da04-4f86-b14d-a21675737bc5" providerId="ADAL" clId="{FF9E27FE-BADD-492C-8206-F55627926523}" dt="2023-08-30T23:58:43.759" v="6" actId="1076"/>
      <pc:docMkLst>
        <pc:docMk/>
      </pc:docMkLst>
      <pc:sldChg chg="addSp delSp modSp mod">
        <pc:chgData name="Yoder, Jason" userId="28f4d4d8-da04-4f86-b14d-a21675737bc5" providerId="ADAL" clId="{FF9E27FE-BADD-492C-8206-F55627926523}" dt="2023-08-30T23:58:43.759" v="6" actId="1076"/>
        <pc:sldMkLst>
          <pc:docMk/>
          <pc:sldMk cId="3221831349" sldId="334"/>
        </pc:sldMkLst>
        <pc:spChg chg="mod">
          <ac:chgData name="Yoder, Jason" userId="28f4d4d8-da04-4f86-b14d-a21675737bc5" providerId="ADAL" clId="{FF9E27FE-BADD-492C-8206-F55627926523}" dt="2023-08-30T23:58:38.703" v="5" actId="1076"/>
          <ac:spMkLst>
            <pc:docMk/>
            <pc:sldMk cId="3221831349" sldId="334"/>
            <ac:spMk id="6" creationId="{38005B05-3511-4C6F-AF45-02B30B2147DC}"/>
          </ac:spMkLst>
        </pc:spChg>
        <pc:spChg chg="mod">
          <ac:chgData name="Yoder, Jason" userId="28f4d4d8-da04-4f86-b14d-a21675737bc5" providerId="ADAL" clId="{FF9E27FE-BADD-492C-8206-F55627926523}" dt="2023-08-30T23:58:36.110" v="4" actId="1076"/>
          <ac:spMkLst>
            <pc:docMk/>
            <pc:sldMk cId="3221831349" sldId="334"/>
            <ac:spMk id="9" creationId="{AE8D4721-5435-4294-9CC6-712E1A848A03}"/>
          </ac:spMkLst>
        </pc:spChg>
        <pc:spChg chg="mod">
          <ac:chgData name="Yoder, Jason" userId="28f4d4d8-da04-4f86-b14d-a21675737bc5" providerId="ADAL" clId="{FF9E27FE-BADD-492C-8206-F55627926523}" dt="2023-08-30T23:58:43.759" v="6" actId="1076"/>
          <ac:spMkLst>
            <pc:docMk/>
            <pc:sldMk cId="3221831349" sldId="334"/>
            <ac:spMk id="10" creationId="{95ECFC35-62BE-4A5C-9EC4-4F758AA598E7}"/>
          </ac:spMkLst>
        </pc:spChg>
        <pc:picChg chg="del">
          <ac:chgData name="Yoder, Jason" userId="28f4d4d8-da04-4f86-b14d-a21675737bc5" providerId="ADAL" clId="{FF9E27FE-BADD-492C-8206-F55627926523}" dt="2023-08-30T23:58:25.676" v="0" actId="478"/>
          <ac:picMkLst>
            <pc:docMk/>
            <pc:sldMk cId="3221831349" sldId="334"/>
            <ac:picMk id="4" creationId="{5445919B-1C7C-AE71-4ACA-999A6C01F17F}"/>
          </ac:picMkLst>
        </pc:picChg>
        <pc:picChg chg="add mod ord">
          <ac:chgData name="Yoder, Jason" userId="28f4d4d8-da04-4f86-b14d-a21675737bc5" providerId="ADAL" clId="{FF9E27FE-BADD-492C-8206-F55627926523}" dt="2023-08-30T23:58:30.634" v="3" actId="1076"/>
          <ac:picMkLst>
            <pc:docMk/>
            <pc:sldMk cId="3221831349" sldId="334"/>
            <ac:picMk id="5" creationId="{C0332804-A2DA-B805-9357-5D3A2AB8B4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in </a:t>
            </a:r>
            <a:r>
              <a:rPr lang="en-US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374684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this out first, things to note:</a:t>
            </a:r>
          </a:p>
          <a:p>
            <a:r>
              <a:rPr lang="en-US" dirty="0"/>
              <a:t>{ } enclose code in blocks – Eclipse highlights them for you</a:t>
            </a:r>
          </a:p>
          <a:p>
            <a:r>
              <a:rPr lang="en-US" dirty="0"/>
              <a:t>Special words have different colors</a:t>
            </a:r>
          </a:p>
          <a:p>
            <a:r>
              <a:rPr lang="en-US" dirty="0"/>
              <a:t>Semicolons are required</a:t>
            </a:r>
          </a:p>
          <a:p>
            <a:r>
              <a:rPr lang="en-US" dirty="0"/>
              <a:t>Capitalization matters and is important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7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82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1200"/>
              <a:t>Discuss errors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4288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You have 2 homework assignments in the very near future</a:t>
            </a:r>
          </a:p>
          <a:p>
            <a:r>
              <a:rPr lang="en-US" dirty="0"/>
              <a:t>To see all assignment due dates, look at the </a:t>
            </a:r>
            <a:r>
              <a:rPr lang="en-US" dirty="0" err="1"/>
              <a:t>Airtable</a:t>
            </a:r>
            <a:r>
              <a:rPr lang="en-US" dirty="0"/>
              <a:t> view on Moodle (next slide)</a:t>
            </a:r>
          </a:p>
          <a:p>
            <a:r>
              <a:rPr lang="en-US" dirty="0"/>
              <a:t>We will only go over the course policies if we have time, but they are covered in the "Course Policies" page link on Moodle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3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lvl="1"/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lvl="1"/>
            <a:r>
              <a:rPr lang="en-US" dirty="0"/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378838" y="2470943"/>
            <a:ext cx="2628901" cy="959432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You need the   7 </a:t>
            </a:r>
            <a:r>
              <a:rPr lang="en-US" sz="1800" dirty="0">
                <a:solidFill>
                  <a:prstClr val="white"/>
                </a:solidFill>
              </a:rPr>
              <a:t>(or 8)</a:t>
            </a:r>
            <a:r>
              <a:rPr dirty="0"/>
              <a:t> 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5886449" y="2756473"/>
            <a:ext cx="571501" cy="272476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115579" y="5457945"/>
            <a:ext cx="7028055" cy="125153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rPr sz="2000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20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409" y="3744118"/>
            <a:ext cx="6346381" cy="262841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V="1">
            <a:off x="4800600" y="6349590"/>
            <a:ext cx="171451" cy="457201"/>
          </a:xfrm>
          <a:prstGeom prst="line">
            <a:avLst/>
          </a:prstGeom>
          <a:ln w="38100" cap="rnd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While loop syntax:                Similar to Python</a:t>
            </a:r>
          </a:p>
          <a:p>
            <a:pPr lvl="0"/>
            <a:endParaRPr lang="en-US" dirty="0"/>
          </a:p>
          <a:p>
            <a:pPr lvl="2"/>
            <a:r>
              <a:rPr lang="en-US" dirty="0">
                <a:sym typeface="Lucida Sans Typewriter"/>
              </a:rPr>
              <a:t>while (condition) {    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statements</a:t>
            </a:r>
            <a:endParaRPr lang="en-US" dirty="0"/>
          </a:p>
          <a:p>
            <a:pPr lvl="2"/>
            <a:r>
              <a:rPr lang="en-US" dirty="0">
                <a:sym typeface="Lucida Sans Typewriter"/>
              </a:rPr>
              <a:t>}</a:t>
            </a:r>
            <a:endParaRPr lang="en-US" dirty="0"/>
          </a:p>
          <a:p>
            <a:pPr lvl="2"/>
            <a:endParaRPr lang="en-US" dirty="0">
              <a:sym typeface="Lucida Sans Typewriter"/>
            </a:endParaRPr>
          </a:p>
          <a:p>
            <a:pPr lvl="0"/>
            <a:r>
              <a:rPr lang="en-US" dirty="0"/>
              <a:t>For loop syntax:            Different from Python</a:t>
            </a:r>
          </a:p>
          <a:p>
            <a:pPr lvl="0"/>
            <a:endParaRPr lang="en-US" dirty="0"/>
          </a:p>
          <a:p>
            <a:pPr lvl="2"/>
            <a:r>
              <a:rPr lang="en-US" dirty="0">
                <a:sym typeface="Lucida Sans Typewriter"/>
              </a:rPr>
              <a:t> for (initialization ; condition ; update) {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    statements</a:t>
            </a:r>
            <a:endParaRPr lang="en-US" dirty="0"/>
          </a:p>
          <a:p>
            <a:pPr lvl="2"/>
            <a:r>
              <a:rPr lang="en-US" dirty="0">
                <a:sym typeface="Lucida Sans Typewriter"/>
              </a:rPr>
              <a:t> }</a:t>
            </a:r>
          </a:p>
        </p:txBody>
      </p:sp>
      <p:sp>
        <p:nvSpPr>
          <p:cNvPr id="97" name="Shape 97"/>
          <p:cNvSpPr/>
          <p:nvPr/>
        </p:nvSpPr>
        <p:spPr>
          <a:xfrm>
            <a:off x="3276600" y="6002654"/>
            <a:ext cx="5257800" cy="1526540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72AF3-C4F3-FA70-C761-77D03154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57400"/>
            <a:ext cx="2246025" cy="1890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2948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4E1-045A-4F25-BB60-F134E25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75C-158E-4537-A5AD-52C5F0C89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dirty="0"/>
              <a:t>You'll submit your .java files via Moodle assignments</a:t>
            </a:r>
          </a:p>
          <a:p>
            <a:r>
              <a:rPr lang="en-US" dirty="0"/>
              <a:t>There's instructions in the Homework section of the course Moodle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Helpful:</a:t>
            </a:r>
          </a:p>
          <a:p>
            <a:pPr marL="0" indent="0">
              <a:buNone/>
            </a:pPr>
            <a:r>
              <a:rPr lang="en-US" u="sng" dirty="0"/>
              <a:t>Python vs Java </a:t>
            </a:r>
            <a:r>
              <a:rPr lang="en-US" dirty="0"/>
              <a:t>features link</a:t>
            </a:r>
          </a:p>
          <a:p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CE89F-20EF-7824-45AB-F01CEA18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657600"/>
            <a:ext cx="34861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016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2723" y="-76200"/>
            <a:ext cx="5334000" cy="1508125"/>
          </a:xfrm>
        </p:spPr>
        <p:txBody>
          <a:bodyPr/>
          <a:lstStyle/>
          <a:p>
            <a:r>
              <a:rPr lang="en-US" dirty="0"/>
              <a:t>Java vs.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9108244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493F1-C468-4B5F-A391-A88102E3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914400"/>
            <a:ext cx="4953000" cy="208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C8368-500C-40DD-8600-7AAE84D4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" y="939515"/>
            <a:ext cx="9144000" cy="2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67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9813-D81B-4812-BF37-51D5034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1AEC-C30B-420F-9CED-2EFA7A4B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b="1" dirty="0"/>
              <a:t>You should AIM to complete these 1 day early</a:t>
            </a:r>
          </a:p>
          <a:p>
            <a:r>
              <a:rPr lang="en-US" b="1" dirty="0"/>
              <a:t>I will allow you to turn them in by the same deadline, no questions asked</a:t>
            </a:r>
          </a:p>
          <a:p>
            <a:r>
              <a:rPr lang="en-US" dirty="0"/>
              <a:t>However, </a:t>
            </a:r>
            <a:r>
              <a:rPr lang="en-US" b="1" dirty="0"/>
              <a:t>if exceptional circumstances arise</a:t>
            </a:r>
            <a:r>
              <a:rPr lang="en-US" dirty="0"/>
              <a:t>, I will ask you to complete a form requesting an extension.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3D367-FD02-4BAD-9018-6DD203C5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29100"/>
            <a:ext cx="7620000" cy="24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131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92076"/>
            <a:ext cx="8382000" cy="64644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11479">
              <a:defRPr sz="1800"/>
            </a:pPr>
            <a:r>
              <a:rPr lang="en-US" sz="4725" b="1" dirty="0"/>
              <a:t>HW1 due soon, </a:t>
            </a:r>
            <a:br>
              <a:rPr sz="4725" b="1" dirty="0"/>
            </a:br>
            <a:r>
              <a:rPr lang="en-US" sz="4725" b="1" dirty="0"/>
              <a:t>see Moodle/</a:t>
            </a:r>
            <a:r>
              <a:rPr lang="en-US" sz="4725" b="1" dirty="0" err="1"/>
              <a:t>Gradescope</a:t>
            </a:r>
            <a:br>
              <a:rPr lang="en-US" sz="4725" b="1" dirty="0"/>
            </a:br>
            <a:br>
              <a:rPr lang="en-US" sz="4725" b="1" dirty="0"/>
            </a:br>
            <a:r>
              <a:rPr lang="en-US" sz="2400" b="1" dirty="0"/>
              <a:t>(It is your responsibility to keep up with the schedule)</a:t>
            </a:r>
            <a:br>
              <a:rPr sz="4725" b="1" dirty="0"/>
            </a:br>
            <a:br>
              <a:rPr sz="4725" b="1" dirty="0"/>
            </a:br>
            <a:r>
              <a:rPr lang="en-US" sz="4725" b="1" dirty="0"/>
              <a:t>Post on Piazza or </a:t>
            </a:r>
            <a:r>
              <a:rPr sz="4725" b="1" dirty="0"/>
              <a:t>email me </a:t>
            </a:r>
            <a:br>
              <a:rPr lang="en-US" sz="4725" b="1" dirty="0"/>
            </a:br>
            <a:r>
              <a:rPr sz="4725" b="1" dirty="0"/>
              <a:t>if you have any questions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17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32804-A2DA-B805-9357-5D3A2AB8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011643" cy="537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249E8-0C8F-4F33-9A1D-E5CFEF6D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View on Moodle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05B05-3511-4C6F-AF45-02B30B2147DC}"/>
              </a:ext>
            </a:extLst>
          </p:cNvPr>
          <p:cNvSpPr/>
          <p:nvPr/>
        </p:nvSpPr>
        <p:spPr>
          <a:xfrm>
            <a:off x="3048000" y="41910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D4721-5435-4294-9CC6-712E1A848A03}"/>
              </a:ext>
            </a:extLst>
          </p:cNvPr>
          <p:cNvSpPr/>
          <p:nvPr/>
        </p:nvSpPr>
        <p:spPr>
          <a:xfrm>
            <a:off x="6477000" y="2311827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CFC35-62BE-4A5C-9EC4-4F758AA598E7}"/>
              </a:ext>
            </a:extLst>
          </p:cNvPr>
          <p:cNvSpPr/>
          <p:nvPr/>
        </p:nvSpPr>
        <p:spPr>
          <a:xfrm>
            <a:off x="6485691" y="56388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831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strike="sngStrike" dirty="0"/>
              <a:t>Critical logistics</a:t>
            </a:r>
          </a:p>
          <a:p>
            <a:r>
              <a:rPr lang="en-US" b="1" dirty="0"/>
              <a:t>We write some java code</a:t>
            </a:r>
          </a:p>
          <a:p>
            <a:pPr marL="783590" lvl="1" indent="-326390"/>
            <a:r>
              <a:rPr lang="en-US" b="1" dirty="0"/>
              <a:t>Conditionals</a:t>
            </a:r>
          </a:p>
          <a:p>
            <a:pPr marL="783590" lvl="1" indent="-326390"/>
            <a:r>
              <a:rPr lang="en-US" b="1" dirty="0"/>
              <a:t>Strings</a:t>
            </a:r>
          </a:p>
          <a:p>
            <a:pPr marL="783590" lvl="1" indent="-326390"/>
            <a:r>
              <a:rPr lang="en-US" b="1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hello world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22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017713"/>
            <a:ext cx="82677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HelloPrinter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200" b="1" i="1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 b="1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4400"/>
              <a:t>A First Java Program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838199" y="838199"/>
            <a:ext cx="2743061" cy="1219201"/>
            <a:chOff x="0" y="0"/>
            <a:chExt cx="2743059" cy="1219200"/>
          </a:xfrm>
        </p:grpSpPr>
        <p:sp>
          <p:nvSpPr>
            <p:cNvPr id="104" name="Shape 104"/>
            <p:cNvSpPr/>
            <p:nvPr/>
          </p:nvSpPr>
          <p:spPr>
            <a:xfrm flipH="1" flipV="1">
              <a:off x="1888483" y="850899"/>
              <a:ext cx="292789" cy="3683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1" cy="975503"/>
              <a:chOff x="0" y="0"/>
              <a:chExt cx="2743059" cy="97550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2743060" cy="965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975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In Java, all variable and function definitions are inside </a:t>
                </a:r>
                <a:r>
                  <a:rPr i="1"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definitions</a:t>
                </a:r>
              </a:p>
            </p:txBody>
          </p:sp>
        </p:grpSp>
      </p:grpSp>
      <p:grpSp>
        <p:nvGrpSpPr>
          <p:cNvPr id="113" name="Group 113"/>
          <p:cNvGrpSpPr/>
          <p:nvPr/>
        </p:nvGrpSpPr>
        <p:grpSpPr>
          <a:xfrm>
            <a:off x="5194300" y="1371600"/>
            <a:ext cx="3111500" cy="1411289"/>
            <a:chOff x="0" y="0"/>
            <a:chExt cx="3111499" cy="1411288"/>
          </a:xfrm>
        </p:grpSpPr>
        <p:sp>
          <p:nvSpPr>
            <p:cNvPr id="109" name="Shape 109"/>
            <p:cNvSpPr/>
            <p:nvPr/>
          </p:nvSpPr>
          <p:spPr>
            <a:xfrm flipV="1">
              <a:off x="0" y="292430"/>
              <a:ext cx="2044701" cy="11188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533400" y="0"/>
              <a:ext cx="2578100" cy="457716"/>
              <a:chOff x="0" y="0"/>
              <a:chExt cx="2578100" cy="45771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2578100" cy="457715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0" y="0"/>
                <a:ext cx="2578100" cy="442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b="1"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is where we start</a:t>
                </a: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1143000" y="3454400"/>
            <a:ext cx="3340100" cy="1981200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Java's standard output stream.  This is the variable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in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</a:t>
                </a: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4406899" y="3441700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an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object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from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 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has a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method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println( ).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8382000" y="6248400"/>
            <a:ext cx="558800" cy="419100"/>
            <a:chOff x="0" y="0"/>
            <a:chExt cx="558800" cy="4191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58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662"/>
              <a:ext cx="558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6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13" grpId="0" animBg="1" advAuto="0"/>
      <p:bldP spid="118" grpId="0" animBg="1" advAuto="0"/>
      <p:bldP spid="12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HelloPrinter.java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To run a Java program: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Right-click the .java file in Package Explorer view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Choose </a:t>
            </a:r>
            <a:r>
              <a:rPr sz="2500" b="1" dirty="0"/>
              <a:t>Run As → Java Application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lang="en-US" sz="2900" dirty="0"/>
              <a:t>Introduce yourself to your neighbor and c</a:t>
            </a:r>
            <a:r>
              <a:rPr sz="2900" dirty="0"/>
              <a:t>hange the program to say hello to </a:t>
            </a:r>
            <a:r>
              <a:rPr lang="en-US" sz="2900" dirty="0"/>
              <a:t>them</a:t>
            </a:r>
            <a:endParaRPr sz="29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Introduce an error in the program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See if you can come up with a different error than </a:t>
            </a:r>
            <a:r>
              <a:rPr lang="en-US" sz="2500" dirty="0"/>
              <a:t>your neighbor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Fix the error that </a:t>
            </a:r>
            <a:r>
              <a:rPr lang="en-US" sz="2900" dirty="0"/>
              <a:t>your neighbor </a:t>
            </a:r>
            <a:r>
              <a:rPr sz="2900" dirty="0"/>
              <a:t>introduced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do this in pairs or on your own</a:t>
            </a:r>
          </a:p>
          <a:p>
            <a:r>
              <a:rPr lang="en-US" dirty="0"/>
              <a:t>There are 3 files:</a:t>
            </a:r>
          </a:p>
          <a:p>
            <a:pPr lvl="1"/>
            <a:r>
              <a:rPr lang="en-US" dirty="0"/>
              <a:t>ConditionalExamples.java</a:t>
            </a:r>
          </a:p>
          <a:p>
            <a:pPr lvl="1"/>
            <a:r>
              <a:rPr lang="en-US" dirty="0"/>
              <a:t>StringProbs.java</a:t>
            </a:r>
          </a:p>
          <a:p>
            <a:pPr lvl="1"/>
            <a:r>
              <a:rPr lang="en-US" dirty="0"/>
              <a:t>LoopProbs.java</a:t>
            </a:r>
          </a:p>
          <a:p>
            <a:r>
              <a:rPr lang="en-US" dirty="0"/>
              <a:t>Each file contains several solved functions and several unsolved functions.  Understand the code in the solved functions, and then use that code to help you write the unsolved functions.</a:t>
            </a:r>
          </a:p>
          <a:p>
            <a:r>
              <a:rPr lang="en-US" dirty="0"/>
              <a:t>If you have a problem that you can’t quickly debug, or need a hint – call me or the TA over</a:t>
            </a:r>
          </a:p>
          <a:p>
            <a:r>
              <a:rPr lang="en-US" dirty="0"/>
              <a:t>Test your code to ensure you’re right</a:t>
            </a:r>
          </a:p>
          <a:p>
            <a:pPr lvl="1"/>
            <a:r>
              <a:rPr lang="en-US" dirty="0"/>
              <a:t>In ConditionalExamples.java, modify “main” to call your new functions with test values</a:t>
            </a:r>
          </a:p>
          <a:p>
            <a:pPr lvl="1"/>
            <a:r>
              <a:rPr lang="en-US" dirty="0"/>
              <a:t>In the String/Loop problems, run the corresponding Test file</a:t>
            </a:r>
          </a:p>
        </p:txBody>
      </p:sp>
    </p:spTree>
    <p:extLst>
      <p:ext uri="{BB962C8B-B14F-4D97-AF65-F5344CB8AC3E}">
        <p14:creationId xmlns:p14="http://schemas.microsoft.com/office/powerpoint/2010/main" val="15639353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Types?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 variables in Java have a “type”</a:t>
            </a:r>
          </a:p>
          <a:p>
            <a:r>
              <a:rPr lang="en-US"/>
              <a:t>Describes the data that can be stored in a variable</a:t>
            </a:r>
          </a:p>
          <a:p>
            <a:pPr lvl="1"/>
            <a:r>
              <a:rPr lang="en-US"/>
              <a:t>String – text only</a:t>
            </a:r>
          </a:p>
          <a:p>
            <a:pPr lvl="1"/>
            <a:r>
              <a:rPr lang="en-US"/>
              <a:t>short/int/long – whole numbers only</a:t>
            </a:r>
          </a:p>
          <a:p>
            <a:pPr lvl="1"/>
            <a:r>
              <a:rPr lang="en-US"/>
              <a:t>float/double – numbers with decimals</a:t>
            </a:r>
          </a:p>
          <a:p>
            <a:pPr lvl="1"/>
            <a:r>
              <a:rPr lang="en-US"/>
              <a:t>boolean – true or false</a:t>
            </a:r>
          </a:p>
          <a:p>
            <a:pPr lvl="1"/>
            <a:r>
              <a:rPr lang="en-US"/>
              <a:t>char – a single text character</a:t>
            </a:r>
          </a:p>
          <a:p>
            <a:r>
              <a:rPr lang="en-US"/>
              <a:t>Classes – Class names are also types, let you define your own, more complex,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6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Strings</a:t>
            </a: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String myString = “hello”;</a:t>
            </a:r>
          </a:p>
          <a:p>
            <a:pPr lvl="0"/>
            <a:r>
              <a:rPr lang="en-US"/>
              <a:t>String otherString = new String(“hello2”);</a:t>
            </a:r>
          </a:p>
          <a:p>
            <a:pPr lvl="0"/>
            <a:endParaRPr lang="en-US"/>
          </a:p>
          <a:p>
            <a:pPr lvl="0"/>
            <a:r>
              <a:rPr lang="en-US"/>
              <a:t>Java’s way of storing text data</a:t>
            </a:r>
          </a:p>
          <a:p>
            <a:pPr lvl="0"/>
            <a:r>
              <a:rPr lang="en-US"/>
              <a:t>Has many handy functions like substring, charAt, etc. that you will slowly learn</a:t>
            </a:r>
          </a:p>
          <a:p>
            <a:pPr lvl="0"/>
            <a:r>
              <a:rPr lang="en-US"/>
              <a:t>But how do you find out about these cool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99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1072</Words>
  <Application>Microsoft Office PowerPoint</Application>
  <PresentationFormat>On-screen Show (4:3)</PresentationFormat>
  <Paragraphs>147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Gill Sans</vt:lpstr>
      <vt:lpstr>Helvetica</vt:lpstr>
      <vt:lpstr>Helvetica Neue</vt:lpstr>
      <vt:lpstr>Lucida Sans</vt:lpstr>
      <vt:lpstr>Default</vt:lpstr>
      <vt:lpstr>Critical Logistics</vt:lpstr>
      <vt:lpstr>Airtable View on Moodle</vt:lpstr>
      <vt:lpstr>Agenda</vt:lpstr>
      <vt:lpstr>Let’s write hello world together</vt:lpstr>
      <vt:lpstr>A First Java Program</vt:lpstr>
      <vt:lpstr>HelloPrinter.java</vt:lpstr>
      <vt:lpstr>In Class Coding</vt:lpstr>
      <vt:lpstr>What are Types?</vt:lpstr>
      <vt:lpstr>Strings</vt:lpstr>
      <vt:lpstr>Quick Rule for Comparisons</vt:lpstr>
      <vt:lpstr>Java API Documentation</vt:lpstr>
      <vt:lpstr>Java Documentation in Eclipse</vt:lpstr>
      <vt:lpstr>Review Loops: while &amp; for Loops</vt:lpstr>
      <vt:lpstr>How to submit homework assignments</vt:lpstr>
      <vt:lpstr>Java vs. Python</vt:lpstr>
      <vt:lpstr>Deadlines</vt:lpstr>
      <vt:lpstr>HW1 due soon,  see Moodle/Gradescope  (It is your responsibility to keep up with the schedule)  Post on Piazza or email me  if you have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cp:lastModifiedBy>Yoder, Jason</cp:lastModifiedBy>
  <cp:revision>137</cp:revision>
  <cp:lastPrinted>2016-09-02T12:41:22Z</cp:lastPrinted>
  <dcterms:modified xsi:type="dcterms:W3CDTF">2023-08-30T23:58:44Z</dcterms:modified>
</cp:coreProperties>
</file>