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4"/>
  </p:sldMasterIdLst>
  <p:notesMasterIdLst>
    <p:notesMasterId r:id="rId19"/>
  </p:notesMasterIdLst>
  <p:handoutMasterIdLst>
    <p:handoutMasterId r:id="rId20"/>
  </p:handoutMasterIdLst>
  <p:sldIdLst>
    <p:sldId id="256" r:id="rId5"/>
    <p:sldId id="365" r:id="rId6"/>
    <p:sldId id="278" r:id="rId7"/>
    <p:sldId id="333" r:id="rId8"/>
    <p:sldId id="334" r:id="rId9"/>
    <p:sldId id="335" r:id="rId10"/>
    <p:sldId id="318" r:id="rId11"/>
    <p:sldId id="319" r:id="rId12"/>
    <p:sldId id="320" r:id="rId13"/>
    <p:sldId id="301" r:id="rId14"/>
    <p:sldId id="362" r:id="rId15"/>
    <p:sldId id="332" r:id="rId16"/>
    <p:sldId id="366" r:id="rId17"/>
    <p:sldId id="364" r:id="rId1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6599"/>
  </p:normalViewPr>
  <p:slideViewPr>
    <p:cSldViewPr snapToGrid="0">
      <p:cViewPr varScale="1">
        <p:scale>
          <a:sx n="65" d="100"/>
          <a:sy n="65" d="100"/>
        </p:scale>
        <p:origin x="65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E0CAC31D-60A6-4751-B808-667D2BA6CC99}"/>
    <pc:docChg chg="modSld">
      <pc:chgData name="Yoder, Jason" userId="28f4d4d8-da04-4f86-b14d-a21675737bc5" providerId="ADAL" clId="{E0CAC31D-60A6-4751-B808-667D2BA6CC99}" dt="2023-09-03T17:54:07.180" v="3" actId="20577"/>
      <pc:docMkLst>
        <pc:docMk/>
      </pc:docMkLst>
      <pc:sldChg chg="modSp mod">
        <pc:chgData name="Yoder, Jason" userId="28f4d4d8-da04-4f86-b14d-a21675737bc5" providerId="ADAL" clId="{E0CAC31D-60A6-4751-B808-667D2BA6CC99}" dt="2023-09-03T17:54:07.180" v="3" actId="20577"/>
        <pc:sldMkLst>
          <pc:docMk/>
          <pc:sldMk cId="0" sldId="256"/>
        </pc:sldMkLst>
        <pc:spChg chg="mod">
          <ac:chgData name="Yoder, Jason" userId="28f4d4d8-da04-4f86-b14d-a21675737bc5" providerId="ADAL" clId="{E0CAC31D-60A6-4751-B808-667D2BA6CC99}" dt="2023-09-03T17:54:07.180" v="3" actId="20577"/>
          <ac:spMkLst>
            <pc:docMk/>
            <pc:sldMk cId="0" sldId="256"/>
            <ac:spMk id="3" creationId="{FA06D3A8-96ED-7423-8309-0245DBB737C2}"/>
          </ac:spMkLst>
        </pc:spChg>
      </pc:sldChg>
    </pc:docChg>
  </pc:docChgLst>
  <pc:docChgLst>
    <pc:chgData name="Hennarty, Scott" userId="S::hennarsp@rose-hulman.edu::a365ec00-508c-495a-ae9c-ff7392d7b284" providerId="AD" clId="Web-{0D3EE1FC-0B8D-40E6-859A-AFEDA1F14614}"/>
    <pc:docChg chg="modSld">
      <pc:chgData name="Hennarty, Scott" userId="S::hennarsp@rose-hulman.edu::a365ec00-508c-495a-ae9c-ff7392d7b284" providerId="AD" clId="Web-{0D3EE1FC-0B8D-40E6-859A-AFEDA1F14614}" dt="2021-11-17T03:59:28.003" v="4" actId="14100"/>
      <pc:docMkLst>
        <pc:docMk/>
      </pc:docMkLst>
      <pc:sldChg chg="modSp">
        <pc:chgData name="Hennarty, Scott" userId="S::hennarsp@rose-hulman.edu::a365ec00-508c-495a-ae9c-ff7392d7b284" providerId="AD" clId="Web-{0D3EE1FC-0B8D-40E6-859A-AFEDA1F14614}" dt="2021-11-17T03:59:28.003" v="4" actId="14100"/>
        <pc:sldMkLst>
          <pc:docMk/>
          <pc:sldMk cId="3025574630" sldId="320"/>
        </pc:sldMkLst>
        <pc:spChg chg="mod">
          <ac:chgData name="Hennarty, Scott" userId="S::hennarsp@rose-hulman.edu::a365ec00-508c-495a-ae9c-ff7392d7b284" providerId="AD" clId="Web-{0D3EE1FC-0B8D-40E6-859A-AFEDA1F14614}" dt="2021-11-17T03:59:28.003" v="4" actId="14100"/>
          <ac:spMkLst>
            <pc:docMk/>
            <pc:sldMk cId="3025574630" sldId="320"/>
            <ac:spMk id="2" creationId="{00000000-0000-0000-0000-000000000000}"/>
          </ac:spMkLst>
        </pc:spChg>
      </pc:sldChg>
    </pc:docChg>
  </pc:docChgLst>
  <pc:docChgLst>
    <pc:chgData name="Dorsey, Cameron" userId="S::dorseycs@rose-hulman.edu::e3fdc538-7733-41a8-91e6-3ff377dfa323" providerId="AD" clId="Web-{29D5D553-C42C-4041-8BB7-F1E6BAFE8D12}"/>
    <pc:docChg chg="modSld">
      <pc:chgData name="Dorsey, Cameron" userId="S::dorseycs@rose-hulman.edu::e3fdc538-7733-41a8-91e6-3ff377dfa323" providerId="AD" clId="Web-{29D5D553-C42C-4041-8BB7-F1E6BAFE8D12}" dt="2021-11-02T12:25:50.238" v="1"/>
      <pc:docMkLst>
        <pc:docMk/>
      </pc:docMkLst>
      <pc:sldChg chg="delSp modSp">
        <pc:chgData name="Dorsey, Cameron" userId="S::dorseycs@rose-hulman.edu::e3fdc538-7733-41a8-91e6-3ff377dfa323" providerId="AD" clId="Web-{29D5D553-C42C-4041-8BB7-F1E6BAFE8D12}" dt="2021-11-02T12:25:50.238" v="1"/>
        <pc:sldMkLst>
          <pc:docMk/>
          <pc:sldMk cId="0" sldId="278"/>
        </pc:sldMkLst>
        <pc:spChg chg="del mod">
          <ac:chgData name="Dorsey, Cameron" userId="S::dorseycs@rose-hulman.edu::e3fdc538-7733-41a8-91e6-3ff377dfa323" providerId="AD" clId="Web-{29D5D553-C42C-4041-8BB7-F1E6BAFE8D12}" dt="2021-11-02T12:25:50.238" v="1"/>
          <ac:spMkLst>
            <pc:docMk/>
            <pc:sldMk cId="0" sldId="278"/>
            <ac:spMk id="2" creationId="{18637EA3-8563-4792-A86F-A5C7A598F122}"/>
          </ac:spMkLst>
        </pc:spChg>
      </pc:sldChg>
    </pc:docChg>
  </pc:docChgLst>
  <pc:docChgLst>
    <pc:chgData name="Korinek, Adam" userId="S::korineaj@rose-hulman.edu::a98ddd77-be9c-4186-9ea9-5e52026b75b2" providerId="AD" clId="Web-{3082B386-A943-42BE-8EE5-2C5B84113876}"/>
    <pc:docChg chg="modSld">
      <pc:chgData name="Korinek, Adam" userId="S::korineaj@rose-hulman.edu::a98ddd77-be9c-4186-9ea9-5e52026b75b2" providerId="AD" clId="Web-{3082B386-A943-42BE-8EE5-2C5B84113876}" dt="2021-11-02T12:02:33.003" v="0"/>
      <pc:docMkLst>
        <pc:docMk/>
      </pc:docMkLst>
      <pc:sldChg chg="addSp">
        <pc:chgData name="Korinek, Adam" userId="S::korineaj@rose-hulman.edu::a98ddd77-be9c-4186-9ea9-5e52026b75b2" providerId="AD" clId="Web-{3082B386-A943-42BE-8EE5-2C5B84113876}" dt="2021-11-02T12:02:33.003" v="0"/>
        <pc:sldMkLst>
          <pc:docMk/>
          <pc:sldMk cId="0" sldId="278"/>
        </pc:sldMkLst>
        <pc:spChg chg="add">
          <ac:chgData name="Korinek, Adam" userId="S::korineaj@rose-hulman.edu::a98ddd77-be9c-4186-9ea9-5e52026b75b2" providerId="AD" clId="Web-{3082B386-A943-42BE-8EE5-2C5B84113876}" dt="2021-11-02T12:02:33.003" v="0"/>
          <ac:spMkLst>
            <pc:docMk/>
            <pc:sldMk cId="0" sldId="278"/>
            <ac:spMk id="2" creationId="{18637EA3-8563-4792-A86F-A5C7A598F12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7" y="4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E02F2FF-F7BD-4FD9-A88B-D0F48E2E13F5}" type="datetimeFigureOut">
              <a:rPr lang="en-US"/>
              <a:pPr>
                <a:defRPr/>
              </a:pPr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7" y="8829124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586C94D-6B36-4CDB-B3A2-1D72DFD84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85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FC78385-4D3F-43FE-97C2-4CB45FAD9DCD}" type="datetimeFigureOut">
              <a:rPr lang="en-US"/>
              <a:pPr>
                <a:defRPr/>
              </a:pPr>
              <a:t>9/3/2023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9188" y="698500"/>
            <a:ext cx="4643437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472" tIns="44737" rIns="89472" bIns="4473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3" y="4416102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DF97A26-8EDD-4564-9705-85BE5B01B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66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Good day to use: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https://rosepseudorandom.web.app/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  <a:p>
            <a:pPr eaLnBrk="1" hangingPunct="1">
              <a:spcBef>
                <a:spcPct val="0"/>
              </a:spcBef>
            </a:pPr>
            <a:r>
              <a:rPr lang="en-US" dirty="0"/>
              <a:t>Doing everything in </a:t>
            </a:r>
            <a:r>
              <a:rPr lang="en-US" dirty="0" err="1"/>
              <a:t>LinkedListSimple</a:t>
            </a:r>
            <a:r>
              <a:rPr lang="en-US" dirty="0"/>
              <a:t> today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Quiz given in next slide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A892EB-4ED9-40F8-8DD5-2C12D0D4A00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80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- Examples: employee list, music play list</a:t>
            </a:r>
          </a:p>
          <a:p>
            <a:r>
              <a:rPr lang="en-US"/>
              <a:t>Sketch a linked list on the board</a:t>
            </a:r>
            <a:r>
              <a:rPr lang="en-US" baseline="0"/>
              <a:t> for “two more weeks” (quiz #3)</a:t>
            </a:r>
            <a:endParaRPr lang="en-US"/>
          </a:p>
          <a:p>
            <a:endParaRPr lang="en-US"/>
          </a:p>
          <a:p>
            <a:r>
              <a:rPr lang="en-US"/>
              <a:t>Then show insertion and deletion.  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C8B16D-3522-4DF2-8915-4B0542FC956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41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Big-Oh of each?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of the operations perform as could be expected for a doubly-linked list. 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these operations all take O(1) time. – except for remove last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10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61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is in the solution. Try to add using </a:t>
            </a:r>
            <a:r>
              <a:rPr lang="en-US" dirty="0" err="1"/>
              <a:t>addAtEnd</a:t>
            </a:r>
            <a:r>
              <a:rPr lang="en-US" dirty="0"/>
              <a:t> FIRST and then </a:t>
            </a:r>
            <a:r>
              <a:rPr lang="en-US" dirty="0" err="1"/>
              <a:t>addAtBeginning</a:t>
            </a:r>
            <a:r>
              <a:rPr lang="en-US" dirty="0"/>
              <a:t> second.</a:t>
            </a:r>
          </a:p>
          <a:p>
            <a:r>
              <a:rPr lang="en-US" dirty="0"/>
              <a:t>Ask students to guess which will take longer/short- how much shorter longer?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87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Q: Have to move all the other elements up or down to make/use room.  O(n)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6C81E-B2A6-437F-BF75-B7739F182E0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2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Q: Have to move all the other elements up or down to make/use room.  O(n)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6C81E-B2A6-437F-BF75-B7739F182E0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0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Q: Have to move all the other elements up or down to make/use room.  O(n)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6C81E-B2A6-437F-BF75-B7739F182E0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31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Q: Have to move all the other elements up or down to make/use room.  O(n)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6C81E-B2A6-437F-BF75-B7739F182E0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65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2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care about which part of the expression grows the fastest as n,</a:t>
            </a:r>
            <a:r>
              <a:rPr lang="en-US" baseline="0"/>
              <a:t> the input size, grows.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29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35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2C9645-B44E-48B7-8B78-F42842175B42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5B30F1-E047-4650-BFCB-53C7CB21B9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2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DB7A0D-7957-4983-89DC-ABA871FB5D48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3F763-FFA4-4122-BB10-31488A5FB1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6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E42741-44EC-4F02-916A-883E9E975BA2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49201-5ED0-4F2A-8F2D-2EB8563B7E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4F295D-B4FB-47C7-ABE7-E3B0DED16A6B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07B27-B903-4227-BCF8-55EF37DC6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2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C7B8FB-6A62-4B8F-B178-8F5700724967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13D0EB-45B8-459E-B690-0E608BEE1F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9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AF9970-C56C-49D1-A05D-CB02523538BA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12C18-26B8-4E4F-BA31-714AFEDDC2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8F6622-1145-4FF5-B65B-54B990E85A25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FE424-9F89-4E32-ADE8-D217DD8472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7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BEE7CD-DF58-475A-B4A3-14FA5C2A98BA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A637E-5842-4BEF-970F-1D5F15FF4B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2E2DAC-2CA7-45E8-A019-4434C9B1A932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29E039-3AC9-4A0B-A4F6-F0AE5C172D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8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493980-E9E2-48A8-A4D8-C69CA8E0FB12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82215C-9C42-4373-9EF0-EAD23AD649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1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17C165-B5F7-447A-BAD5-8CC49919CB68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0BFBD-625C-4159-9F03-384B4C45D9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5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7C1CBE-7A55-4083-921E-CCF93302F1C6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A3005E-6D5E-433E-809B-26004E38BE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google.com/document/d/1FWKXXsPkspazmlhgMj5qN4ieynd1-1galuou2j09VyA/ed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720969" y="2130425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Big-O and </a:t>
            </a:r>
            <a:r>
              <a:rPr lang="en-US" sz="2500"/>
              <a:t>Data Structures</a:t>
            </a:r>
            <a:endParaRPr 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C7D42F-EA67-D94A-ACF5-FDFC294BA634}"/>
              </a:ext>
            </a:extLst>
          </p:cNvPr>
          <p:cNvSpPr/>
          <p:nvPr/>
        </p:nvSpPr>
        <p:spPr>
          <a:xfrm>
            <a:off x="304800" y="527685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PracticeLinkedListSimple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PracticeLinkedListSimpleSolution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06D3A8-96ED-7423-8309-0245DBB737C2}"/>
              </a:ext>
            </a:extLst>
          </p:cNvPr>
          <p:cNvSpPr txBox="1"/>
          <p:nvPr/>
        </p:nvSpPr>
        <p:spPr>
          <a:xfrm>
            <a:off x="3581400" y="-40807"/>
            <a:ext cx="5334001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>
                <a:highlight>
                  <a:srgbClr val="FFFF00"/>
                </a:highlight>
              </a:rPr>
              <a:t>bigo</a:t>
            </a:r>
            <a:endParaRPr lang="en-US" sz="4400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9183D-B9DF-5237-91A4-D7F622291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Another List Data Structure</a:t>
            </a:r>
          </a:p>
        </p:txBody>
      </p:sp>
      <p:sp>
        <p:nvSpPr>
          <p:cNvPr id="348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have to add/remove data from a list frequently?</a:t>
            </a:r>
          </a:p>
          <a:p>
            <a:r>
              <a:rPr lang="en-US" dirty="0" err="1">
                <a:latin typeface="Lucida Sans Typewriter" charset="0"/>
              </a:rPr>
              <a:t>LinkedLists</a:t>
            </a:r>
            <a:r>
              <a:rPr lang="en-US" dirty="0"/>
              <a:t> support this:</a:t>
            </a:r>
          </a:p>
          <a:p>
            <a:pPr lvl="1"/>
            <a:r>
              <a:rPr lang="en-US" dirty="0"/>
              <a:t>Fast insertion and removal of elements 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Once we know where they go</a:t>
            </a:r>
          </a:p>
          <a:p>
            <a:pPr lvl="1"/>
            <a:r>
              <a:rPr lang="en-US" dirty="0"/>
              <a:t>Slow access to arbitrary elements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 typeface="Verdana" charset="0"/>
              <a:buNone/>
            </a:pP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601408" y="2404188"/>
            <a:ext cx="2514600" cy="3771900"/>
            <a:chOff x="6400799" y="2019300"/>
            <a:chExt cx="2514600" cy="3771900"/>
          </a:xfrm>
        </p:grpSpPr>
        <p:sp>
          <p:nvSpPr>
            <p:cNvPr id="5" name="Rectangle 4"/>
            <p:cNvSpPr/>
            <p:nvPr/>
          </p:nvSpPr>
          <p:spPr>
            <a:xfrm>
              <a:off x="7317591" y="20193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0" y="31242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155791" y="20193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96200" y="31242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39624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39000" y="39624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0799" y="54102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38999" y="54102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67599" y="4533899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305799" y="4533899"/>
              <a:ext cx="6096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rgbClr val="FF0000"/>
                  </a:solidFill>
                </a:rPr>
                <a:t>null</a:t>
              </a:r>
              <a:endParaRPr lang="en-US" sz="110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10800000" flipV="1">
              <a:off x="6858002" y="2209799"/>
              <a:ext cx="1524001" cy="91439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800000" flipV="1">
              <a:off x="6400800" y="3352798"/>
              <a:ext cx="1524000" cy="60960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>
              <a:off x="6287295" y="4229895"/>
              <a:ext cx="1293810" cy="1066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7143749" y="5238748"/>
              <a:ext cx="647702" cy="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724400"/>
            <a:ext cx="596082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4722009" y="6412468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Insertion, per Wikipedia</a:t>
            </a:r>
          </a:p>
        </p:txBody>
      </p:sp>
      <p:sp>
        <p:nvSpPr>
          <p:cNvPr id="20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Q4-5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Lucida Sans Typewriter" pitchFamily="49" charset="0"/>
              </a:rPr>
              <a:t>Big-O LinkedList&lt;E&gt;</a:t>
            </a:r>
            <a:r>
              <a:rPr lang="en-US" dirty="0"/>
              <a:t> Methods?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800" y="1168400"/>
            <a:ext cx="8229600" cy="452596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 element)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addLast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 element) 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	_____________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E398C1E-07A8-AF43-FBA9-9D5691F0B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335159"/>
            <a:ext cx="7391399" cy="34720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9A88DE-C271-0B69-4EAA-E29A4B89C1CE}"/>
              </a:ext>
            </a:extLst>
          </p:cNvPr>
          <p:cNvSpPr txBox="1"/>
          <p:nvPr/>
        </p:nvSpPr>
        <p:spPr>
          <a:xfrm>
            <a:off x="304800" y="5488434"/>
            <a:ext cx="2286000" cy="646331"/>
          </a:xfrm>
          <a:prstGeom prst="rect">
            <a:avLst/>
          </a:prstGeom>
          <a:solidFill>
            <a:srgbClr val="9BBB59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HWSinglyLinkedList</a:t>
            </a:r>
            <a:endParaRPr lang="en-US" dirty="0"/>
          </a:p>
          <a:p>
            <a:r>
              <a:rPr lang="en-US" dirty="0"/>
              <a:t>LL adds this!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8CD262-458F-B2A2-FE1F-79E7B230021F}"/>
              </a:ext>
            </a:extLst>
          </p:cNvPr>
          <p:cNvCxnSpPr>
            <a:cxnSpLocks/>
          </p:cNvCxnSpPr>
          <p:nvPr/>
        </p:nvCxnSpPr>
        <p:spPr>
          <a:xfrm flipV="1">
            <a:off x="1460500" y="4684986"/>
            <a:ext cx="584200" cy="840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SinglyLinkedList</a:t>
            </a:r>
            <a:endParaRPr lang="en-US" dirty="0"/>
          </a:p>
          <a:p>
            <a:pPr lvl="1"/>
            <a:r>
              <a:rPr lang="en-US" dirty="0"/>
              <a:t>Requires you to implement a </a:t>
            </a:r>
            <a:r>
              <a:rPr lang="en-US" dirty="0" err="1"/>
              <a:t>SinglyLinkedList</a:t>
            </a:r>
            <a:endParaRPr lang="en-US" dirty="0"/>
          </a:p>
          <a:p>
            <a:pPr lvl="1"/>
            <a:r>
              <a:rPr lang="en-US" dirty="0"/>
              <a:t>Additional algorithm questions which make use of the </a:t>
            </a:r>
            <a:r>
              <a:rPr lang="en-US" dirty="0" err="1"/>
              <a:t>SinglyLinkedList</a:t>
            </a:r>
            <a:endParaRPr lang="en-US" dirty="0"/>
          </a:p>
          <a:p>
            <a:pPr lvl="1"/>
            <a:r>
              <a:rPr lang="en-US" dirty="0"/>
              <a:t>Will give you remaining class time to work on it</a:t>
            </a:r>
          </a:p>
          <a:p>
            <a:pPr lvl="1"/>
            <a:r>
              <a:rPr lang="en-US" dirty="0"/>
              <a:t>If you complete it, work on the project!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A5D25-7A76-2B60-9201-E8FAE4462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94809"/>
            <a:ext cx="9144000" cy="143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94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650E-7EB7-5F59-73F4-9CE5740B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D27AA-7FE1-3E3A-8567-7ABB14A37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add  (</a:t>
            </a:r>
            <a:r>
              <a:rPr lang="en-US" dirty="0" err="1"/>
              <a:t>addAtEnd</a:t>
            </a:r>
            <a:r>
              <a:rPr lang="en-US" dirty="0"/>
              <a:t>)</a:t>
            </a:r>
          </a:p>
          <a:p>
            <a:r>
              <a:rPr lang="en-US" dirty="0"/>
              <a:t>Consider the different values of index and sized lists</a:t>
            </a:r>
          </a:p>
          <a:p>
            <a:r>
              <a:rPr lang="en-US" dirty="0"/>
              <a:t>Useful as a guide when doing HW</a:t>
            </a:r>
          </a:p>
          <a:p>
            <a:r>
              <a:rPr lang="en-US" dirty="0"/>
              <a:t>HW is an individual assignment</a:t>
            </a:r>
          </a:p>
          <a:p>
            <a:r>
              <a:rPr lang="en-US" dirty="0"/>
              <a:t>Rest of time is for you to either work on HW or project</a:t>
            </a:r>
          </a:p>
        </p:txBody>
      </p:sp>
    </p:spTree>
    <p:extLst>
      <p:ext uri="{BB962C8B-B14F-4D97-AF65-F5344CB8AC3E}">
        <p14:creationId xmlns:p14="http://schemas.microsoft.com/office/powerpoint/2010/main" val="4274836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31E5-6B40-B7E3-1155-9F3DEA6A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1116"/>
          </a:xfrm>
        </p:spPr>
        <p:txBody>
          <a:bodyPr>
            <a:noAutofit/>
          </a:bodyPr>
          <a:lstStyle/>
          <a:p>
            <a:r>
              <a:rPr lang="en-US" sz="2000" dirty="0">
                <a:hlinkClick r:id="rId2"/>
              </a:rPr>
              <a:t>https://docs.google.com/document/d/1FWKXXsPkspazmlhgMj5qN4ieynd1-1galuou2j09VyA/edit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893E6-37FF-CCFA-608A-D78CB0600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195754"/>
            <a:ext cx="7643446" cy="52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7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D844-4DD8-DEBA-871A-BAECBCA5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addAtEnd</a:t>
            </a:r>
            <a:r>
              <a:rPr lang="en-US" dirty="0"/>
              <a:t> vs. </a:t>
            </a:r>
            <a:r>
              <a:rPr lang="en-US" dirty="0" err="1"/>
              <a:t>addAtBeginning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B5E6E-497C-005D-3263-FD245EC4C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27031"/>
          </a:xfrm>
        </p:spPr>
        <p:txBody>
          <a:bodyPr/>
          <a:lstStyle/>
          <a:p>
            <a:r>
              <a:rPr lang="en-US" dirty="0"/>
              <a:t>Open up LinkedList.java in simple</a:t>
            </a:r>
          </a:p>
          <a:p>
            <a:endParaRPr lang="en-US" dirty="0"/>
          </a:p>
          <a:p>
            <a:r>
              <a:rPr lang="en-US" dirty="0"/>
              <a:t>Let’s see how long it takes to add 100,000 numbers to a LinkedList…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5CA40-E7B3-587C-11C2-C50E56BDF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9698"/>
            <a:ext cx="9144000" cy="183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4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Structures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457200" y="1240972"/>
            <a:ext cx="8229600" cy="4885192"/>
          </a:xfrm>
        </p:spPr>
        <p:txBody>
          <a:bodyPr>
            <a:normAutofit/>
          </a:bodyPr>
          <a:lstStyle/>
          <a:p>
            <a:r>
              <a:rPr lang="en-US" dirty="0"/>
              <a:t>We need efficient ways to store data </a:t>
            </a:r>
            <a:r>
              <a:rPr lang="en-US" b="1" dirty="0"/>
              <a:t>based on how we’ll use it</a:t>
            </a:r>
          </a:p>
          <a:p>
            <a:r>
              <a:rPr lang="en-US" dirty="0"/>
              <a:t>"How we'll use it" = algorithms used to access/update data stored in the data structure</a:t>
            </a:r>
          </a:p>
          <a:p>
            <a:endParaRPr lang="en-US" dirty="0"/>
          </a:p>
          <a:p>
            <a:r>
              <a:rPr lang="en-US" dirty="0"/>
              <a:t>The main theme for the rest of the course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944241-5A1E-8E1F-B95F-85C36B145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055" y="2100944"/>
            <a:ext cx="5334000" cy="45466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742" y="7869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ArrayList</a:t>
            </a:r>
            <a:r>
              <a:rPr lang="en-US" dirty="0"/>
              <a:t> Data Structure in Java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424543" y="914400"/>
            <a:ext cx="8229600" cy="488519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Fast addition </a:t>
            </a:r>
            <a:r>
              <a:rPr lang="en-US" b="1" dirty="0"/>
              <a:t>to end of list</a:t>
            </a:r>
            <a:br>
              <a:rPr lang="en-US" b="1" dirty="0"/>
            </a:br>
            <a:r>
              <a:rPr lang="en-US" sz="2400" dirty="0"/>
              <a:t>Requires 1 multiplication and 1 addition to compute address</a:t>
            </a:r>
            <a:endParaRPr lang="en-US" sz="2400" b="1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C9801F98-9AB0-CA48-86A9-2B6F511A3F82}"/>
              </a:ext>
            </a:extLst>
          </p:cNvPr>
          <p:cNvSpPr/>
          <p:nvPr/>
        </p:nvSpPr>
        <p:spPr>
          <a:xfrm>
            <a:off x="5516217" y="1600200"/>
            <a:ext cx="2915790" cy="4104861"/>
          </a:xfrm>
          <a:custGeom>
            <a:avLst/>
            <a:gdLst>
              <a:gd name="connsiteX0" fmla="*/ 2266122 w 2915790"/>
              <a:gd name="connsiteY0" fmla="*/ 0 h 4104861"/>
              <a:gd name="connsiteX1" fmla="*/ 2773018 w 2915790"/>
              <a:gd name="connsiteY1" fmla="*/ 2763078 h 4104861"/>
              <a:gd name="connsiteX2" fmla="*/ 0 w 2915790"/>
              <a:gd name="connsiteY2" fmla="*/ 4104861 h 410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15790" h="4104861">
                <a:moveTo>
                  <a:pt x="2266122" y="0"/>
                </a:moveTo>
                <a:cubicBezTo>
                  <a:pt x="2708413" y="1039467"/>
                  <a:pt x="3150705" y="2078935"/>
                  <a:pt x="2773018" y="2763078"/>
                </a:cubicBezTo>
                <a:cubicBezTo>
                  <a:pt x="2395331" y="3447221"/>
                  <a:pt x="1197665" y="3776041"/>
                  <a:pt x="0" y="4104861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742" y="7869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ArrayList</a:t>
            </a:r>
            <a:r>
              <a:rPr lang="en-US" dirty="0"/>
              <a:t> Data Structure in Java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424543" y="914400"/>
            <a:ext cx="8229600" cy="488519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Fast access to any existing position</a:t>
            </a:r>
            <a:br>
              <a:rPr lang="en-US" b="1" dirty="0"/>
            </a:br>
            <a:r>
              <a:rPr lang="en-US" sz="2400" dirty="0"/>
              <a:t>Requires 1 multiplication and 1 addition to compute address</a:t>
            </a:r>
            <a:endParaRPr lang="en-US" sz="2400" b="1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DC82C5D-D934-754F-BC72-F68CA9C4C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68" y="2279586"/>
            <a:ext cx="6817691" cy="3877153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BC15A584-A2CF-6543-9B04-88A074B507DD}"/>
              </a:ext>
            </a:extLst>
          </p:cNvPr>
          <p:cNvSpPr/>
          <p:nvPr/>
        </p:nvSpPr>
        <p:spPr>
          <a:xfrm>
            <a:off x="6291470" y="1425450"/>
            <a:ext cx="2248433" cy="3504359"/>
          </a:xfrm>
          <a:custGeom>
            <a:avLst/>
            <a:gdLst>
              <a:gd name="connsiteX0" fmla="*/ 1500808 w 2248433"/>
              <a:gd name="connsiteY0" fmla="*/ 174750 h 3504359"/>
              <a:gd name="connsiteX1" fmla="*/ 2236304 w 2248433"/>
              <a:gd name="connsiteY1" fmla="*/ 254263 h 3504359"/>
              <a:gd name="connsiteX2" fmla="*/ 1808921 w 2248433"/>
              <a:gd name="connsiteY2" fmla="*/ 2609837 h 3504359"/>
              <a:gd name="connsiteX3" fmla="*/ 0 w 2248433"/>
              <a:gd name="connsiteY3" fmla="*/ 3504359 h 350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8433" h="3504359">
                <a:moveTo>
                  <a:pt x="1500808" y="174750"/>
                </a:moveTo>
                <a:cubicBezTo>
                  <a:pt x="1842880" y="11582"/>
                  <a:pt x="2184952" y="-151585"/>
                  <a:pt x="2236304" y="254263"/>
                </a:cubicBezTo>
                <a:cubicBezTo>
                  <a:pt x="2287656" y="660111"/>
                  <a:pt x="2181638" y="2068154"/>
                  <a:pt x="1808921" y="2609837"/>
                </a:cubicBezTo>
                <a:cubicBezTo>
                  <a:pt x="1436204" y="3151520"/>
                  <a:pt x="718102" y="3327939"/>
                  <a:pt x="0" y="3504359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2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742" y="7869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ArrayList</a:t>
            </a:r>
            <a:r>
              <a:rPr lang="en-US" dirty="0"/>
              <a:t> Data Structure in Java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424543" y="914400"/>
            <a:ext cx="8229600" cy="488519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Slow inserts to and deletes from middle of list</a:t>
            </a:r>
            <a:br>
              <a:rPr lang="en-US" b="1" dirty="0"/>
            </a:br>
            <a:endParaRPr lang="en-US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52F697-E7CE-AA12-D5EF-77FC3FE8B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83405"/>
            <a:ext cx="7772400" cy="411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27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Big-O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Describes the limiting behavior </a:t>
            </a:r>
          </a:p>
          <a:p>
            <a:pPr lvl="1"/>
            <a:r>
              <a:rPr lang="en-US"/>
              <a:t>How slow it can possibly run?</a:t>
            </a:r>
          </a:p>
          <a:p>
            <a:pPr lvl="1"/>
            <a:r>
              <a:rPr lang="en-US"/>
              <a:t>Describes the </a:t>
            </a:r>
            <a:r>
              <a:rPr lang="en-US" u="sng"/>
              <a:t>worst case</a:t>
            </a:r>
          </a:p>
          <a:p>
            <a:r>
              <a:rPr lang="en-US"/>
              <a:t>Used for Classifying Algorithm Efficiency</a:t>
            </a:r>
          </a:p>
          <a:p>
            <a:r>
              <a:rPr lang="en-US"/>
              <a:t>“O” for “Order”</a:t>
            </a:r>
          </a:p>
          <a:p>
            <a:pPr lvl="1"/>
            <a:r>
              <a:rPr lang="en-US"/>
              <a:t>O(n) </a:t>
            </a:r>
            <a:r>
              <a:rPr lang="en-US">
                <a:sym typeface="Wingdings" panose="05000000000000000000" pitchFamily="2" charset="2"/>
              </a:rPr>
              <a:t> said as “Order n”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O(n^2)  said as “Order n-squared”</a:t>
            </a:r>
          </a:p>
        </p:txBody>
      </p:sp>
    </p:spTree>
    <p:extLst>
      <p:ext uri="{BB962C8B-B14F-4D97-AF65-F5344CB8AC3E}">
        <p14:creationId xmlns:p14="http://schemas.microsoft.com/office/powerpoint/2010/main" val="391640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Big-O Notation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291"/>
          </a:xfrm>
        </p:spPr>
        <p:txBody>
          <a:bodyPr/>
          <a:lstStyle/>
          <a:p>
            <a:r>
              <a:rPr lang="en-US" dirty="0"/>
              <a:t>Don’t Care About Constant Coefficients</a:t>
            </a:r>
          </a:p>
          <a:p>
            <a:pPr lvl="1"/>
            <a:r>
              <a:rPr lang="en-US" dirty="0"/>
              <a:t>O(2n + 7) </a:t>
            </a:r>
            <a:r>
              <a:rPr lang="en-US" dirty="0">
                <a:sym typeface="Wingdings" panose="05000000000000000000" pitchFamily="2" charset="2"/>
              </a:rPr>
              <a:t> O(n)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Note: f(n) = 2n + 7 = 2n</a:t>
            </a:r>
            <a:r>
              <a:rPr lang="en-US" baseline="30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 + 7n</a:t>
            </a:r>
            <a:r>
              <a:rPr lang="en-US" baseline="30000" dirty="0">
                <a:sym typeface="Wingdings" panose="05000000000000000000" pitchFamily="2" charset="2"/>
              </a:rPr>
              <a:t>0</a:t>
            </a:r>
          </a:p>
          <a:p>
            <a:r>
              <a:rPr lang="en-US" dirty="0">
                <a:sym typeface="Wingdings" panose="05000000000000000000" pitchFamily="2" charset="2"/>
              </a:rPr>
              <a:t>Don’t Care About Lower Order Terms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O(6n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+ 7n</a:t>
            </a:r>
            <a:r>
              <a:rPr lang="en-US" baseline="30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) O(n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Algorithm grows asymptotically no faster than 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r>
              <a:rPr lang="en-US" dirty="0"/>
              <a:t>If constant value, we say O(1)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“Order 1”</a:t>
            </a:r>
          </a:p>
          <a:p>
            <a:pPr lvl="1"/>
            <a:r>
              <a:rPr lang="en-US" dirty="0"/>
              <a:t>O(48) </a:t>
            </a:r>
            <a:r>
              <a:rPr lang="en-US" dirty="0">
                <a:sym typeface="Wingdings" panose="05000000000000000000" pitchFamily="2" charset="2"/>
              </a:rPr>
              <a:t> O(1)</a:t>
            </a:r>
          </a:p>
          <a:p>
            <a:endParaRPr lang="en-US" dirty="0"/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1074093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16377"/>
            <a:ext cx="8607667" cy="1485899"/>
          </a:xfrm>
        </p:spPr>
        <p:txBody>
          <a:bodyPr/>
          <a:lstStyle/>
          <a:p>
            <a:r>
              <a:rPr lang="en-US" err="1"/>
              <a:t>ArrayList</a:t>
            </a:r>
            <a:r>
              <a:rPr lang="en-US"/>
              <a:t> Performance (Revisited)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953000"/>
          </a:xfrm>
        </p:spPr>
        <p:txBody>
          <a:bodyPr>
            <a:normAutofit/>
          </a:bodyPr>
          <a:lstStyle/>
          <a:p>
            <a:r>
              <a:rPr lang="en-US" dirty="0"/>
              <a:t>Fast addition to </a:t>
            </a:r>
            <a:r>
              <a:rPr lang="en-US" b="1" dirty="0"/>
              <a:t>end of list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Fast access to any existing position – </a:t>
            </a:r>
            <a:r>
              <a:rPr lang="en-US" dirty="0">
                <a:highlight>
                  <a:srgbClr val="FFFF00"/>
                </a:highlight>
              </a:rPr>
              <a:t>O(1)</a:t>
            </a:r>
            <a:r>
              <a:rPr lang="en-US" dirty="0"/>
              <a:t> (like array) </a:t>
            </a:r>
          </a:p>
          <a:p>
            <a:pPr lvl="1"/>
            <a:r>
              <a:rPr lang="en-US" dirty="0"/>
              <a:t>Keep extra </a:t>
            </a:r>
            <a:r>
              <a:rPr lang="en-US" i="1" dirty="0"/>
              <a:t>capacity </a:t>
            </a:r>
            <a:r>
              <a:rPr lang="en-US" dirty="0"/>
              <a:t>for list growth </a:t>
            </a:r>
          </a:p>
          <a:p>
            <a:pPr lvl="2"/>
            <a:r>
              <a:rPr lang="en-US" dirty="0"/>
              <a:t>Fast access includes items in capacity not yet filled – </a:t>
            </a:r>
            <a:r>
              <a:rPr lang="en-US" dirty="0">
                <a:highlight>
                  <a:srgbClr val="FFFF00"/>
                </a:highlight>
              </a:rPr>
              <a:t>O(1)</a:t>
            </a:r>
          </a:p>
          <a:p>
            <a:pPr lvl="1"/>
            <a:r>
              <a:rPr lang="en-US" dirty="0"/>
              <a:t>Capacity management is best left for CSSE230</a:t>
            </a:r>
          </a:p>
          <a:p>
            <a:r>
              <a:rPr lang="en-US" dirty="0"/>
              <a:t>Slow inserts to and deletes from middle of list</a:t>
            </a:r>
          </a:p>
          <a:p>
            <a:pPr lvl="1"/>
            <a:r>
              <a:rPr lang="en-US" dirty="0"/>
              <a:t>Can get to insert/delete location quickly</a:t>
            </a:r>
          </a:p>
          <a:p>
            <a:pPr lvl="1"/>
            <a:r>
              <a:rPr lang="en-US" dirty="0"/>
              <a:t>For insert, shift all items right to accommodate - </a:t>
            </a:r>
            <a:r>
              <a:rPr lang="en-US" dirty="0">
                <a:highlight>
                  <a:srgbClr val="FFFF00"/>
                </a:highlight>
              </a:rPr>
              <a:t>O(n)</a:t>
            </a:r>
          </a:p>
          <a:p>
            <a:pPr lvl="1"/>
            <a:r>
              <a:rPr lang="en-US" dirty="0"/>
              <a:t>For delete, shift all items left to fill gap – </a:t>
            </a:r>
            <a:r>
              <a:rPr lang="en-US" dirty="0">
                <a:highlight>
                  <a:srgbClr val="FFFF00"/>
                </a:highlight>
              </a:rPr>
              <a:t>O(n)</a:t>
            </a:r>
          </a:p>
          <a:p>
            <a:pPr lvl="1"/>
            <a:endParaRPr lang="en-US" i="1" dirty="0"/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302557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660FB9-6ABA-42D4-BFF1-B348CA6E04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D75956-5F37-4DA5-A33F-2343D2D10E6D}">
  <ds:schemaRefs>
    <ds:schemaRef ds:uri="http://schemas.microsoft.com/office/2006/metadata/properties"/>
    <ds:schemaRef ds:uri="http://schemas.microsoft.com/office/infopath/2007/PartnerControls"/>
    <ds:schemaRef ds:uri="820f9cb1-409d-4c4b-8197-1d4f7dd48124"/>
    <ds:schemaRef ds:uri="08600313-7276-4ca7-b5d3-7d86193ee0ac"/>
  </ds:schemaRefs>
</ds:datastoreItem>
</file>

<file path=customXml/itemProps3.xml><?xml version="1.0" encoding="utf-8"?>
<ds:datastoreItem xmlns:ds="http://schemas.openxmlformats.org/officeDocument/2006/customXml" ds:itemID="{98DCB3DE-F7C6-4785-A90F-6E90B1E66F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</TotalTime>
  <Words>816</Words>
  <Application>Microsoft Office PowerPoint</Application>
  <PresentationFormat>On-screen Show (4:3)</PresentationFormat>
  <Paragraphs>119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Lucida Sans Typewriter</vt:lpstr>
      <vt:lpstr>Verdana</vt:lpstr>
      <vt:lpstr>Office Theme</vt:lpstr>
      <vt:lpstr>CSSE 220</vt:lpstr>
      <vt:lpstr>addAtEnd vs. addAtBeginning</vt:lpstr>
      <vt:lpstr>Data Structures</vt:lpstr>
      <vt:lpstr>ArrayList Data Structure in Java</vt:lpstr>
      <vt:lpstr>ArrayList Data Structure in Java</vt:lpstr>
      <vt:lpstr>ArrayList Data Structure in Java</vt:lpstr>
      <vt:lpstr>Big-O Notation</vt:lpstr>
      <vt:lpstr>Big-O Notation (continued)</vt:lpstr>
      <vt:lpstr>ArrayList Performance (Revisited)</vt:lpstr>
      <vt:lpstr>Another List Data Structure</vt:lpstr>
      <vt:lpstr>Big-O LinkedList&lt;E&gt; Methods?</vt:lpstr>
      <vt:lpstr>Homework</vt:lpstr>
      <vt:lpstr>Handout</vt:lpstr>
      <vt:lpstr>https://docs.google.com/document/d/1FWKXXsPkspazmlhgMj5qN4ieynd1-1galuou2j09VyA/edit 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29</cp:revision>
  <cp:lastPrinted>2015-10-26T12:57:27Z</cp:lastPrinted>
  <dcterms:created xsi:type="dcterms:W3CDTF">2007-11-19T15:20:41Z</dcterms:created>
  <dcterms:modified xsi:type="dcterms:W3CDTF">2023-09-03T17:54:08Z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</Properties>
</file>