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3"/>
  </p:notesMasterIdLst>
  <p:handoutMasterIdLst>
    <p:handoutMasterId r:id="rId14"/>
  </p:handoutMasterIdLst>
  <p:sldIdLst>
    <p:sldId id="304" r:id="rId5"/>
    <p:sldId id="289" r:id="rId6"/>
    <p:sldId id="275" r:id="rId7"/>
    <p:sldId id="276" r:id="rId8"/>
    <p:sldId id="310" r:id="rId9"/>
    <p:sldId id="308" r:id="rId10"/>
    <p:sldId id="299" r:id="rId11"/>
    <p:sldId id="297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16C35-7113-468F-9417-58656C44C90E}" v="1" dt="2023-09-03T17:55:47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/>
    <p:restoredTop sz="87191"/>
  </p:normalViewPr>
  <p:slideViewPr>
    <p:cSldViewPr snapToGrid="0">
      <p:cViewPr varScale="1">
        <p:scale>
          <a:sx n="74" d="100"/>
          <a:sy n="74" d="100"/>
        </p:scale>
        <p:origin x="2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D3F16C35-7113-468F-9417-58656C44C90E}"/>
    <pc:docChg chg="modSld">
      <pc:chgData name="Yoder, Jason" userId="28f4d4d8-da04-4f86-b14d-a21675737bc5" providerId="ADAL" clId="{D3F16C35-7113-468F-9417-58656C44C90E}" dt="2023-09-03T17:55:50.727" v="7" actId="20577"/>
      <pc:docMkLst>
        <pc:docMk/>
      </pc:docMkLst>
      <pc:sldChg chg="addSp modSp mod">
        <pc:chgData name="Yoder, Jason" userId="28f4d4d8-da04-4f86-b14d-a21675737bc5" providerId="ADAL" clId="{D3F16C35-7113-468F-9417-58656C44C90E}" dt="2023-09-03T17:55:50.727" v="7" actId="20577"/>
        <pc:sldMkLst>
          <pc:docMk/>
          <pc:sldMk cId="0" sldId="304"/>
        </pc:sldMkLst>
        <pc:spChg chg="add mod">
          <ac:chgData name="Yoder, Jason" userId="28f4d4d8-da04-4f86-b14d-a21675737bc5" providerId="ADAL" clId="{D3F16C35-7113-468F-9417-58656C44C90E}" dt="2023-09-03T17:55:50.727" v="7" actId="20577"/>
          <ac:spMkLst>
            <pc:docMk/>
            <pc:sldMk cId="0" sldId="304"/>
            <ac:spMk id="3" creationId="{DAAFB956-898E-B06E-D194-66ACA3A5F551}"/>
          </ac:spMkLst>
        </pc:spChg>
      </pc:sldChg>
    </pc:docChg>
  </pc:docChgLst>
  <pc:docChgLst>
    <pc:chgData name="Dorsey, Cameron" userId="S::dorseycs@rose-hulman.edu::e3fdc538-7733-41a8-91e6-3ff377dfa323" providerId="AD" clId="Web-{78BC636A-2F28-42CF-9AB8-1476136029BF}"/>
    <pc:docChg chg="modSld">
      <pc:chgData name="Dorsey, Cameron" userId="S::dorseycs@rose-hulman.edu::e3fdc538-7733-41a8-91e6-3ff377dfa323" providerId="AD" clId="Web-{78BC636A-2F28-42CF-9AB8-1476136029BF}" dt="2021-11-09T14:26:06.271" v="4" actId="20577"/>
      <pc:docMkLst>
        <pc:docMk/>
      </pc:docMkLst>
      <pc:sldChg chg="modSp">
        <pc:chgData name="Dorsey, Cameron" userId="S::dorseycs@rose-hulman.edu::e3fdc538-7733-41a8-91e6-3ff377dfa323" providerId="AD" clId="Web-{78BC636A-2F28-42CF-9AB8-1476136029BF}" dt="2021-11-09T14:26:06.271" v="4" actId="20577"/>
        <pc:sldMkLst>
          <pc:docMk/>
          <pc:sldMk cId="2085811604" sldId="297"/>
        </pc:sldMkLst>
        <pc:spChg chg="mod">
          <ac:chgData name="Dorsey, Cameron" userId="S::dorseycs@rose-hulman.edu::e3fdc538-7733-41a8-91e6-3ff377dfa323" providerId="AD" clId="Web-{78BC636A-2F28-42CF-9AB8-1476136029BF}" dt="2021-11-09T14:26:06.271" v="4" actId="20577"/>
          <ac:spMkLst>
            <pc:docMk/>
            <pc:sldMk cId="2085811604" sldId="297"/>
            <ac:spMk id="3" creationId="{00000000-0000-0000-0000-000000000000}"/>
          </ac:spMkLst>
        </pc:spChg>
      </pc:sldChg>
      <pc:sldChg chg="modSp">
        <pc:chgData name="Dorsey, Cameron" userId="S::dorseycs@rose-hulman.edu::e3fdc538-7733-41a8-91e6-3ff377dfa323" providerId="AD" clId="Web-{78BC636A-2F28-42CF-9AB8-1476136029BF}" dt="2021-11-09T13:39:39.063" v="3" actId="1076"/>
        <pc:sldMkLst>
          <pc:docMk/>
          <pc:sldMk cId="1942888041" sldId="299"/>
        </pc:sldMkLst>
        <pc:grpChg chg="mod">
          <ac:chgData name="Dorsey, Cameron" userId="S::dorseycs@rose-hulman.edu::e3fdc538-7733-41a8-91e6-3ff377dfa323" providerId="AD" clId="Web-{78BC636A-2F28-42CF-9AB8-1476136029BF}" dt="2021-11-09T13:39:39.063" v="3" actId="1076"/>
          <ac:grpSpMkLst>
            <pc:docMk/>
            <pc:sldMk cId="1942888041" sldId="299"/>
            <ac:grpSpMk id="51" creationId="{00000000-0000-0000-0000-000000000000}"/>
          </ac:grpSpMkLst>
        </pc:grpChg>
        <pc:cxnChg chg="mod">
          <ac:chgData name="Dorsey, Cameron" userId="S::dorseycs@rose-hulman.edu::e3fdc538-7733-41a8-91e6-3ff377dfa323" providerId="AD" clId="Web-{78BC636A-2F28-42CF-9AB8-1476136029BF}" dt="2021-11-09T13:39:39.063" v="3" actId="1076"/>
          <ac:cxnSpMkLst>
            <pc:docMk/>
            <pc:sldMk cId="1942888041" sldId="299"/>
            <ac:cxnSpMk id="23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baseline="0" dirty="0" err="1"/>
              <a:t>MergeSortSimpleSolution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</a:t>
            </a:r>
            <a:r>
              <a:rPr lang="en-US" baseline="0"/>
              <a:t>on’t burn too much time on it. They understand recursion…</a:t>
            </a:r>
          </a:p>
          <a:p>
            <a:r>
              <a:rPr lang="en-US"/>
              <a:t>Demo with cards or</a:t>
            </a:r>
            <a:r>
              <a:rPr lang="en-US" baseline="0"/>
              <a:t> big letters</a:t>
            </a:r>
          </a:p>
          <a:p>
            <a:r>
              <a:rPr lang="en-US" baseline="0"/>
              <a:t>[I reviewed selection and insertion sort stressing the differences before going over merge sort.  That helps emphasize the differences.]</a:t>
            </a: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64D08-73E7-498D-A40C-19151E0A7A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5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Does not unravel the recursion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shows how we </a:t>
            </a:r>
            <a:r>
              <a:rPr lang="en-US" i="1" dirty="0"/>
              <a:t>trust</a:t>
            </a:r>
            <a:r>
              <a:rPr lang="en-US" i="0" dirty="0"/>
              <a:t> that </a:t>
            </a:r>
            <a:r>
              <a:rPr lang="en-US" i="1" dirty="0" err="1"/>
              <a:t>mergeSort</a:t>
            </a:r>
            <a:r>
              <a:rPr lang="en-US" i="0" dirty="0"/>
              <a:t> 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In other words, we use </a:t>
            </a:r>
            <a:r>
              <a:rPr lang="en-US" i="1" dirty="0" err="1"/>
              <a:t>mergeSort’s</a:t>
            </a:r>
            <a:r>
              <a:rPr lang="en-US" i="1" dirty="0"/>
              <a:t> ensures</a:t>
            </a:r>
            <a:r>
              <a:rPr lang="en-US" i="0" dirty="0"/>
              <a:t> clause to reason about the value of </a:t>
            </a:r>
            <a:r>
              <a:rPr lang="en-US" i="1" dirty="0" err="1"/>
              <a:t>mergeSort’s</a:t>
            </a:r>
            <a:r>
              <a:rPr lang="en-US" i="0" dirty="0"/>
              <a:t> parameter (the array) after the call w/o thinking about </a:t>
            </a:r>
            <a:r>
              <a:rPr lang="en-US" i="0" u="sng" dirty="0"/>
              <a:t>how</a:t>
            </a:r>
            <a:r>
              <a:rPr lang="en-US" i="1" u="none" dirty="0"/>
              <a:t> </a:t>
            </a:r>
            <a:r>
              <a:rPr lang="en-US" i="1" u="none" dirty="0" err="1"/>
              <a:t>mergeSort</a:t>
            </a:r>
            <a:r>
              <a:rPr lang="en-US" i="1" u="none" dirty="0"/>
              <a:t> </a:t>
            </a:r>
            <a:r>
              <a:rPr lang="en-US" i="0" u="none" dirty="0"/>
              <a:t>did the work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2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Unravels the recursion for an input array of size 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we are breaking the abstraction provided by procedural abstraction by showing </a:t>
            </a:r>
            <a:r>
              <a:rPr lang="en-US" i="1" dirty="0"/>
              <a:t>how it does it</a:t>
            </a:r>
            <a:r>
              <a:rPr lang="en-US" i="0" dirty="0"/>
              <a:t>, instead of sticking to the </a:t>
            </a:r>
            <a:r>
              <a:rPr lang="en-US" i="1" dirty="0"/>
              <a:t>what it does</a:t>
            </a:r>
            <a:endParaRPr lang="en-US" i="0" dirty="0"/>
          </a:p>
          <a:p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Just summarize it here.  Don’t dawdle; this will make more sense when they implement it.</a:t>
            </a:r>
          </a:p>
          <a:p>
            <a:endParaRPr lang="en-US" baseline="0"/>
          </a:p>
          <a:p>
            <a:r>
              <a:rPr lang="en-US" baseline="0"/>
              <a:t>Leading Questions:</a:t>
            </a:r>
          </a:p>
          <a:p>
            <a:endParaRPr lang="en-US" baseline="0"/>
          </a:p>
          <a:p>
            <a:pPr marL="228600" indent="-228600">
              <a:buAutoNum type="arabicPeriod"/>
            </a:pPr>
            <a:r>
              <a:rPr lang="en-US" baseline="0"/>
              <a:t>What is the run-time for merging N items?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What is the run-time for merging N/2 items?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What is the run-time for merging N/2 items TWO times?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Each row takes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How many rows?   (divides in half each time)   O( log(N) 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Have students implement</a:t>
            </a:r>
            <a:r>
              <a:rPr lang="en-US" baseline="0"/>
              <a:t> </a:t>
            </a:r>
            <a:r>
              <a:rPr lang="en-US" baseline="0" err="1"/>
              <a:t>mergesort.StringMergeSort</a:t>
            </a:r>
            <a:r>
              <a:rPr lang="en-US" baseline="0"/>
              <a:t>.  Walk around the room and help students as needed. Have your TAs do the same. Keep students engaged.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2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Merge Sort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E7307-1561-AB49-AE8E-CD9D14D77EEA}"/>
              </a:ext>
            </a:extLst>
          </p:cNvPr>
          <p:cNvSpPr/>
          <p:nvPr/>
        </p:nvSpPr>
        <p:spPr>
          <a:xfrm>
            <a:off x="304800" y="49911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FB956-898E-B06E-D194-66ACA3A5F551}"/>
              </a:ext>
            </a:extLst>
          </p:cNvPr>
          <p:cNvSpPr txBox="1"/>
          <p:nvPr/>
        </p:nvSpPr>
        <p:spPr>
          <a:xfrm>
            <a:off x="3048001" y="-20697"/>
            <a:ext cx="5903496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merging</a:t>
            </a:r>
            <a:endParaRPr lang="en-US" sz="4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Plan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/>
              <a:t>Review Sorts (Insertion, Selection)</a:t>
            </a:r>
          </a:p>
          <a:p>
            <a:r>
              <a:rPr lang="en-US"/>
              <a:t>Big-oh practice</a:t>
            </a:r>
          </a:p>
          <a:p>
            <a:r>
              <a:rPr lang="en-US"/>
              <a:t>Merge sort</a:t>
            </a:r>
          </a:p>
          <a:p>
            <a:r>
              <a:rPr lang="en-US"/>
              <a:t>Presentation Guidelines </a:t>
            </a:r>
          </a:p>
          <a:p>
            <a:pPr lvl="1"/>
            <a:r>
              <a:rPr lang="en-US"/>
              <a:t>(1 week from today!)</a:t>
            </a:r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0340"/>
            <a:ext cx="4800600" cy="2880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"/>
            <a:ext cx="1752600" cy="65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Basic recursive idea:</a:t>
            </a:r>
          </a:p>
          <a:p>
            <a:pPr lvl="1"/>
            <a:r>
              <a:rPr lang="en-US"/>
              <a:t>Base case:</a:t>
            </a:r>
            <a:br>
              <a:rPr lang="en-US"/>
            </a:br>
            <a:r>
              <a:rPr lang="en-US"/>
              <a:t>If list is length 0 or 1, then it’s already sorted</a:t>
            </a:r>
          </a:p>
          <a:p>
            <a:pPr lvl="1"/>
            <a:r>
              <a:rPr lang="en-US"/>
              <a:t>Otherwise:</a:t>
            </a:r>
          </a:p>
          <a:p>
            <a:pPr lvl="2"/>
            <a:r>
              <a:rPr lang="en-US"/>
              <a:t>There are &gt;= 2 items</a:t>
            </a:r>
          </a:p>
          <a:p>
            <a:pPr lvl="2"/>
            <a:r>
              <a:rPr lang="en-US"/>
              <a:t>Divide collection into two halves</a:t>
            </a:r>
          </a:p>
          <a:p>
            <a:pPr lvl="2"/>
            <a:r>
              <a:rPr lang="en-US"/>
              <a:t>Recursively sort the two halves</a:t>
            </a:r>
          </a:p>
          <a:p>
            <a:pPr lvl="2"/>
            <a:r>
              <a:rPr lang="en-US" b="1"/>
              <a:t>Merge</a:t>
            </a:r>
            <a:r>
              <a:rPr lang="en-US"/>
              <a:t> the sorted halves back together into 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718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/>
            </a:br>
            <a:r>
              <a:rPr lang="en-US"/>
              <a:t>Merge Sort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124200" y="152400"/>
            <a:ext cx="5676900" cy="20574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800"/>
              <a:t>If list is length 0 or 1,</a:t>
            </a:r>
            <a:br>
              <a:rPr lang="en-US" sz="1800"/>
            </a:br>
            <a:r>
              <a:rPr lang="en-US" sz="1800"/>
              <a:t>then it’s already sorted</a:t>
            </a:r>
          </a:p>
          <a:p>
            <a:r>
              <a:rPr lang="en-US" sz="1800"/>
              <a:t>Otherwise:</a:t>
            </a:r>
          </a:p>
          <a:p>
            <a:pPr lvl="1"/>
            <a:r>
              <a:rPr lang="en-US" sz="1800"/>
              <a:t>Divide collection into two halves</a:t>
            </a:r>
          </a:p>
          <a:p>
            <a:pPr lvl="1"/>
            <a:r>
              <a:rPr lang="en-US" sz="1800"/>
              <a:t>Recursively sort the two halves</a:t>
            </a:r>
          </a:p>
          <a:p>
            <a:pPr lvl="1"/>
            <a:r>
              <a:rPr lang="en-US" sz="1800" b="1"/>
              <a:t>Merge</a:t>
            </a:r>
            <a:r>
              <a:rPr lang="en-US" sz="1800"/>
              <a:t> the sorted halves back together into one</a:t>
            </a:r>
          </a:p>
        </p:txBody>
      </p:sp>
      <p:pic>
        <p:nvPicPr>
          <p:cNvPr id="40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1720"/>
            <a:ext cx="7543800" cy="45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Merge Sort</a:t>
            </a:r>
            <a:br>
              <a:rPr lang="en-US" dirty="0"/>
            </a:br>
            <a:r>
              <a:rPr lang="en-US" sz="2400" dirty="0"/>
              <a:t>“you </a:t>
            </a:r>
            <a:r>
              <a:rPr lang="en-US" sz="2400" dirty="0" err="1"/>
              <a:t>gotta</a:t>
            </a:r>
            <a:r>
              <a:rPr lang="en-US" sz="2400" dirty="0"/>
              <a:t> believe”</a:t>
            </a:r>
            <a:br>
              <a:rPr lang="en-US" sz="2400" dirty="0"/>
            </a:br>
            <a:r>
              <a:rPr lang="en-US" sz="2400" dirty="0"/>
              <a:t>trust </a:t>
            </a:r>
            <a:r>
              <a:rPr lang="en-US" sz="2400"/>
              <a:t>the abstraction</a:t>
            </a:r>
            <a:endParaRPr lang="en-US" sz="24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/>
              <a:t>If list is length 0 or 1,</a:t>
            </a:r>
            <a:br>
              <a:rPr lang="en-US" sz="1800" dirty="0"/>
            </a:br>
            <a:r>
              <a:rPr lang="en-US" sz="1800" dirty="0"/>
              <a:t>then it’s already sorted – i.e., at base case</a:t>
            </a:r>
          </a:p>
          <a:p>
            <a:r>
              <a:rPr lang="en-US" sz="1800" dirty="0"/>
              <a:t>Otherwise:</a:t>
            </a:r>
          </a:p>
          <a:p>
            <a:pPr lvl="1"/>
            <a:r>
              <a:rPr lang="en-US" sz="1800" dirty="0"/>
              <a:t>Divide list into two halves</a:t>
            </a:r>
          </a:p>
          <a:p>
            <a:pPr lvl="1"/>
            <a:r>
              <a:rPr lang="en-US" sz="1800" dirty="0"/>
              <a:t>Recursively sort the two halves</a:t>
            </a:r>
          </a:p>
          <a:p>
            <a:pPr lvl="1"/>
            <a:r>
              <a:rPr lang="en-US" sz="1800" b="1" dirty="0"/>
              <a:t>Merge</a:t>
            </a:r>
            <a:r>
              <a:rPr lang="en-US" sz="1800" dirty="0"/>
              <a:t> the sorted halves back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3288E-A955-914B-BB39-CB4A409DBA23}"/>
              </a:ext>
            </a:extLst>
          </p:cNvPr>
          <p:cNvSpPr txBox="1"/>
          <p:nvPr/>
        </p:nvSpPr>
        <p:spPr>
          <a:xfrm>
            <a:off x="4675516" y="2302261"/>
            <a:ext cx="426189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ensures a’s values are reordered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so that they are in sorted order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@param a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&gt;decreasing: |a|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 a) {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1) {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a1, a2;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split(a, a1, a2);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(a1);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(a2);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merge(a, a1 a2);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if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0512C-A112-A83E-D772-509E5FD2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91" y="2290762"/>
            <a:ext cx="4394200" cy="42926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982F5364-117E-E138-4F49-066A82D9D6BB}"/>
              </a:ext>
            </a:extLst>
          </p:cNvPr>
          <p:cNvSpPr/>
          <p:nvPr/>
        </p:nvSpPr>
        <p:spPr>
          <a:xfrm>
            <a:off x="3472774" y="5092210"/>
            <a:ext cx="1974715" cy="545188"/>
          </a:xfrm>
          <a:custGeom>
            <a:avLst/>
            <a:gdLst>
              <a:gd name="connsiteX0" fmla="*/ 1974715 w 1974715"/>
              <a:gd name="connsiteY0" fmla="*/ 43994 h 545188"/>
              <a:gd name="connsiteX1" fmla="*/ 1303507 w 1974715"/>
              <a:gd name="connsiteY1" fmla="*/ 43994 h 545188"/>
              <a:gd name="connsiteX2" fmla="*/ 758758 w 1974715"/>
              <a:gd name="connsiteY2" fmla="*/ 501194 h 545188"/>
              <a:gd name="connsiteX3" fmla="*/ 0 w 1974715"/>
              <a:gd name="connsiteY3" fmla="*/ 501194 h 54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715" h="545188">
                <a:moveTo>
                  <a:pt x="1974715" y="43994"/>
                </a:moveTo>
                <a:cubicBezTo>
                  <a:pt x="1740440" y="5894"/>
                  <a:pt x="1506166" y="-32206"/>
                  <a:pt x="1303507" y="43994"/>
                </a:cubicBezTo>
                <a:cubicBezTo>
                  <a:pt x="1100847" y="120194"/>
                  <a:pt x="976009" y="424994"/>
                  <a:pt x="758758" y="501194"/>
                </a:cubicBezTo>
                <a:cubicBezTo>
                  <a:pt x="541507" y="577394"/>
                  <a:pt x="270753" y="539294"/>
                  <a:pt x="0" y="501194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Merge Sort</a:t>
            </a:r>
            <a:br>
              <a:rPr lang="en-US" dirty="0"/>
            </a:br>
            <a:r>
              <a:rPr lang="en-US" sz="2700" dirty="0"/>
              <a:t>unraveling the recursion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/>
              <a:t>If list is length 0 or 1,</a:t>
            </a:r>
            <a:br>
              <a:rPr lang="en-US" sz="1800"/>
            </a:br>
            <a:r>
              <a:rPr lang="en-US" sz="1800"/>
              <a:t>then it’s already sorted</a:t>
            </a:r>
          </a:p>
          <a:p>
            <a:r>
              <a:rPr lang="en-US" sz="1800"/>
              <a:t>Otherwise:</a:t>
            </a:r>
          </a:p>
          <a:p>
            <a:pPr lvl="1"/>
            <a:r>
              <a:rPr lang="en-US" sz="1800"/>
              <a:t>Divide list into two halves</a:t>
            </a:r>
          </a:p>
          <a:p>
            <a:pPr lvl="1"/>
            <a:r>
              <a:rPr lang="en-US" sz="1800"/>
              <a:t>Recursively sort the two halves</a:t>
            </a:r>
          </a:p>
          <a:p>
            <a:pPr lvl="1"/>
            <a:r>
              <a:rPr lang="en-US" sz="1800" b="1"/>
              <a:t>Merge</a:t>
            </a:r>
            <a:r>
              <a:rPr lang="en-US" sz="1800"/>
              <a:t> the sorted halves back together</a:t>
            </a:r>
          </a:p>
        </p:txBody>
      </p:sp>
      <p:pic>
        <p:nvPicPr>
          <p:cNvPr id="5" name="Picture 2" descr="https://upload.wikimedia.org/wikipedia/commons/thumb/e/e6/Merge_sort_algorithm_diagram.svg/927px-Merge_sort_algorithm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99" y="2183862"/>
            <a:ext cx="4852101" cy="467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2667000"/>
            <a:ext cx="38972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>
                <a:solidFill>
                  <a:srgbClr val="FF0000"/>
                </a:solidFill>
              </a:rPr>
              <a:t>Red: Dividing -&gt;</a:t>
            </a:r>
          </a:p>
          <a:p>
            <a:pPr fontAlgn="auto">
              <a:spcAft>
                <a:spcPts val="0"/>
              </a:spcAft>
            </a:pPr>
            <a:endParaRPr lang="en-US" sz="280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endParaRPr lang="en-US" sz="280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2800"/>
              <a:t>7 sorted collections -&gt;</a:t>
            </a:r>
          </a:p>
          <a:p>
            <a:pPr fontAlgn="auto">
              <a:spcAft>
                <a:spcPts val="0"/>
              </a:spcAft>
            </a:pPr>
            <a:endParaRPr lang="en-US" sz="280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2800">
                <a:solidFill>
                  <a:srgbClr val="00B050"/>
                </a:solidFill>
              </a:rPr>
              <a:t>Green: Merging -&gt;</a:t>
            </a:r>
          </a:p>
        </p:txBody>
      </p:sp>
    </p:spTree>
    <p:extLst>
      <p:ext uri="{BB962C8B-B14F-4D97-AF65-F5344CB8AC3E}">
        <p14:creationId xmlns:p14="http://schemas.microsoft.com/office/powerpoint/2010/main" val="35406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Analyzing</a:t>
            </a:r>
            <a:br>
              <a:rPr lang="en-US"/>
            </a:br>
            <a:r>
              <a:rPr lang="en-US"/>
              <a:t>Merge Sort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/>
              <a:t>If list is length 0 or 1,</a:t>
            </a:r>
            <a:br>
              <a:rPr lang="en-US" sz="1800"/>
            </a:br>
            <a:r>
              <a:rPr lang="en-US" sz="1800"/>
              <a:t>then it’s already sorted</a:t>
            </a:r>
          </a:p>
          <a:p>
            <a:r>
              <a:rPr lang="en-US" sz="1800"/>
              <a:t>Otherwise:</a:t>
            </a:r>
          </a:p>
          <a:p>
            <a:pPr lvl="1"/>
            <a:r>
              <a:rPr lang="en-US" sz="1800"/>
              <a:t>Divide list into two halves</a:t>
            </a:r>
          </a:p>
          <a:p>
            <a:pPr lvl="1"/>
            <a:r>
              <a:rPr lang="en-US" sz="1800"/>
              <a:t>Recursively sort the two halves</a:t>
            </a:r>
          </a:p>
          <a:p>
            <a:pPr lvl="1"/>
            <a:r>
              <a:rPr lang="en-US" sz="1800" b="1"/>
              <a:t>Merge</a:t>
            </a:r>
            <a:r>
              <a:rPr lang="en-US" sz="1800"/>
              <a:t> the sorted halves back together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2286000"/>
            <a:ext cx="1828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Merge n items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38200" y="2655332"/>
            <a:ext cx="6248400" cy="926068"/>
            <a:chOff x="838200" y="2655332"/>
            <a:chExt cx="6248400" cy="926068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3212068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Merge n/2 items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3200400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Merge n/2 items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 flipV="1">
              <a:off x="2667000" y="2655332"/>
              <a:ext cx="1295400" cy="5450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962400" y="2655332"/>
              <a:ext cx="1295400" cy="55673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066800" y="3581400"/>
            <a:ext cx="5867400" cy="685800"/>
            <a:chOff x="1066800" y="3581400"/>
            <a:chExt cx="5867400" cy="685800"/>
          </a:xfrm>
        </p:grpSpPr>
        <p:cxnSp>
          <p:nvCxnSpPr>
            <p:cNvPr id="21" name="Straight Arrow Connector 20"/>
            <p:cNvCxnSpPr/>
            <p:nvPr/>
          </p:nvCxnSpPr>
          <p:spPr>
            <a:xfrm rot="5400000">
              <a:off x="10668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2"/>
            </p:cNvCxnSpPr>
            <p:nvPr/>
          </p:nvCxnSpPr>
          <p:spPr>
            <a:xfrm rot="16200000" flipH="1">
              <a:off x="17584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55626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62542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28600" y="5821388"/>
            <a:ext cx="7315200" cy="681038"/>
            <a:chOff x="381000" y="5638800"/>
            <a:chExt cx="7315200" cy="681038"/>
          </a:xfrm>
        </p:grpSpPr>
        <p:sp>
          <p:nvSpPr>
            <p:cNvPr id="28" name="TextBox 27"/>
            <p:cNvSpPr txBox="1"/>
            <p:nvPr/>
          </p:nvSpPr>
          <p:spPr>
            <a:xfrm>
              <a:off x="3810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526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004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77000" y="5638800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00600" y="5823466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etc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3400" y="4953000"/>
            <a:ext cx="6781800" cy="521732"/>
            <a:chOff x="533400" y="4953000"/>
            <a:chExt cx="6781800" cy="521732"/>
          </a:xfrm>
        </p:grpSpPr>
        <p:sp>
          <p:nvSpPr>
            <p:cNvPr id="33" name="TextBox 32"/>
            <p:cNvSpPr txBox="1"/>
            <p:nvPr/>
          </p:nvSpPr>
          <p:spPr>
            <a:xfrm>
              <a:off x="3429000" y="5105400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etc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>
              <a:off x="4953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6200000" flipH="1">
              <a:off x="800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2247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25527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4991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5295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6675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6200000" flipH="1">
              <a:off x="69723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086600" y="22860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items merged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39000" y="31358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items merged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001001" y="4255532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items merged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1000" y="5678269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items merged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24799" y="4964669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194288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56" grpId="0"/>
      <p:bldP spid="57" grpId="0"/>
      <p:bldP spid="58" grpId="0"/>
      <p:bldP spid="58" grpId="1"/>
      <p:bldP spid="59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</a:t>
            </a:r>
            <a:r>
              <a:rPr lang="en-US" i="1" dirty="0" err="1"/>
              <a:t>PracticeMergeSortSimple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Simpler with a String</a:t>
            </a:r>
          </a:p>
          <a:p>
            <a:r>
              <a:rPr lang="en-US" dirty="0"/>
              <a:t>Same general algorithm applies</a:t>
            </a:r>
          </a:p>
          <a:p>
            <a:r>
              <a:rPr lang="en-US" u="sng" dirty="0"/>
              <a:t>Harder</a:t>
            </a:r>
            <a:r>
              <a:rPr lang="en-US" dirty="0"/>
              <a:t> (more room for errors) if you track positions in array </a:t>
            </a: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B0F78-BDD3-68A4-18EE-9AD83B4B8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728" y="3417207"/>
            <a:ext cx="43434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72D072-43D2-4244-93B0-C6CB1ACF61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FBE333-608A-46DF-A4AF-FE0B5801DE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F428CFE-245D-43D8-B0D0-387487C5BF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710</Words>
  <Application>Microsoft Office PowerPoint</Application>
  <PresentationFormat>On-screen Show (4:3)</PresentationFormat>
  <Paragraphs>119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CSSE 220</vt:lpstr>
      <vt:lpstr>Today’s Plan</vt:lpstr>
      <vt:lpstr>Merge Sort</vt:lpstr>
      <vt:lpstr> Merge Sort</vt:lpstr>
      <vt:lpstr>Merge Sort “you gotta believe” trust the abstraction</vt:lpstr>
      <vt:lpstr>Merge Sort unraveling the recursion</vt:lpstr>
      <vt:lpstr>Analyzing Merge Sort</vt:lpstr>
      <vt:lpstr>Work on PracticeMergeSortSimple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11</cp:revision>
  <cp:lastPrinted>2008-10-29T02:15:06Z</cp:lastPrinted>
  <dcterms:created xsi:type="dcterms:W3CDTF">2011-01-13T14:36:30Z</dcterms:created>
  <dcterms:modified xsi:type="dcterms:W3CDTF">2023-09-03T17:55:51Z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