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12"/>
  </p:notesMasterIdLst>
  <p:sldIdLst>
    <p:sldId id="256" r:id="rId6"/>
    <p:sldId id="279" r:id="rId7"/>
    <p:sldId id="280" r:id="rId8"/>
    <p:sldId id="259" r:id="rId9"/>
    <p:sldId id="278" r:id="rId10"/>
    <p:sldId id="260" r:id="rId1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94694"/>
  </p:normalViewPr>
  <p:slideViewPr>
    <p:cSldViewPr snapToGrid="0">
      <p:cViewPr varScale="1">
        <p:scale>
          <a:sx n="81" d="100"/>
          <a:sy n="81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rsey, Cameron" userId="S::dorseycs@rose-hulman.edu::e3fdc538-7733-41a8-91e6-3ff377dfa323" providerId="AD" clId="Web-{82397B87-1CCA-4427-B128-DA215A00F860}"/>
    <pc:docChg chg="modSld">
      <pc:chgData name="Dorsey, Cameron" userId="S::dorseycs@rose-hulman.edu::e3fdc538-7733-41a8-91e6-3ff377dfa323" providerId="AD" clId="Web-{82397B87-1CCA-4427-B128-DA215A00F860}" dt="2021-10-26T12:21:53.591" v="1" actId="1076"/>
      <pc:docMkLst>
        <pc:docMk/>
      </pc:docMkLst>
      <pc:sldChg chg="modSp">
        <pc:chgData name="Dorsey, Cameron" userId="S::dorseycs@rose-hulman.edu::e3fdc538-7733-41a8-91e6-3ff377dfa323" providerId="AD" clId="Web-{82397B87-1CCA-4427-B128-DA215A00F860}" dt="2021-10-26T12:21:53.591" v="1" actId="1076"/>
        <pc:sldMkLst>
          <pc:docMk/>
          <pc:sldMk cId="2497465916" sldId="280"/>
        </pc:sldMkLst>
        <pc:spChg chg="mod">
          <ac:chgData name="Dorsey, Cameron" userId="S::dorseycs@rose-hulman.edu::e3fdc538-7733-41a8-91e6-3ff377dfa323" providerId="AD" clId="Web-{82397B87-1CCA-4427-B128-DA215A00F860}" dt="2021-10-26T12:21:53.591" v="1" actId="1076"/>
          <ac:spMkLst>
            <pc:docMk/>
            <pc:sldMk cId="2497465916" sldId="280"/>
            <ac:spMk id="129" creationId="{00000000-0000-0000-0000-000000000000}"/>
          </ac:spMkLst>
        </pc:spChg>
      </pc:sldChg>
    </pc:docChg>
  </pc:docChgLst>
  <pc:docChgLst>
    <pc:chgData name="Yoder, Jason" userId="28f4d4d8-da04-4f86-b14d-a21675737bc5" providerId="ADAL" clId="{3558631D-8DC0-421F-88BC-484594AB89BF}"/>
    <pc:docChg chg="modSld">
      <pc:chgData name="Yoder, Jason" userId="28f4d4d8-da04-4f86-b14d-a21675737bc5" providerId="ADAL" clId="{3558631D-8DC0-421F-88BC-484594AB89BF}" dt="2023-09-03T17:52:43.368" v="14" actId="20577"/>
      <pc:docMkLst>
        <pc:docMk/>
      </pc:docMkLst>
      <pc:sldChg chg="modSp mod">
        <pc:chgData name="Yoder, Jason" userId="28f4d4d8-da04-4f86-b14d-a21675737bc5" providerId="ADAL" clId="{3558631D-8DC0-421F-88BC-484594AB89BF}" dt="2023-09-03T17:52:43.368" v="14" actId="20577"/>
        <pc:sldMkLst>
          <pc:docMk/>
          <pc:sldMk cId="0" sldId="256"/>
        </pc:sldMkLst>
        <pc:spChg chg="mod">
          <ac:chgData name="Yoder, Jason" userId="28f4d4d8-da04-4f86-b14d-a21675737bc5" providerId="ADAL" clId="{3558631D-8DC0-421F-88BC-484594AB89BF}" dt="2023-09-03T17:52:43.368" v="14" actId="20577"/>
          <ac:spMkLst>
            <pc:docMk/>
            <pc:sldMk cId="0" sldId="256"/>
            <ac:spMk id="2" creationId="{0BB695EC-421F-32CE-A5DD-39A0356C8D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B630EBB8-CEB5-4E8D-9A06-06438377CF61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uml/SoWkIImgAStDuKhEIImkLd0jIyqh2KWiAaujgkRYvAhbGXOFgIn8hUPIK518HQW2SGloYuipat9ImOhGz01DIONfDUHIW0Aua158EHVST0KbBINTqW9TEsI784iRATdefkINv-dQAHdewHagGTHnEQJcfG0z0G00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pPr marL="216000" indent="-215280"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AEF73CCB-14BF-447D-84A8-4E22699D9E82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1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http://www.plantuml.com/plantuml/uml/SoWkIImgAStDuKhEIImkLd0jIyqh2KWiAaujgkRYvAhbGXOFgIn8hUPIK518HQW2SGloYuipat9ImOhGz01DIONfDUHIW0Aua158EHVST0KbBINTqW9TEsI784iRATdefkINv-dQAHdewHagGTHnEQJcfG0z0G00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B630EBB8-CEB5-4E8D-9A06-06438377CF61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35840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body"/>
          </p:nvPr>
        </p:nvSpPr>
        <p:spPr>
          <a:xfrm>
            <a:off x="731880" y="4560840"/>
            <a:ext cx="5850360" cy="4320000"/>
          </a:xfrm>
          <a:prstGeom prst="rect">
            <a:avLst/>
          </a:prstGeom>
        </p:spPr>
        <p:txBody>
          <a:bodyPr lIns="96480" tIns="48240" rIns="96480" bIns="4824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Questions 2 will be done before question 1.</a:t>
            </a:r>
          </a:p>
        </p:txBody>
      </p:sp>
      <p:sp>
        <p:nvSpPr>
          <p:cNvPr id="205" name="CustomShape 2"/>
          <p:cNvSpPr/>
          <p:nvPr/>
        </p:nvSpPr>
        <p:spPr>
          <a:xfrm>
            <a:off x="4143240" y="9118440"/>
            <a:ext cx="3169080" cy="4798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6480" tIns="48240" rIns="96480" bIns="48240" anchor="b"/>
          <a:lstStyle/>
          <a:p>
            <a:pPr algn="r">
              <a:lnSpc>
                <a:spcPct val="100000"/>
              </a:lnSpc>
            </a:pPr>
            <a:fld id="{D58711D4-FEE8-41EB-BD37-15A54B8DF93C}" type="slidenum">
              <a:rPr lang="en-US" sz="1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6</a:t>
            </a:fld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685800" y="2130480"/>
            <a:ext cx="7771320" cy="146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CSSE 220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371600" y="3886200"/>
            <a:ext cx="6399720" cy="17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90000"/>
              </a:lnSpc>
            </a:pPr>
            <a:r>
              <a:rPr lang="en-US" sz="2500" b="0" strike="noStrike" spc="-1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Files &amp; Exceptions Day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1D2F55-F765-C74E-8E61-F43E815804EE}"/>
              </a:ext>
            </a:extLst>
          </p:cNvPr>
          <p:cNvSpPr/>
          <p:nvPr/>
        </p:nvSpPr>
        <p:spPr>
          <a:xfrm>
            <a:off x="304260" y="4820820"/>
            <a:ext cx="8534400" cy="1751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PracticeFilesAndExceptionsSolution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/>
              <a:t>PracticeFilesAndExceptionsTooManyScoresSolution</a:t>
            </a: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B695EC-421F-32CE-A5DD-39A0356C8DD8}"/>
              </a:ext>
            </a:extLst>
          </p:cNvPr>
          <p:cNvSpPr txBox="1"/>
          <p:nvPr/>
        </p:nvSpPr>
        <p:spPr>
          <a:xfrm>
            <a:off x="3971366" y="2205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 err="1">
                <a:highlight>
                  <a:srgbClr val="FFFF00"/>
                </a:highlight>
              </a:rPr>
              <a:t>errorsasobjects</a:t>
            </a:r>
            <a:endParaRPr lang="en-US" sz="4400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A9B3DA-81E4-BD62-DD1E-B7053789A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565" y="1078490"/>
            <a:ext cx="2429435" cy="21038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Review and Expand UML Notation: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2794715" y="4062331"/>
            <a:ext cx="5499279" cy="934672"/>
          </a:xfrm>
          <a:prstGeom prst="wedgeRectCallout">
            <a:avLst>
              <a:gd name="adj1" fmla="val -8135"/>
              <a:gd name="adj2" fmla="val -133248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Each manager has between 1 and 10 employees.  Maybe stored in an </a:t>
            </a:r>
            <a:r>
              <a:rPr lang="en-US" sz="2400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A</a:t>
            </a:r>
            <a:r>
              <a:rPr lang="en-US" sz="2400" b="0" strike="noStrike" spc="-1" err="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rrayList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1865170" y="1828800"/>
            <a:ext cx="4548509" cy="532440"/>
          </a:xfrm>
          <a:prstGeom prst="wedgeRectCallout">
            <a:avLst>
              <a:gd name="adj1" fmla="val -14508"/>
              <a:gd name="adj2" fmla="val 194869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When no number appears, then implicitly 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D2C6159-3B9E-3C47-967E-4B74FA50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16118" y="2691684"/>
            <a:ext cx="6339836" cy="11137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1FB82-1BA5-E44D-AB31-9FA4304DD234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-&gt;"1..10" Employee</a:t>
            </a:r>
          </a:p>
        </p:txBody>
      </p:sp>
    </p:spTree>
    <p:extLst>
      <p:ext uri="{BB962C8B-B14F-4D97-AF65-F5344CB8AC3E}">
        <p14:creationId xmlns:p14="http://schemas.microsoft.com/office/powerpoint/2010/main" val="7556538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More 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9" name="CustomShape 7"/>
          <p:cNvSpPr/>
          <p:nvPr/>
        </p:nvSpPr>
        <p:spPr>
          <a:xfrm>
            <a:off x="489397" y="3580326"/>
            <a:ext cx="3484562" cy="1751400"/>
          </a:xfrm>
          <a:prstGeom prst="wedgeRectCallout">
            <a:avLst>
              <a:gd name="adj1" fmla="val 29805"/>
              <a:gd name="adj2" fmla="val -131302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Every employee has exactly 2 managers. Note that this can be used even if there is no reference from Employee to Manager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8"/>
          <p:cNvSpPr/>
          <p:nvPr/>
        </p:nvSpPr>
        <p:spPr>
          <a:xfrm>
            <a:off x="4417454" y="3348506"/>
            <a:ext cx="4530376" cy="2009105"/>
          </a:xfrm>
          <a:prstGeom prst="wedgeRectCallout">
            <a:avLst>
              <a:gd name="adj1" fmla="val -30385"/>
              <a:gd name="adj2" fmla="val -111856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Managers have any number of employees.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The '*' means “zero to infinity” – any arbitrary number.  You can also occasionally see  something like 4..* to mean 4 or more.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FF574B0-9AE5-5243-827F-C0E5330C8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7888" y="1416943"/>
            <a:ext cx="7989319" cy="1403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E12145C-D197-A64F-B468-0F2DFECCB8FE}"/>
              </a:ext>
            </a:extLst>
          </p:cNvPr>
          <p:cNvSpPr txBox="1"/>
          <p:nvPr/>
        </p:nvSpPr>
        <p:spPr>
          <a:xfrm>
            <a:off x="991674" y="5640946"/>
            <a:ext cx="49712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Plant UML Code to generate this diagram: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Manager "2"-&gt;"*" Employee</a:t>
            </a:r>
          </a:p>
        </p:txBody>
      </p:sp>
    </p:spTree>
    <p:extLst>
      <p:ext uri="{BB962C8B-B14F-4D97-AF65-F5344CB8AC3E}">
        <p14:creationId xmlns:p14="http://schemas.microsoft.com/office/powerpoint/2010/main" val="24974659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1057568" y="335594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1066208" y="48971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1046408" y="205526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916528" y="3889460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CustomShape 6"/>
          <p:cNvSpPr/>
          <p:nvPr/>
        </p:nvSpPr>
        <p:spPr>
          <a:xfrm flipH="1" flipV="1">
            <a:off x="1904648" y="2588060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CustomShape 7"/>
          <p:cNvSpPr/>
          <p:nvPr/>
        </p:nvSpPr>
        <p:spPr>
          <a:xfrm>
            <a:off x="1898168" y="2995220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989248" y="3871100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968008" y="4564100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460C1-D1EC-D949-9B0B-19742F15A219}"/>
              </a:ext>
            </a:extLst>
          </p:cNvPr>
          <p:cNvSpPr txBox="1"/>
          <p:nvPr/>
        </p:nvSpPr>
        <p:spPr>
          <a:xfrm>
            <a:off x="3683358" y="2021983"/>
            <a:ext cx="50485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EventParser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 err="1"/>
              <a:t>EventType</a:t>
            </a:r>
            <a:r>
              <a:rPr lang="en-US" sz="2400"/>
              <a:t> objects?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How many </a:t>
            </a:r>
            <a:r>
              <a:rPr lang="en-US" sz="2400" i="1"/>
              <a:t>Event</a:t>
            </a:r>
            <a:r>
              <a:rPr lang="en-US" sz="2400"/>
              <a:t> objects?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48917-A6F3-7A47-B6DE-65F3584648E5}"/>
              </a:ext>
            </a:extLst>
          </p:cNvPr>
          <p:cNvSpPr txBox="1"/>
          <p:nvPr/>
        </p:nvSpPr>
        <p:spPr>
          <a:xfrm>
            <a:off x="3966694" y="4456090"/>
            <a:ext cx="4237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Where are the references to these objects stored?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98868" y="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What does this diagram mean?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32861" y="330603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541501" y="484719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4"/>
          <p:cNvSpPr/>
          <p:nvPr/>
        </p:nvSpPr>
        <p:spPr>
          <a:xfrm>
            <a:off x="521701" y="2005355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5"/>
          <p:cNvSpPr/>
          <p:nvPr/>
        </p:nvSpPr>
        <p:spPr>
          <a:xfrm>
            <a:off x="1391821" y="3839555"/>
            <a:ext cx="7560" cy="1006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6" name="CustomShape 6"/>
          <p:cNvSpPr/>
          <p:nvPr/>
        </p:nvSpPr>
        <p:spPr>
          <a:xfrm flipH="1" flipV="1">
            <a:off x="1379941" y="2538155"/>
            <a:ext cx="10080" cy="7660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chemeClr val="tx1"/>
            </a:solidFill>
            <a:round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7" name="CustomShape 7"/>
          <p:cNvSpPr/>
          <p:nvPr/>
        </p:nvSpPr>
        <p:spPr>
          <a:xfrm>
            <a:off x="1373461" y="2945315"/>
            <a:ext cx="338760" cy="57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32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8"/>
          <p:cNvSpPr/>
          <p:nvPr/>
        </p:nvSpPr>
        <p:spPr>
          <a:xfrm>
            <a:off x="1464541" y="3821195"/>
            <a:ext cx="306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9"/>
          <p:cNvSpPr/>
          <p:nvPr/>
        </p:nvSpPr>
        <p:spPr>
          <a:xfrm>
            <a:off x="1443301" y="4514195"/>
            <a:ext cx="56124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0..1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CustomShape 4"/>
          <p:cNvSpPr/>
          <p:nvPr/>
        </p:nvSpPr>
        <p:spPr>
          <a:xfrm>
            <a:off x="7077959" y="148020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EventParser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CustomShape 2"/>
          <p:cNvSpPr/>
          <p:nvPr/>
        </p:nvSpPr>
        <p:spPr>
          <a:xfrm>
            <a:off x="7112392" y="2658248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EventType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CustomShape 3"/>
          <p:cNvSpPr/>
          <p:nvPr/>
        </p:nvSpPr>
        <p:spPr>
          <a:xfrm>
            <a:off x="7146825" y="4149180"/>
            <a:ext cx="1717200" cy="532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Event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771" y="1442358"/>
            <a:ext cx="1595100" cy="446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237150" y="2047741"/>
            <a:ext cx="4592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Only a single parser object is used by the entire system</a:t>
            </a:r>
          </a:p>
        </p:txBody>
      </p:sp>
      <p:sp>
        <p:nvSpPr>
          <p:cNvPr id="3" name="Rectangle 2"/>
          <p:cNvSpPr/>
          <p:nvPr/>
        </p:nvSpPr>
        <p:spPr>
          <a:xfrm>
            <a:off x="4198513" y="3232596"/>
            <a:ext cx="46621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All </a:t>
            </a:r>
            <a:r>
              <a:rPr lang="en-US" sz="1400" i="1" err="1"/>
              <a:t>EventType</a:t>
            </a:r>
            <a:r>
              <a:rPr lang="en-US" sz="1400"/>
              <a:t> instances use the same </a:t>
            </a:r>
            <a:r>
              <a:rPr lang="en-US" sz="1400" i="1" err="1"/>
              <a:t>EventParser</a:t>
            </a:r>
            <a:r>
              <a:rPr lang="en-US" sz="1400"/>
              <a:t>. Each </a:t>
            </a:r>
            <a:r>
              <a:rPr lang="en-US" sz="1400" i="1" err="1"/>
              <a:t>EventType</a:t>
            </a:r>
            <a:r>
              <a:rPr lang="en-US" sz="1400"/>
              <a:t> can have AT MOST 1 Event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224271" y="4722388"/>
            <a:ext cx="477495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An </a:t>
            </a:r>
            <a:r>
              <a:rPr lang="en-US" sz="1400" i="1"/>
              <a:t>Event</a:t>
            </a:r>
            <a:r>
              <a:rPr lang="en-US" sz="1400"/>
              <a:t> always has two </a:t>
            </a:r>
            <a:r>
              <a:rPr lang="en-US" sz="1400" i="1" err="1"/>
              <a:t>EventTypes</a:t>
            </a:r>
            <a:endParaRPr lang="en-US" sz="1400" i="1"/>
          </a:p>
          <a:p>
            <a:r>
              <a:rPr lang="en-US" sz="1400"/>
              <a:t>E.g., maybe there is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National level </a:t>
            </a:r>
            <a:r>
              <a:rPr lang="en-US" sz="1400" i="1" err="1"/>
              <a:t>EventType</a:t>
            </a:r>
            <a:r>
              <a:rPr lang="en-US" sz="1400"/>
              <a:t> (large categories like entertainment/conference/etc.)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/>
              <a:t>Regional level </a:t>
            </a:r>
            <a:r>
              <a:rPr lang="en-US" sz="1400" i="1" err="1"/>
              <a:t>EventType</a:t>
            </a:r>
            <a:r>
              <a:rPr lang="en-US" sz="1400"/>
              <a:t> (more specific to local area: parade, county fair, etc.)</a:t>
            </a:r>
          </a:p>
        </p:txBody>
      </p:sp>
    </p:spTree>
    <p:extLst>
      <p:ext uri="{BB962C8B-B14F-4D97-AF65-F5344CB8AC3E}">
        <p14:creationId xmlns:p14="http://schemas.microsoft.com/office/powerpoint/2010/main" val="7596643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457200" y="274680"/>
            <a:ext cx="8228520" cy="1141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Summary of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UML Class Diagram Arrows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1" name="Picture 6"/>
          <p:cNvPicPr/>
          <p:nvPr/>
        </p:nvPicPr>
        <p:blipFill>
          <a:blip r:embed="rId3"/>
          <a:srcRect l="9001" t="7489" r="9001" b="9001"/>
          <a:stretch/>
        </p:blipFill>
        <p:spPr>
          <a:xfrm>
            <a:off x="714600" y="2263680"/>
            <a:ext cx="1740600" cy="179676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930600" y="1651680"/>
            <a:ext cx="13082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Inheritance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004560" y="1513440"/>
            <a:ext cx="173952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Interface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Implementation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(is-a)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4" name="Picture 12"/>
          <p:cNvPicPr/>
          <p:nvPr/>
        </p:nvPicPr>
        <p:blipFill>
          <a:blip r:embed="rId4"/>
          <a:srcRect l="8150" t="9780" r="8694" b="8694"/>
          <a:stretch/>
        </p:blipFill>
        <p:spPr>
          <a:xfrm>
            <a:off x="3147840" y="2397960"/>
            <a:ext cx="1452960" cy="1528200"/>
          </a:xfrm>
          <a:prstGeom prst="rect">
            <a:avLst/>
          </a:prstGeom>
          <a:ln>
            <a:noFill/>
          </a:ln>
        </p:spPr>
      </p:pic>
      <p:sp>
        <p:nvSpPr>
          <p:cNvPr id="145" name="CustomShape 4"/>
          <p:cNvSpPr/>
          <p:nvPr/>
        </p:nvSpPr>
        <p:spPr>
          <a:xfrm>
            <a:off x="5448600" y="1648080"/>
            <a:ext cx="13964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(has-a-field)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6" name="Picture 14"/>
          <p:cNvPicPr/>
          <p:nvPr/>
        </p:nvPicPr>
        <p:blipFill>
          <a:blip r:embed="rId5"/>
          <a:srcRect l="9001" t="10489" r="9001" b="8009"/>
          <a:stretch/>
        </p:blipFill>
        <p:spPr>
          <a:xfrm>
            <a:off x="5412240" y="2417400"/>
            <a:ext cx="1469160" cy="1489680"/>
          </a:xfrm>
          <a:prstGeom prst="rect">
            <a:avLst/>
          </a:prstGeom>
          <a:ln>
            <a:noFill/>
          </a:ln>
        </p:spPr>
      </p:pic>
      <p:pic>
        <p:nvPicPr>
          <p:cNvPr id="147" name="Picture 15"/>
          <p:cNvPicPr/>
          <p:nvPr/>
        </p:nvPicPr>
        <p:blipFill>
          <a:blip r:embed="rId6"/>
          <a:srcRect l="9993" t="7458" r="8505" b="9322"/>
          <a:stretch/>
        </p:blipFill>
        <p:spPr>
          <a:xfrm>
            <a:off x="7447320" y="2298240"/>
            <a:ext cx="1408680" cy="1628280"/>
          </a:xfrm>
          <a:prstGeom prst="rect">
            <a:avLst/>
          </a:prstGeom>
          <a:ln>
            <a:noFill/>
          </a:ln>
        </p:spPr>
      </p:pic>
      <p:sp>
        <p:nvSpPr>
          <p:cNvPr id="148" name="CustomShape 5"/>
          <p:cNvSpPr/>
          <p:nvPr/>
        </p:nvSpPr>
        <p:spPr>
          <a:xfrm>
            <a:off x="7383960" y="1655280"/>
            <a:ext cx="1535040" cy="6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(depends-on)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49" name="Picture 17"/>
          <p:cNvPicPr/>
          <p:nvPr/>
        </p:nvPicPr>
        <p:blipFill>
          <a:blip r:embed="rId7"/>
          <a:srcRect l="4800" t="26972" r="4800" b="16013"/>
          <a:stretch/>
        </p:blipFill>
        <p:spPr>
          <a:xfrm>
            <a:off x="870120" y="4400280"/>
            <a:ext cx="3232800" cy="628200"/>
          </a:xfrm>
          <a:prstGeom prst="rect">
            <a:avLst/>
          </a:prstGeom>
          <a:ln>
            <a:noFill/>
          </a:ln>
        </p:spPr>
      </p:pic>
      <p:pic>
        <p:nvPicPr>
          <p:cNvPr id="150" name="Picture 18"/>
          <p:cNvPicPr/>
          <p:nvPr/>
        </p:nvPicPr>
        <p:blipFill>
          <a:blip r:embed="rId8"/>
          <a:srcRect l="4535" t="30987" r="4271" b="18989"/>
          <a:stretch/>
        </p:blipFill>
        <p:spPr>
          <a:xfrm>
            <a:off x="870120" y="5188680"/>
            <a:ext cx="3232800" cy="488160"/>
          </a:xfrm>
          <a:prstGeom prst="rect">
            <a:avLst/>
          </a:prstGeom>
          <a:ln>
            <a:noFill/>
          </a:ln>
        </p:spPr>
      </p:pic>
      <p:pic>
        <p:nvPicPr>
          <p:cNvPr id="151" name="Picture 19"/>
          <p:cNvPicPr/>
          <p:nvPr/>
        </p:nvPicPr>
        <p:blipFill>
          <a:blip r:embed="rId9"/>
          <a:srcRect l="4394" t="27917" r="4134" b="18328"/>
          <a:stretch/>
        </p:blipFill>
        <p:spPr>
          <a:xfrm>
            <a:off x="893520" y="5837400"/>
            <a:ext cx="3209400" cy="605160"/>
          </a:xfrm>
          <a:prstGeom prst="rect">
            <a:avLst/>
          </a:prstGeom>
          <a:ln>
            <a:noFill/>
          </a:ln>
        </p:spPr>
      </p:pic>
      <p:sp>
        <p:nvSpPr>
          <p:cNvPr id="152" name="CustomShape 6"/>
          <p:cNvSpPr/>
          <p:nvPr/>
        </p:nvSpPr>
        <p:spPr>
          <a:xfrm>
            <a:off x="5435640" y="4400280"/>
            <a:ext cx="22957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Association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5356080" y="5110200"/>
            <a:ext cx="246492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Two-Way Dependency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8"/>
          <p:cNvSpPr/>
          <p:nvPr/>
        </p:nvSpPr>
        <p:spPr>
          <a:xfrm>
            <a:off x="5008680" y="5837400"/>
            <a:ext cx="3149280" cy="91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Cardinality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(one-to-one, one-to-many)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One-to-many is shown on left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5" name="CustomShape 9"/>
          <p:cNvSpPr/>
          <p:nvPr/>
        </p:nvSpPr>
        <p:spPr>
          <a:xfrm>
            <a:off x="8432640" y="6334560"/>
            <a:ext cx="557640" cy="417960"/>
          </a:xfrm>
          <a:prstGeom prst="rect">
            <a:avLst/>
          </a:prstGeom>
          <a:solidFill>
            <a:srgbClr val="E46C0A"/>
          </a:solidFill>
          <a:ln>
            <a:rou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Q1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34EF7E-5EA3-49C2-BE7A-FEA82609F7D8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2.xml><?xml version="1.0" encoding="utf-8"?>
<ds:datastoreItem xmlns:ds="http://schemas.openxmlformats.org/officeDocument/2006/customXml" ds:itemID="{749915E0-C9C6-4DE7-A4C1-4F6BBE6566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BE5BB5-16D8-4951-9C8D-E0DF19989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1058</TotalTime>
  <Words>328</Words>
  <Application>Microsoft Office PowerPoint</Application>
  <PresentationFormat>On-screen Show (4:3)</PresentationFormat>
  <Paragraphs>71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7</cp:revision>
  <cp:lastPrinted>2012-01-26T10:38:16Z</cp:lastPrinted>
  <dcterms:created xsi:type="dcterms:W3CDTF">2011-04-27T01:38:22Z</dcterms:created>
  <dcterms:modified xsi:type="dcterms:W3CDTF">2023-09-03T17:52:45Z</dcterms:modified>
  <cp:category/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12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18</vt:i4>
  </property>
  <property fmtid="{D5CDD505-2E9C-101B-9397-08002B2CF9AE}" pid="12" name="_TemplateID">
    <vt:lpwstr>TC101671231033</vt:lpwstr>
  </property>
  <property fmtid="{D5CDD505-2E9C-101B-9397-08002B2CF9AE}" pid="13" name="ContentTypeId">
    <vt:lpwstr>0x0101004285D81DBE5F5A448E892B34D6B8CF20</vt:lpwstr>
  </property>
</Properties>
</file>