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31" r:id="rId4"/>
  </p:sldMasterIdLst>
  <p:notesMasterIdLst>
    <p:notesMasterId r:id="rId20"/>
  </p:notesMasterIdLst>
  <p:handoutMasterIdLst>
    <p:handoutMasterId r:id="rId21"/>
  </p:handoutMasterIdLst>
  <p:sldIdLst>
    <p:sldId id="401" r:id="rId5"/>
    <p:sldId id="388" r:id="rId6"/>
    <p:sldId id="400" r:id="rId7"/>
    <p:sldId id="379" r:id="rId8"/>
    <p:sldId id="378" r:id="rId9"/>
    <p:sldId id="372" r:id="rId10"/>
    <p:sldId id="385" r:id="rId11"/>
    <p:sldId id="389" r:id="rId12"/>
    <p:sldId id="408" r:id="rId13"/>
    <p:sldId id="403" r:id="rId14"/>
    <p:sldId id="404" r:id="rId15"/>
    <p:sldId id="405" r:id="rId16"/>
    <p:sldId id="406" r:id="rId17"/>
    <p:sldId id="407" r:id="rId18"/>
    <p:sldId id="409" r:id="rId1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  <a:srgbClr val="DA1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1" d="100"/>
          <a:sy n="81" d="100"/>
        </p:scale>
        <p:origin x="8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e, Kaylee" userId="S::laneks@rose-hulman.edu::7e553024-0d5a-4ee2-bb3e-1ec29fcc1911" providerId="AD" clId="Web-{D4BB7AF9-EA86-E8EB-B7FF-F71ECB8F38EE}"/>
    <pc:docChg chg="sldOrd">
      <pc:chgData name="Lane, Kaylee" userId="S::laneks@rose-hulman.edu::7e553024-0d5a-4ee2-bb3e-1ec29fcc1911" providerId="AD" clId="Web-{D4BB7AF9-EA86-E8EB-B7FF-F71ECB8F38EE}" dt="2022-01-26T14:32:44.642" v="0"/>
      <pc:docMkLst>
        <pc:docMk/>
      </pc:docMkLst>
      <pc:sldChg chg="ord">
        <pc:chgData name="Lane, Kaylee" userId="S::laneks@rose-hulman.edu::7e553024-0d5a-4ee2-bb3e-1ec29fcc1911" providerId="AD" clId="Web-{D4BB7AF9-EA86-E8EB-B7FF-F71ECB8F38EE}" dt="2022-01-26T14:32:44.642" v="0"/>
        <pc:sldMkLst>
          <pc:docMk/>
          <pc:sldMk cId="3815621099" sldId="385"/>
        </pc:sldMkLst>
      </pc:sldChg>
    </pc:docChg>
  </pc:docChgLst>
  <pc:docChgLst>
    <pc:chgData name="Yoder, Jason" userId="28f4d4d8-da04-4f86-b14d-a21675737bc5" providerId="ADAL" clId="{57E711A5-2EB1-4B56-A615-0560CEB2BE49}"/>
    <pc:docChg chg="modSld">
      <pc:chgData name="Yoder, Jason" userId="28f4d4d8-da04-4f86-b14d-a21675737bc5" providerId="ADAL" clId="{57E711A5-2EB1-4B56-A615-0560CEB2BE49}" dt="2023-09-03T17:47:54.567" v="11" actId="20577"/>
      <pc:docMkLst>
        <pc:docMk/>
      </pc:docMkLst>
      <pc:sldChg chg="modSp mod">
        <pc:chgData name="Yoder, Jason" userId="28f4d4d8-da04-4f86-b14d-a21675737bc5" providerId="ADAL" clId="{57E711A5-2EB1-4B56-A615-0560CEB2BE49}" dt="2023-09-03T17:47:54.567" v="11" actId="20577"/>
        <pc:sldMkLst>
          <pc:docMk/>
          <pc:sldMk cId="0" sldId="401"/>
        </pc:sldMkLst>
        <pc:spChg chg="mod">
          <ac:chgData name="Yoder, Jason" userId="28f4d4d8-da04-4f86-b14d-a21675737bc5" providerId="ADAL" clId="{57E711A5-2EB1-4B56-A615-0560CEB2BE49}" dt="2023-09-03T17:47:54.567" v="11" actId="20577"/>
          <ac:spMkLst>
            <pc:docMk/>
            <pc:sldMk cId="0" sldId="401"/>
            <ac:spMk id="3" creationId="{F162139C-4750-F069-DC8B-28597CBFD9C6}"/>
          </ac:spMkLst>
        </pc:spChg>
      </pc:sldChg>
    </pc:docChg>
  </pc:docChgLst>
  <pc:docChgLst>
    <pc:chgData name="Joens, Ben" userId="S::joensbj@rose-hulman.edu::a2000e40-b1fb-4b30-a904-6f3ceb95a992" providerId="AD" clId="Web-{AC3250E7-9B1A-4BAD-9979-6F19F27E2343}"/>
    <pc:docChg chg="sldOrd">
      <pc:chgData name="Joens, Ben" userId="S::joensbj@rose-hulman.edu::a2000e40-b1fb-4b30-a904-6f3ceb95a992" providerId="AD" clId="Web-{AC3250E7-9B1A-4BAD-9979-6F19F27E2343}" dt="2021-09-30T15:20:51.295" v="0"/>
      <pc:docMkLst>
        <pc:docMk/>
      </pc:docMkLst>
      <pc:sldChg chg="ord">
        <pc:chgData name="Joens, Ben" userId="S::joensbj@rose-hulman.edu::a2000e40-b1fb-4b30-a904-6f3ceb95a992" providerId="AD" clId="Web-{AC3250E7-9B1A-4BAD-9979-6F19F27E2343}" dt="2021-09-30T15:20:51.295" v="0"/>
        <pc:sldMkLst>
          <pc:docMk/>
          <pc:sldMk cId="375092834" sldId="389"/>
        </pc:sldMkLst>
      </pc:sldChg>
    </pc:docChg>
  </pc:docChgLst>
  <pc:docChgLst>
    <pc:chgData name="Hollingsworth, Joseph" userId="6338ef61-550f-4a52-a8a3-bd9025908f10" providerId="ADAL" clId="{B95E3F79-D8A5-A74E-8675-F3533CA1A1BD}"/>
    <pc:docChg chg="modSld">
      <pc:chgData name="Hollingsworth, Joseph" userId="6338ef61-550f-4a52-a8a3-bd9025908f10" providerId="ADAL" clId="{B95E3F79-D8A5-A74E-8675-F3533CA1A1BD}" dt="2020-09-25T04:15:00.011" v="0"/>
      <pc:docMkLst>
        <pc:docMk/>
      </pc:docMkLst>
      <pc:sldChg chg="modSp">
        <pc:chgData name="Hollingsworth, Joseph" userId="6338ef61-550f-4a52-a8a3-bd9025908f10" providerId="ADAL" clId="{B95E3F79-D8A5-A74E-8675-F3533CA1A1BD}" dt="2020-09-25T04:15:00.011" v="0"/>
        <pc:sldMkLst>
          <pc:docMk/>
          <pc:sldMk cId="0" sldId="256"/>
        </pc:sldMkLst>
        <pc:spChg chg="mod">
          <ac:chgData name="Hollingsworth, Joseph" userId="6338ef61-550f-4a52-a8a3-bd9025908f10" providerId="ADAL" clId="{B95E3F79-D8A5-A74E-8675-F3533CA1A1BD}" dt="2020-09-25T04:15:00.011" v="0"/>
          <ac:spMkLst>
            <pc:docMk/>
            <pc:sldMk cId="0" sldId="256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>
            <a:lvl1pPr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7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>
            <a:lvl1pPr algn="r"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C4196161-4F84-4A9B-B21A-FB96CD0A7D3E}" type="datetimeFigureOut">
              <a:rPr lang="en-US"/>
              <a:pPr>
                <a:defRPr/>
              </a:pPr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b" anchorCtr="0" compatLnSpc="1">
            <a:prstTxWarp prst="textNoShape">
              <a:avLst/>
            </a:prstTxWarp>
          </a:bodyPr>
          <a:lstStyle>
            <a:lvl1pPr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7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b" anchorCtr="0" compatLnSpc="1">
            <a:prstTxWarp prst="textNoShape">
              <a:avLst/>
            </a:prstTxWarp>
          </a:bodyPr>
          <a:lstStyle>
            <a:lvl1pPr algn="r"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69B0297E-687E-4F41-8F57-2564CCE0C0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82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>
            <a:lvl1pPr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>
            <a:lvl1pPr algn="r"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6093AF9F-41A9-4814-A773-3B5872C25489}" type="datetimeFigureOut">
              <a:rPr lang="en-US"/>
              <a:pPr>
                <a:defRPr/>
              </a:pPr>
              <a:t>9/3/2023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700088"/>
            <a:ext cx="4645025" cy="3484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48" tIns="45274" rIns="90548" bIns="4527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b" anchorCtr="0" compatLnSpc="1">
            <a:prstTxWarp prst="textNoShape">
              <a:avLst/>
            </a:prstTxWarp>
          </a:bodyPr>
          <a:lstStyle>
            <a:lvl1pPr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b" anchorCtr="0" compatLnSpc="1">
            <a:prstTxWarp prst="textNoShape">
              <a:avLst/>
            </a:prstTxWarp>
          </a:bodyPr>
          <a:lstStyle>
            <a:lvl1pPr algn="r"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78B0F458-182C-45E0-AF1D-4A0C5BC1C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507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Bring hardcopy of code from </a:t>
            </a:r>
            <a:r>
              <a:rPr lang="en-US"/>
              <a:t>RecursionInClassPracticeSolution</a:t>
            </a:r>
            <a:r>
              <a:rPr lang="en-US" dirty="0"/>
              <a:t>: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Sentence.java</a:t>
            </a:r>
          </a:p>
          <a:p>
            <a:pPr eaLnBrk="1" hangingPunct="1">
              <a:spcBef>
                <a:spcPct val="0"/>
              </a:spcBef>
            </a:pPr>
            <a:r>
              <a:rPr lang="en-US" dirty="0" err="1"/>
              <a:t>Triangle.java</a:t>
            </a: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FactorialCalculator.java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defTabSz="888652" eaLnBrk="1" hangingPunct="1">
              <a:spcBef>
                <a:spcPct val="0"/>
              </a:spcBef>
            </a:pPr>
            <a:r>
              <a:rPr lang="en-US" dirty="0"/>
              <a:t>It would</a:t>
            </a:r>
            <a:r>
              <a:rPr lang="en-US" baseline="0" dirty="0"/>
              <a:t> be helpful to add line numbers to your printout for Triangle.java and </a:t>
            </a:r>
            <a:r>
              <a:rPr lang="en-US" dirty="0"/>
              <a:t>FactorialCalculator.java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82407D-9730-49CC-A031-0D8B73D9345E}" type="slidenum">
              <a:rPr lang="en-US" smtClean="0">
                <a:latin typeface="Calibri" pitchFamily="-106" charset="0"/>
              </a:rPr>
              <a:pPr/>
              <a:t>1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860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22031" indent="-277703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10816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55142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99468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43794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88120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32446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6772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F6ED0E-2BF4-4777-8914-BC8A825952BD}" type="slidenum">
              <a:rPr lang="en-US" smtClean="0">
                <a:latin typeface="Calibri" pitchFamily="34" charset="0"/>
              </a:rPr>
              <a:pPr eaLnBrk="1" hangingPunct="1"/>
              <a:t>2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388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I used this slide instead of the Shapes one.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www.cs.cmu.edu</a:t>
            </a:r>
            <a:r>
              <a:rPr lang="en-US" dirty="0"/>
              <a:t>/~</a:t>
            </a:r>
            <a:r>
              <a:rPr lang="en-US" dirty="0" err="1"/>
              <a:t>cburch</a:t>
            </a:r>
            <a:r>
              <a:rPr lang="en-US" dirty="0"/>
              <a:t>/survey/</a:t>
            </a:r>
            <a:r>
              <a:rPr lang="en-US" dirty="0" err="1"/>
              <a:t>recurse</a:t>
            </a:r>
            <a:r>
              <a:rPr lang="en-US" dirty="0"/>
              <a:t>/</a:t>
            </a:r>
            <a:r>
              <a:rPr lang="en-US" dirty="0" err="1"/>
              <a:t>hanoiex.html</a:t>
            </a:r>
            <a:r>
              <a:rPr lang="en-US" dirty="0"/>
              <a:t> – nice recursive simulation and </a:t>
            </a:r>
            <a:r>
              <a:rPr lang="en-US" dirty="0" err="1"/>
              <a:t>pseudocode</a:t>
            </a:r>
            <a:r>
              <a:rPr lang="en-US" dirty="0"/>
              <a:t>.  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22031" indent="-277703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10816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55142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99468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43794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88120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32446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6772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F6ED0E-2BF4-4777-8914-BC8A825952BD}" type="slidenum">
              <a:rPr lang="en-US" smtClean="0">
                <a:latin typeface="Calibri" pitchFamily="34" charset="0"/>
              </a:rPr>
              <a:pPr eaLnBrk="1" hangingPunct="1"/>
              <a:t>3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596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B0F458-182C-45E0-AF1D-4A0C5BC1CAA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92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50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Have them look at Triangle</a:t>
            </a:r>
            <a:r>
              <a:rPr lang="en-US" baseline="0"/>
              <a:t> in Eclipse (in examples package) while you project this and draw on board.</a:t>
            </a:r>
          </a:p>
          <a:p>
            <a:endParaRPr lang="en-US" baseline="0"/>
          </a:p>
          <a:p>
            <a:r>
              <a:rPr lang="en-US" baseline="0"/>
              <a:t>*Buffalo says* I personally had a lot of trouble with scope boxes so I just left it out.</a:t>
            </a:r>
          </a:p>
          <a:p>
            <a:endParaRPr lang="en-US" baseline="0"/>
          </a:p>
          <a:p>
            <a:r>
              <a:rPr lang="en-US" baseline="0"/>
              <a:t>When looking at the code, discuss “base case”, “recursive case”, and “trusting the recursion”.</a:t>
            </a:r>
          </a:p>
          <a:p>
            <a:endParaRPr lang="en-US"/>
          </a:p>
          <a:p>
            <a:r>
              <a:rPr lang="en-US"/>
              <a:t>Trace the Triangle Numbers example from text on board and quiz, be sure to show "return" arrows from </a:t>
            </a:r>
            <a:r>
              <a:rPr lang="en-US" err="1"/>
              <a:t>callee</a:t>
            </a:r>
            <a:r>
              <a:rPr lang="en-US"/>
              <a:t> to caller, labeled with return value.</a:t>
            </a:r>
          </a:p>
          <a:p>
            <a:endParaRPr lang="en-US"/>
          </a:p>
          <a:p>
            <a:r>
              <a:rPr lang="en-US"/>
              <a:t>Set them lose on tracing recursive factorial on quiz, comparing answers.</a:t>
            </a:r>
          </a:p>
          <a:p>
            <a:endParaRPr lang="en-US"/>
          </a:p>
          <a:p>
            <a:r>
              <a:rPr lang="en-US"/>
              <a:t>Show one or more of these examples in the debugger. (factorial?)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0FC924-557D-4B90-ADC7-3FC4A5595839}" type="slidenum">
              <a:rPr lang="en-US" smtClean="0">
                <a:latin typeface="Calibri" pitchFamily="-106" charset="0"/>
              </a:rPr>
              <a:pPr/>
              <a:t>6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458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Live code the solution.</a:t>
            </a:r>
          </a:p>
          <a:p>
            <a:endParaRPr lang="en-US" dirty="0"/>
          </a:p>
          <a:p>
            <a:r>
              <a:rPr lang="en-US" dirty="0"/>
              <a:t>*Buffalo</a:t>
            </a:r>
            <a:r>
              <a:rPr lang="en-US" baseline="0" dirty="0"/>
              <a:t> says* I prefer simple palindrome</a:t>
            </a:r>
          </a:p>
          <a:p>
            <a:endParaRPr lang="en-US" dirty="0"/>
          </a:p>
          <a:p>
            <a:r>
              <a:rPr lang="en-US" dirty="0"/>
              <a:t>- What are the simplest cases? These are the base cases.</a:t>
            </a:r>
          </a:p>
          <a:p>
            <a:pPr>
              <a:buFontTx/>
              <a:buChar char="-"/>
            </a:pPr>
            <a:r>
              <a:rPr lang="en-US" dirty="0"/>
              <a:t>If we aren’t in a simplest case, how can we make progress to a smaller problem?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22031" indent="-277703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10816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55142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99468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43794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88120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32446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6772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47E67CA-0912-48C1-8CF5-C86F64D6F0FD}" type="slidenum">
              <a:rPr lang="en-US" smtClean="0">
                <a:latin typeface="Calibri" pitchFamily="34" charset="0"/>
              </a:rPr>
              <a:pPr eaLnBrk="1" hangingPunct="1"/>
              <a:t>7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035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bunnyEars</a:t>
            </a:r>
            <a:r>
              <a:rPr lang="en-US"/>
              <a:t>:</a:t>
            </a:r>
          </a:p>
          <a:p>
            <a:endParaRPr lang="en-US"/>
          </a:p>
          <a:p>
            <a:r>
              <a:rPr lang="en-US"/>
              <a:t>public </a:t>
            </a:r>
            <a:r>
              <a:rPr lang="en-US" err="1"/>
              <a:t>int</a:t>
            </a:r>
            <a:r>
              <a:rPr lang="en-US"/>
              <a:t> </a:t>
            </a:r>
            <a:r>
              <a:rPr lang="en-US" err="1"/>
              <a:t>bunnyEars</a:t>
            </a:r>
            <a:r>
              <a:rPr lang="en-US"/>
              <a:t>(</a:t>
            </a:r>
            <a:r>
              <a:rPr lang="en-US" err="1"/>
              <a:t>int</a:t>
            </a:r>
            <a:r>
              <a:rPr lang="en-US"/>
              <a:t> bunnies) {</a:t>
            </a:r>
          </a:p>
          <a:p>
            <a:r>
              <a:rPr lang="en-US"/>
              <a:t>  if (bunnies == 0) {</a:t>
            </a:r>
          </a:p>
          <a:p>
            <a:r>
              <a:rPr lang="en-US"/>
              <a:t>    return 0;</a:t>
            </a:r>
          </a:p>
          <a:p>
            <a:r>
              <a:rPr lang="en-US"/>
              <a:t>  }</a:t>
            </a:r>
          </a:p>
          <a:p>
            <a:r>
              <a:rPr lang="en-US"/>
              <a:t>  return 2 + </a:t>
            </a:r>
            <a:r>
              <a:rPr lang="en-US" err="1"/>
              <a:t>bunnyEars</a:t>
            </a:r>
            <a:r>
              <a:rPr lang="en-US"/>
              <a:t>(bunnies-1);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bunnyEars2:</a:t>
            </a:r>
          </a:p>
          <a:p>
            <a:endParaRPr lang="en-US"/>
          </a:p>
          <a:p>
            <a:r>
              <a:rPr lang="en-US"/>
              <a:t>public </a:t>
            </a:r>
            <a:r>
              <a:rPr lang="en-US" err="1"/>
              <a:t>int</a:t>
            </a:r>
            <a:r>
              <a:rPr lang="en-US"/>
              <a:t> bunnyEars2(</a:t>
            </a:r>
            <a:r>
              <a:rPr lang="en-US" err="1"/>
              <a:t>int</a:t>
            </a:r>
            <a:r>
              <a:rPr lang="en-US"/>
              <a:t> bunnies) {</a:t>
            </a:r>
          </a:p>
          <a:p>
            <a:r>
              <a:rPr lang="en-US"/>
              <a:t>  if (bunnies==0) {</a:t>
            </a:r>
          </a:p>
          <a:p>
            <a:r>
              <a:rPr lang="en-US"/>
              <a:t>    return 0;</a:t>
            </a:r>
          </a:p>
          <a:p>
            <a:r>
              <a:rPr lang="en-US"/>
              <a:t>  }</a:t>
            </a:r>
          </a:p>
          <a:p>
            <a:r>
              <a:rPr lang="en-US"/>
              <a:t>  if (bunnies%2==0){</a:t>
            </a:r>
          </a:p>
          <a:p>
            <a:r>
              <a:rPr lang="en-US"/>
              <a:t>    return 3 + bunnyEars2(bunnies-1);</a:t>
            </a:r>
          </a:p>
          <a:p>
            <a:r>
              <a:rPr lang="en-US"/>
              <a:t>  }</a:t>
            </a:r>
          </a:p>
          <a:p>
            <a:r>
              <a:rPr lang="en-US"/>
              <a:t>  return 2 + bunnyEars2(bunnies-1);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Count7</a:t>
            </a:r>
          </a:p>
          <a:p>
            <a:endParaRPr lang="en-US"/>
          </a:p>
          <a:p>
            <a:r>
              <a:rPr lang="en-US"/>
              <a:t>public </a:t>
            </a:r>
            <a:r>
              <a:rPr lang="en-US" err="1"/>
              <a:t>int</a:t>
            </a:r>
            <a:r>
              <a:rPr lang="en-US"/>
              <a:t> count7(</a:t>
            </a:r>
            <a:r>
              <a:rPr lang="en-US" err="1"/>
              <a:t>int</a:t>
            </a:r>
            <a:r>
              <a:rPr lang="en-US"/>
              <a:t> n) {</a:t>
            </a:r>
          </a:p>
          <a:p>
            <a:r>
              <a:rPr lang="en-US"/>
              <a:t>  if (n==0) {</a:t>
            </a:r>
          </a:p>
          <a:p>
            <a:r>
              <a:rPr lang="en-US"/>
              <a:t>    return 0;</a:t>
            </a:r>
          </a:p>
          <a:p>
            <a:r>
              <a:rPr lang="en-US"/>
              <a:t>  }</a:t>
            </a:r>
          </a:p>
          <a:p>
            <a:r>
              <a:rPr lang="en-US"/>
              <a:t>  if (n%10 == 7) {</a:t>
            </a:r>
          </a:p>
          <a:p>
            <a:r>
              <a:rPr lang="en-US"/>
              <a:t>    return 1 + count7(n/10);</a:t>
            </a:r>
          </a:p>
          <a:p>
            <a:r>
              <a:rPr lang="en-US"/>
              <a:t>  }</a:t>
            </a:r>
          </a:p>
          <a:p>
            <a:r>
              <a:rPr lang="en-US"/>
              <a:t>  return count7(n/10);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Fibonacci</a:t>
            </a:r>
          </a:p>
          <a:p>
            <a:endParaRPr lang="en-US"/>
          </a:p>
          <a:p>
            <a:r>
              <a:rPr lang="en-US"/>
              <a:t>public </a:t>
            </a:r>
            <a:r>
              <a:rPr lang="en-US" err="1"/>
              <a:t>int</a:t>
            </a:r>
            <a:r>
              <a:rPr lang="en-US"/>
              <a:t> </a:t>
            </a:r>
            <a:r>
              <a:rPr lang="en-US" err="1"/>
              <a:t>fibonacci</a:t>
            </a:r>
            <a:r>
              <a:rPr lang="en-US"/>
              <a:t>(</a:t>
            </a:r>
            <a:r>
              <a:rPr lang="en-US" err="1"/>
              <a:t>int</a:t>
            </a:r>
            <a:r>
              <a:rPr lang="en-US"/>
              <a:t> n) {</a:t>
            </a:r>
          </a:p>
          <a:p>
            <a:r>
              <a:rPr lang="en-US"/>
              <a:t>  if (n==0) {</a:t>
            </a:r>
          </a:p>
          <a:p>
            <a:r>
              <a:rPr lang="en-US"/>
              <a:t>    return 0;</a:t>
            </a:r>
          </a:p>
          <a:p>
            <a:r>
              <a:rPr lang="en-US"/>
              <a:t>  }</a:t>
            </a:r>
          </a:p>
          <a:p>
            <a:r>
              <a:rPr lang="en-US"/>
              <a:t>  if (n==1 || n==2) {</a:t>
            </a:r>
          </a:p>
          <a:p>
            <a:r>
              <a:rPr lang="en-US"/>
              <a:t>    return 1;</a:t>
            </a:r>
          </a:p>
          <a:p>
            <a:r>
              <a:rPr lang="en-US"/>
              <a:t>  }</a:t>
            </a:r>
          </a:p>
          <a:p>
            <a:r>
              <a:rPr lang="en-US"/>
              <a:t>  return </a:t>
            </a:r>
            <a:r>
              <a:rPr lang="en-US" err="1"/>
              <a:t>fibonacci</a:t>
            </a:r>
            <a:r>
              <a:rPr lang="en-US"/>
              <a:t>(n-1) + </a:t>
            </a:r>
            <a:r>
              <a:rPr lang="en-US" err="1"/>
              <a:t>fibonacci</a:t>
            </a:r>
            <a:r>
              <a:rPr lang="en-US"/>
              <a:t>(n-2);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 err="1"/>
              <a:t>noX</a:t>
            </a:r>
            <a:endParaRPr lang="en-US"/>
          </a:p>
          <a:p>
            <a:endParaRPr lang="en-US"/>
          </a:p>
          <a:p>
            <a:r>
              <a:rPr lang="en-US"/>
              <a:t>public String </a:t>
            </a:r>
            <a:r>
              <a:rPr lang="en-US" err="1"/>
              <a:t>noX</a:t>
            </a:r>
            <a:r>
              <a:rPr lang="en-US"/>
              <a:t>(String </a:t>
            </a:r>
            <a:r>
              <a:rPr lang="en-US" err="1"/>
              <a:t>str</a:t>
            </a:r>
            <a:r>
              <a:rPr lang="en-US"/>
              <a:t>) {</a:t>
            </a:r>
          </a:p>
          <a:p>
            <a:r>
              <a:rPr lang="en-US"/>
              <a:t>  if (</a:t>
            </a:r>
            <a:r>
              <a:rPr lang="en-US" err="1"/>
              <a:t>str.length</a:t>
            </a:r>
            <a:r>
              <a:rPr lang="en-US"/>
              <a:t>() == 0) {</a:t>
            </a:r>
          </a:p>
          <a:p>
            <a:r>
              <a:rPr lang="en-US"/>
              <a:t>    return "";</a:t>
            </a:r>
          </a:p>
          <a:p>
            <a:r>
              <a:rPr lang="en-US"/>
              <a:t>  }</a:t>
            </a:r>
          </a:p>
          <a:p>
            <a:r>
              <a:rPr lang="en-US"/>
              <a:t>  char c = </a:t>
            </a:r>
            <a:r>
              <a:rPr lang="en-US" err="1"/>
              <a:t>str.charAt</a:t>
            </a:r>
            <a:r>
              <a:rPr lang="en-US"/>
              <a:t>(0);</a:t>
            </a:r>
          </a:p>
          <a:p>
            <a:r>
              <a:rPr lang="en-US"/>
              <a:t>  if (c=='x') {</a:t>
            </a:r>
          </a:p>
          <a:p>
            <a:r>
              <a:rPr lang="en-US"/>
              <a:t>    return </a:t>
            </a:r>
            <a:r>
              <a:rPr lang="en-US" err="1"/>
              <a:t>noX</a:t>
            </a:r>
            <a:r>
              <a:rPr lang="en-US"/>
              <a:t>(</a:t>
            </a:r>
            <a:r>
              <a:rPr lang="en-US" err="1"/>
              <a:t>str.substring</a:t>
            </a:r>
            <a:r>
              <a:rPr lang="en-US"/>
              <a:t>(1));</a:t>
            </a:r>
          </a:p>
          <a:p>
            <a:r>
              <a:rPr lang="en-US"/>
              <a:t>  }</a:t>
            </a:r>
          </a:p>
          <a:p>
            <a:r>
              <a:rPr lang="en-US"/>
              <a:t>  return c + </a:t>
            </a:r>
            <a:r>
              <a:rPr lang="en-US" err="1"/>
              <a:t>noX</a:t>
            </a:r>
            <a:r>
              <a:rPr lang="en-US"/>
              <a:t>(</a:t>
            </a:r>
            <a:r>
              <a:rPr lang="en-US" err="1"/>
              <a:t>str.substring</a:t>
            </a:r>
            <a:r>
              <a:rPr lang="en-US"/>
              <a:t>(1));</a:t>
            </a:r>
          </a:p>
          <a:p>
            <a:r>
              <a:rPr lang="en-US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B0F458-182C-45E0-AF1D-4A0C5BC1CAA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AC47EB-3C80-4EA7-873E-BF0D375910F9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D4C336-C881-4056-AD38-E7955892F9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9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3389E1-4AC8-4A17-A767-31E32DFCEC59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05B91-E00F-4D5D-AE3E-CBDFA2CA23E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7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CB25A6-1DAF-47D0-91C0-38C2D3098E15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2FB39-5B65-4A02-BD3E-6CC25D013A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36D7E2-B812-4093-8BB3-A62FCC51CD14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59EBF-6DF4-4E2D-9699-AEA60D4F33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8DB0DF-00C0-43B9-8F86-34033D139104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92531-5FC0-4D3D-86ED-07F805B0E1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0D7A26-1E6B-4B27-ACA4-C544523C9A6C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8BAB09-5730-4337-8713-2B67165EF6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65A28E-DF50-44CB-B144-E3380A3366DF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6A0986-DF58-4027-9CA2-9F8F8A43D5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BBDFE7-DC9A-4D0E-85D7-E409C9205977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92BE8C-FD3E-400F-9091-D9735CD627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0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089647-544F-4A85-93B6-5CD15F007B5A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BB4DAD-09C1-43D6-B38D-E7ADFD77E3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1C52BF-E865-4153-AC03-399AEC641B2C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3133C5-AE10-4121-B6CC-8C8A870513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1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FE097-ADB0-4ED8-BD72-A0842D8607F8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2E8B6-D8A9-43FC-84A9-F5F5AEC0A7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2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E4A5D8A-176D-4C02-A1A0-FB09B433130F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775AA3-E56F-4082-BD36-EF335EF51B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3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2" r:id="rId1"/>
    <p:sldLayoutId id="2147484433" r:id="rId2"/>
    <p:sldLayoutId id="2147484434" r:id="rId3"/>
    <p:sldLayoutId id="2147484435" r:id="rId4"/>
    <p:sldLayoutId id="2147484436" r:id="rId5"/>
    <p:sldLayoutId id="2147484437" r:id="rId6"/>
    <p:sldLayoutId id="2147484438" r:id="rId7"/>
    <p:sldLayoutId id="2147484439" r:id="rId8"/>
    <p:sldLayoutId id="2147484440" r:id="rId9"/>
    <p:sldLayoutId id="2147484441" r:id="rId10"/>
    <p:sldLayoutId id="214748444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erpinski_triang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thsisfun.com/games/towerofhanoi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dingbat.com/java/Recursion-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 descr="C:\DOCUME~1\ADMINI~1\LOCALS~1\Temp\VMwareDnD\000065f2\180px-Dros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" y="457201"/>
            <a:ext cx="2990850" cy="458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816485" y="2164700"/>
            <a:ext cx="7772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20" name="Rectangle 2"/>
          <p:cNvSpPr>
            <a:spLocks noGrp="1"/>
          </p:cNvSpPr>
          <p:nvPr>
            <p:ph type="subTitle" idx="1"/>
          </p:nvPr>
        </p:nvSpPr>
        <p:spPr>
          <a:xfrm>
            <a:off x="2124075" y="3909848"/>
            <a:ext cx="6400800" cy="1752600"/>
          </a:xfrm>
        </p:spPr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Recursion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F83288-9053-E542-9E07-44EBA709E592}"/>
              </a:ext>
            </a:extLst>
          </p:cNvPr>
          <p:cNvSpPr/>
          <p:nvPr/>
        </p:nvSpPr>
        <p:spPr>
          <a:xfrm>
            <a:off x="304800" y="5241924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PracticeRecursion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PracticeRecursionSolution</a:t>
            </a:r>
            <a:endParaRPr lang="en-US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2139C-4750-F069-DC8B-28597CBFD9C6}"/>
              </a:ext>
            </a:extLst>
          </p:cNvPr>
          <p:cNvSpPr txBox="1"/>
          <p:nvPr/>
        </p:nvSpPr>
        <p:spPr>
          <a:xfrm>
            <a:off x="5647764" y="169108"/>
            <a:ext cx="3947273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>
                <a:highlight>
                  <a:srgbClr val="FFFF00"/>
                </a:highlight>
              </a:rPr>
              <a:t>callyourself</a:t>
            </a:r>
            <a:endParaRPr lang="en-US" sz="4400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42B4CB-7915-60F5-90D7-3560C4914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087" y="1328037"/>
            <a:ext cx="2816626" cy="24391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3D87-872F-42F5-B2F1-D75E769B7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bunnyEars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D74BE-A868-E630-5592-C8B4B8637905}"/>
              </a:ext>
            </a:extLst>
          </p:cNvPr>
          <p:cNvSpPr txBox="1"/>
          <p:nvPr/>
        </p:nvSpPr>
        <p:spPr>
          <a:xfrm>
            <a:off x="381000" y="2274838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public int </a:t>
            </a:r>
            <a:r>
              <a:rPr lang="en-US" sz="3200" dirty="0" err="1"/>
              <a:t>bunnyEars</a:t>
            </a:r>
            <a:r>
              <a:rPr lang="en-US" sz="3200" dirty="0"/>
              <a:t>(int bunnies) {</a:t>
            </a:r>
          </a:p>
          <a:p>
            <a:r>
              <a:rPr lang="en-US" sz="3200" dirty="0"/>
              <a:t>  if (bunnies == 0) {</a:t>
            </a:r>
          </a:p>
          <a:p>
            <a:r>
              <a:rPr lang="en-US" sz="3200" dirty="0"/>
              <a:t>    return 0;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return 2 + </a:t>
            </a:r>
            <a:r>
              <a:rPr lang="en-US" sz="3200" dirty="0" err="1"/>
              <a:t>bunnyEars</a:t>
            </a:r>
            <a:r>
              <a:rPr lang="en-US" sz="3200" dirty="0"/>
              <a:t>(bunnies-1);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6599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ABEE-5571-3224-B213-549F079E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bunnyEars2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4304E0-EE07-8653-E255-92DB9F308450}"/>
              </a:ext>
            </a:extLst>
          </p:cNvPr>
          <p:cNvSpPr txBox="1"/>
          <p:nvPr/>
        </p:nvSpPr>
        <p:spPr>
          <a:xfrm>
            <a:off x="457200" y="1859340"/>
            <a:ext cx="8229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public int bunnyEars2(int bunnies) {</a:t>
            </a:r>
          </a:p>
          <a:p>
            <a:r>
              <a:rPr lang="en-US" sz="3200" dirty="0"/>
              <a:t>  if (bunnies==0) {</a:t>
            </a:r>
          </a:p>
          <a:p>
            <a:r>
              <a:rPr lang="en-US" sz="3200" dirty="0"/>
              <a:t>    return 0;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if (bunnies%2==0){</a:t>
            </a:r>
          </a:p>
          <a:p>
            <a:r>
              <a:rPr lang="en-US" sz="3200" dirty="0"/>
              <a:t>    return 3 + bunnyEars2(bunnies-1);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return 2 + bunnyEars2(bunnies-1);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8280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C5B3-78B1-C001-B52A-0B0B8645F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83B16-A927-E42E-0777-63EC1525014C}"/>
              </a:ext>
            </a:extLst>
          </p:cNvPr>
          <p:cNvSpPr txBox="1"/>
          <p:nvPr/>
        </p:nvSpPr>
        <p:spPr>
          <a:xfrm>
            <a:off x="685800" y="1859340"/>
            <a:ext cx="7620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public int count7(int n) {</a:t>
            </a:r>
          </a:p>
          <a:p>
            <a:r>
              <a:rPr lang="en-US" sz="3200" dirty="0"/>
              <a:t>  if (n==0) {</a:t>
            </a:r>
          </a:p>
          <a:p>
            <a:r>
              <a:rPr lang="en-US" sz="3200" dirty="0"/>
              <a:t>    return 0;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if (n%10 == 7) {</a:t>
            </a:r>
          </a:p>
          <a:p>
            <a:r>
              <a:rPr lang="en-US" sz="3200" dirty="0"/>
              <a:t>    return 1 + count7(n/10);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return count7(n/10);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4342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5C04-70D1-EBE0-4E01-F2C1FF961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83CDF8-6B97-99EC-E628-09A84759DA8C}"/>
              </a:ext>
            </a:extLst>
          </p:cNvPr>
          <p:cNvSpPr txBox="1"/>
          <p:nvPr/>
        </p:nvSpPr>
        <p:spPr>
          <a:xfrm>
            <a:off x="838200" y="1752600"/>
            <a:ext cx="7467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public int </a:t>
            </a:r>
            <a:r>
              <a:rPr lang="en-US" sz="3200" dirty="0" err="1"/>
              <a:t>fibonacci</a:t>
            </a:r>
            <a:r>
              <a:rPr lang="en-US" sz="3200" dirty="0"/>
              <a:t>(int n) {</a:t>
            </a:r>
          </a:p>
          <a:p>
            <a:r>
              <a:rPr lang="en-US" sz="3200" dirty="0"/>
              <a:t>  if (n==0) {</a:t>
            </a:r>
          </a:p>
          <a:p>
            <a:r>
              <a:rPr lang="en-US" sz="3200" dirty="0"/>
              <a:t>    return 0;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if (n==1 || n==2) {</a:t>
            </a:r>
          </a:p>
          <a:p>
            <a:r>
              <a:rPr lang="en-US" sz="3200" dirty="0"/>
              <a:t>    return 1;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return </a:t>
            </a:r>
            <a:r>
              <a:rPr lang="en-US" sz="3200" dirty="0" err="1"/>
              <a:t>fibonacci</a:t>
            </a:r>
            <a:r>
              <a:rPr lang="en-US" sz="3200" dirty="0"/>
              <a:t>(n-1) + </a:t>
            </a:r>
            <a:r>
              <a:rPr lang="en-US" sz="3200" dirty="0" err="1"/>
              <a:t>fibonacci</a:t>
            </a:r>
            <a:r>
              <a:rPr lang="en-US" sz="3200" dirty="0"/>
              <a:t>(n-2);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8643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6DC25-DB18-ECA1-0B53-811EA3E9F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noX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C630A-8695-4552-1C08-DDD0145B23B5}"/>
              </a:ext>
            </a:extLst>
          </p:cNvPr>
          <p:cNvSpPr txBox="1"/>
          <p:nvPr/>
        </p:nvSpPr>
        <p:spPr>
          <a:xfrm>
            <a:off x="792480" y="1566604"/>
            <a:ext cx="73914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public String </a:t>
            </a:r>
            <a:r>
              <a:rPr lang="en-US" sz="3200" dirty="0" err="1"/>
              <a:t>noX</a:t>
            </a:r>
            <a:r>
              <a:rPr lang="en-US" sz="3200" dirty="0"/>
              <a:t>(String str) {</a:t>
            </a:r>
          </a:p>
          <a:p>
            <a:r>
              <a:rPr lang="en-US" sz="3200" dirty="0"/>
              <a:t>  if (</a:t>
            </a:r>
            <a:r>
              <a:rPr lang="en-US" sz="3200" dirty="0" err="1"/>
              <a:t>str.length</a:t>
            </a:r>
            <a:r>
              <a:rPr lang="en-US" sz="3200" dirty="0"/>
              <a:t>() == 0) {</a:t>
            </a:r>
          </a:p>
          <a:p>
            <a:r>
              <a:rPr lang="en-US" sz="3200" dirty="0"/>
              <a:t>    return "";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char c = </a:t>
            </a:r>
            <a:r>
              <a:rPr lang="en-US" sz="3200" dirty="0" err="1"/>
              <a:t>str.charAt</a:t>
            </a:r>
            <a:r>
              <a:rPr lang="en-US" sz="3200" dirty="0"/>
              <a:t>(0);</a:t>
            </a:r>
          </a:p>
          <a:p>
            <a:r>
              <a:rPr lang="en-US" sz="3200" dirty="0"/>
              <a:t>  if (c=='x') {</a:t>
            </a:r>
          </a:p>
          <a:p>
            <a:r>
              <a:rPr lang="en-US" sz="3200" dirty="0"/>
              <a:t>    return </a:t>
            </a:r>
            <a:r>
              <a:rPr lang="en-US" sz="3200" dirty="0" err="1"/>
              <a:t>noX</a:t>
            </a:r>
            <a:r>
              <a:rPr lang="en-US" sz="3200" dirty="0"/>
              <a:t>(</a:t>
            </a:r>
            <a:r>
              <a:rPr lang="en-US" sz="3200" dirty="0" err="1"/>
              <a:t>str.substring</a:t>
            </a:r>
            <a:r>
              <a:rPr lang="en-US" sz="3200" dirty="0"/>
              <a:t>(1));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return c + </a:t>
            </a:r>
            <a:r>
              <a:rPr lang="en-US" sz="3200" dirty="0" err="1"/>
              <a:t>noX</a:t>
            </a:r>
            <a:r>
              <a:rPr lang="en-US" sz="3200" dirty="0"/>
              <a:t>(</a:t>
            </a:r>
            <a:r>
              <a:rPr lang="en-US" sz="3200" dirty="0" err="1"/>
              <a:t>str.substring</a:t>
            </a:r>
            <a:r>
              <a:rPr lang="en-US" sz="3200" dirty="0"/>
              <a:t>(1));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3351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F0131-7000-4B53-CE01-25B0228B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Idea if Time Allows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16C87-16A8-43CB-03BE-E73D5EEEF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in pairs with someone else who completed five problems</a:t>
            </a:r>
          </a:p>
          <a:p>
            <a:r>
              <a:rPr lang="en-US" dirty="0"/>
              <a:t>Pick one problem other than these listed and solve it</a:t>
            </a:r>
          </a:p>
          <a:p>
            <a:r>
              <a:rPr lang="en-US" dirty="0"/>
              <a:t>Write a JUnit test to thoroughly test it</a:t>
            </a:r>
          </a:p>
          <a:p>
            <a:r>
              <a:rPr lang="en-US" dirty="0"/>
              <a:t>We can build a collection of practice problems complete with tests!</a:t>
            </a:r>
          </a:p>
        </p:txBody>
      </p:sp>
    </p:spTree>
    <p:extLst>
      <p:ext uri="{BB962C8B-B14F-4D97-AF65-F5344CB8AC3E}">
        <p14:creationId xmlns:p14="http://schemas.microsoft.com/office/powerpoint/2010/main" val="102738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Announcements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next 4 class days:</a:t>
            </a:r>
          </a:p>
          <a:p>
            <a:pPr lvl="1"/>
            <a:r>
              <a:rPr lang="en-US"/>
              <a:t>A new way to think: </a:t>
            </a:r>
            <a:r>
              <a:rPr lang="en-US" b="1"/>
              <a:t>Recursion</a:t>
            </a:r>
          </a:p>
          <a:p>
            <a:pPr lvl="1"/>
            <a:r>
              <a:rPr lang="en-US"/>
              <a:t>A new way to break up and re-use code: </a:t>
            </a:r>
            <a:r>
              <a:rPr lang="en-US" b="1"/>
              <a:t>Interfaces</a:t>
            </a:r>
          </a:p>
          <a:p>
            <a:pPr lvl="2"/>
            <a:r>
              <a:rPr lang="en-US"/>
              <a:t>Making interactive apps requires this</a:t>
            </a:r>
          </a:p>
        </p:txBody>
      </p:sp>
    </p:spTree>
    <p:extLst>
      <p:ext uri="{BB962C8B-B14F-4D97-AF65-F5344CB8AC3E}">
        <p14:creationId xmlns:p14="http://schemas.microsoft.com/office/powerpoint/2010/main" val="231879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 solution technique where the same computation </a:t>
            </a:r>
            <a:r>
              <a:rPr lang="en-US" b="1"/>
              <a:t>occurs repeatedly </a:t>
            </a:r>
            <a:br>
              <a:rPr lang="en-US"/>
            </a:br>
            <a:r>
              <a:rPr lang="en-US"/>
              <a:t>as the problem is solved</a:t>
            </a:r>
          </a:p>
          <a:p>
            <a:endParaRPr lang="en-US"/>
          </a:p>
          <a:p>
            <a:r>
              <a:rPr lang="en-US"/>
              <a:t>Examples:</a:t>
            </a:r>
          </a:p>
          <a:p>
            <a:pPr lvl="1"/>
            <a:r>
              <a:rPr lang="en-US" err="1"/>
              <a:t>Sierpinski</a:t>
            </a:r>
            <a:r>
              <a:rPr lang="en-US"/>
              <a:t> Triangle:</a:t>
            </a:r>
            <a:br>
              <a:rPr lang="en-US"/>
            </a:br>
            <a:r>
              <a:rPr lang="en-US" sz="2100">
                <a:hlinkClick r:id="rId3"/>
              </a:rPr>
              <a:t>https://en.wikipedia.org/wiki/Sierpinski_triangle</a:t>
            </a:r>
            <a:r>
              <a:rPr lang="en-US" sz="2100"/>
              <a:t> </a:t>
            </a:r>
          </a:p>
          <a:p>
            <a:pPr lvl="1"/>
            <a:r>
              <a:rPr lang="en-US"/>
              <a:t>Towers of Hanoi: </a:t>
            </a:r>
            <a:r>
              <a:rPr lang="en-US" sz="2000">
                <a:hlinkClick r:id="rId4"/>
              </a:rPr>
              <a:t>http://www.mathsisfun.com/games/towerofhanoi.html</a:t>
            </a:r>
            <a:r>
              <a:rPr lang="en-US" sz="2000"/>
              <a:t> </a:t>
            </a:r>
            <a:br>
              <a:rPr lang="en-US" sz="2000"/>
            </a:br>
            <a:r>
              <a:rPr lang="en-US"/>
              <a:t>or search for Towers of Hanoi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6934200" y="2743200"/>
            <a:ext cx="1752600" cy="457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8145"/>
              <a:gd name="adj6" fmla="val -4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/>
              <a:t>recurs</a:t>
            </a:r>
          </a:p>
        </p:txBody>
      </p:sp>
    </p:spTree>
    <p:extLst>
      <p:ext uri="{BB962C8B-B14F-4D97-AF65-F5344CB8AC3E}">
        <p14:creationId xmlns:p14="http://schemas.microsoft.com/office/powerpoint/2010/main" val="132711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An example – Triangle Numbers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4114800" cy="4983162"/>
          </a:xfrm>
        </p:spPr>
        <p:txBody>
          <a:bodyPr/>
          <a:lstStyle/>
          <a:p>
            <a:r>
              <a:rPr lang="en-US" sz="2400"/>
              <a:t>If each red block has area 1, what is the </a:t>
            </a:r>
            <a:r>
              <a:rPr lang="en-US" sz="2400" b="1" i="1"/>
              <a:t>area</a:t>
            </a:r>
            <a:r>
              <a:rPr lang="en-US" sz="2400" b="1"/>
              <a:t>  A(n) </a:t>
            </a:r>
            <a:r>
              <a:rPr lang="en-US" sz="2400"/>
              <a:t>of the Triangle whose </a:t>
            </a:r>
            <a:r>
              <a:rPr lang="en-US" sz="2400" i="1"/>
              <a:t>width</a:t>
            </a:r>
            <a:r>
              <a:rPr lang="en-US" sz="2400"/>
              <a:t> is n?</a:t>
            </a:r>
          </a:p>
          <a:p>
            <a:pPr lvl="1"/>
            <a:r>
              <a:rPr lang="en-US" sz="2000"/>
              <a:t>Answer:</a:t>
            </a:r>
          </a:p>
          <a:p>
            <a:pPr lvl="1">
              <a:buNone/>
            </a:pPr>
            <a:r>
              <a:rPr lang="en-US" sz="2000"/>
              <a:t>		</a:t>
            </a:r>
            <a:r>
              <a:rPr lang="en-US" sz="2000">
                <a:solidFill>
                  <a:srgbClr val="FF0000"/>
                </a:solidFill>
              </a:rPr>
              <a:t>A(n) = n + A(n-1)</a:t>
            </a:r>
          </a:p>
          <a:p>
            <a:r>
              <a:rPr lang="en-US" sz="2400"/>
              <a:t>The above holds for which </a:t>
            </a:r>
            <a:r>
              <a:rPr lang="en-US" sz="2400" i="1"/>
              <a:t>n </a:t>
            </a:r>
            <a:r>
              <a:rPr lang="en-US" sz="2400"/>
              <a:t>?  What is the answer for other </a:t>
            </a:r>
            <a:r>
              <a:rPr lang="en-US" sz="2400" i="1"/>
              <a:t>n </a:t>
            </a:r>
            <a:r>
              <a:rPr lang="en-US" sz="2400"/>
              <a:t>?</a:t>
            </a:r>
          </a:p>
          <a:p>
            <a:pPr lvl="1"/>
            <a:r>
              <a:rPr lang="en-US" sz="2200"/>
              <a:t>Answer:  The recursive equation holds for</a:t>
            </a:r>
            <a:br>
              <a:rPr lang="en-US" sz="2200"/>
            </a:br>
            <a:r>
              <a:rPr lang="en-US" sz="2200">
                <a:solidFill>
                  <a:srgbClr val="FF0000"/>
                </a:solidFill>
              </a:rPr>
              <a:t>n &gt;= 1</a:t>
            </a:r>
            <a:r>
              <a:rPr lang="en-US" sz="2200"/>
              <a:t>.</a:t>
            </a:r>
            <a:br>
              <a:rPr lang="en-US" sz="2200"/>
            </a:br>
            <a:r>
              <a:rPr lang="en-US" sz="2200">
                <a:solidFill>
                  <a:srgbClr val="FF0000"/>
                </a:solidFill>
              </a:rPr>
              <a:t>For n = 0, the area is 0</a:t>
            </a:r>
            <a:r>
              <a:rPr lang="en-US" sz="220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7086600" y="16002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572000" y="1535668"/>
            <a:ext cx="227921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Triangle with width 1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Triangle with width 2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Triangle with width 3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Triangle with width 4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7086600" y="2209800"/>
            <a:ext cx="762000" cy="762000"/>
            <a:chOff x="7010400" y="2438400"/>
            <a:chExt cx="762000" cy="762000"/>
          </a:xfrm>
        </p:grpSpPr>
        <p:grpSp>
          <p:nvGrpSpPr>
            <p:cNvPr id="9" name="Group 8"/>
            <p:cNvGrpSpPr/>
            <p:nvPr/>
          </p:nvGrpSpPr>
          <p:grpSpPr>
            <a:xfrm>
              <a:off x="7010400" y="2895600"/>
              <a:ext cx="762000" cy="304800"/>
              <a:chOff x="7086600" y="2057400"/>
              <a:chExt cx="762000" cy="3048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70866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5438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7010400" y="24384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086600" y="3352800"/>
            <a:ext cx="1219200" cy="1219200"/>
            <a:chOff x="7086600" y="3581400"/>
            <a:chExt cx="1219200" cy="1219200"/>
          </a:xfrm>
        </p:grpSpPr>
        <p:grpSp>
          <p:nvGrpSpPr>
            <p:cNvPr id="25" name="Group 24"/>
            <p:cNvGrpSpPr/>
            <p:nvPr/>
          </p:nvGrpSpPr>
          <p:grpSpPr>
            <a:xfrm>
              <a:off x="7086600" y="4495800"/>
              <a:ext cx="1219200" cy="304800"/>
              <a:chOff x="7086600" y="2451100"/>
              <a:chExt cx="1219200" cy="304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7086600" y="24511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543800" y="24511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001000" y="24511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8"/>
            <p:cNvGrpSpPr/>
            <p:nvPr/>
          </p:nvGrpSpPr>
          <p:grpSpPr>
            <a:xfrm>
              <a:off x="7086600" y="4038600"/>
              <a:ext cx="762000" cy="304800"/>
              <a:chOff x="7086600" y="2057400"/>
              <a:chExt cx="762000" cy="30480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70866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75438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7086600" y="35814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162800" y="5029200"/>
            <a:ext cx="1676400" cy="1676400"/>
            <a:chOff x="7162800" y="5029200"/>
            <a:chExt cx="1676400" cy="1676400"/>
          </a:xfrm>
        </p:grpSpPr>
        <p:sp>
          <p:nvSpPr>
            <p:cNvPr id="18" name="Rectangle 17"/>
            <p:cNvSpPr/>
            <p:nvPr/>
          </p:nvSpPr>
          <p:spPr>
            <a:xfrm>
              <a:off x="8077200" y="64008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62800" y="64008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20000" y="64008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534400" y="64008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162800" y="59436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620000" y="59436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077200" y="59436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8"/>
            <p:cNvGrpSpPr/>
            <p:nvPr/>
          </p:nvGrpSpPr>
          <p:grpSpPr>
            <a:xfrm>
              <a:off x="7162800" y="5486400"/>
              <a:ext cx="762000" cy="304800"/>
              <a:chOff x="7086600" y="2057400"/>
              <a:chExt cx="762000" cy="3048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70866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5438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7162800" y="50292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Double Brace 59"/>
          <p:cNvSpPr/>
          <p:nvPr/>
        </p:nvSpPr>
        <p:spPr>
          <a:xfrm>
            <a:off x="6851214" y="1535668"/>
            <a:ext cx="768786" cy="52173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uble Brace 60"/>
          <p:cNvSpPr/>
          <p:nvPr/>
        </p:nvSpPr>
        <p:spPr>
          <a:xfrm>
            <a:off x="6781800" y="2177534"/>
            <a:ext cx="1295400" cy="87046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ouble Brace 61"/>
          <p:cNvSpPr/>
          <p:nvPr/>
        </p:nvSpPr>
        <p:spPr>
          <a:xfrm>
            <a:off x="6781800" y="3200400"/>
            <a:ext cx="1905000" cy="15240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uble Brace 63"/>
          <p:cNvSpPr/>
          <p:nvPr/>
        </p:nvSpPr>
        <p:spPr>
          <a:xfrm>
            <a:off x="6781800" y="4876800"/>
            <a:ext cx="2362200" cy="19812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Key Rules to Using Recursion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>
              <a:buFont typeface="Wingdings 3" charset="2"/>
              <a:buChar char=""/>
              <a:defRPr/>
            </a:pPr>
            <a:r>
              <a:rPr lang="en-US"/>
              <a:t>Always have a </a:t>
            </a:r>
            <a:r>
              <a:rPr lang="en-US" b="1">
                <a:solidFill>
                  <a:schemeClr val="accent3"/>
                </a:solidFill>
              </a:rPr>
              <a:t>base case </a:t>
            </a:r>
            <a:r>
              <a:rPr lang="en-US"/>
              <a:t>that </a:t>
            </a:r>
            <a:r>
              <a:rPr lang="en-US" b="1">
                <a:solidFill>
                  <a:schemeClr val="accent3"/>
                </a:solidFill>
              </a:rPr>
              <a:t>doesn’t recurse</a:t>
            </a:r>
            <a:r>
              <a:rPr lang="en-US" b="1"/>
              <a:t>, where the answer is so simple the operation can just return the answer with no computation required</a:t>
            </a:r>
          </a:p>
          <a:p>
            <a:pPr>
              <a:buFont typeface="Wingdings 3" charset="2"/>
              <a:buChar char=""/>
              <a:defRPr/>
            </a:pPr>
            <a:endParaRPr lang="en-US"/>
          </a:p>
          <a:p>
            <a:pPr>
              <a:buFont typeface="Wingdings 3" charset="2"/>
              <a:buChar char=""/>
              <a:defRPr/>
            </a:pPr>
            <a:r>
              <a:rPr lang="en-US"/>
              <a:t>Make sure recursive case always </a:t>
            </a:r>
            <a:r>
              <a:rPr lang="en-US" b="1">
                <a:solidFill>
                  <a:schemeClr val="accent3"/>
                </a:solidFill>
              </a:rPr>
              <a:t>makes</a:t>
            </a:r>
            <a:r>
              <a:rPr lang="en-US"/>
              <a:t> </a:t>
            </a:r>
            <a:r>
              <a:rPr lang="en-US" b="1">
                <a:solidFill>
                  <a:schemeClr val="accent3"/>
                </a:solidFill>
              </a:rPr>
              <a:t>progress</a:t>
            </a:r>
            <a:r>
              <a:rPr lang="en-US"/>
              <a:t>, by </a:t>
            </a:r>
            <a:r>
              <a:rPr lang="en-US" b="1">
                <a:solidFill>
                  <a:schemeClr val="accent3"/>
                </a:solidFill>
              </a:rPr>
              <a:t>solving a smaller problem</a:t>
            </a:r>
          </a:p>
          <a:p>
            <a:pPr>
              <a:buFont typeface="Wingdings 3" charset="2"/>
              <a:buChar char=""/>
              <a:defRPr/>
            </a:pPr>
            <a:endParaRPr lang="en-US"/>
          </a:p>
          <a:p>
            <a:pPr>
              <a:buFont typeface="Wingdings 3" charset="2"/>
              <a:buChar char=""/>
              <a:defRPr/>
            </a:pPr>
            <a:r>
              <a:rPr lang="en-US" b="1">
                <a:solidFill>
                  <a:schemeClr val="accent3"/>
                </a:solidFill>
              </a:rPr>
              <a:t>You </a:t>
            </a:r>
            <a:r>
              <a:rPr lang="en-US" b="1" err="1">
                <a:solidFill>
                  <a:schemeClr val="accent3"/>
                </a:solidFill>
              </a:rPr>
              <a:t>gotta</a:t>
            </a:r>
            <a:r>
              <a:rPr lang="en-US" b="1">
                <a:solidFill>
                  <a:schemeClr val="accent3"/>
                </a:solidFill>
              </a:rPr>
              <a:t> believe that the base case will be reached</a:t>
            </a:r>
          </a:p>
          <a:p>
            <a:pPr lvl="1">
              <a:buFont typeface="Verdana" charset="0"/>
              <a:buChar char="◦"/>
              <a:defRPr/>
            </a:pPr>
            <a:r>
              <a:rPr lang="en-US"/>
              <a:t>Trust in the recursive solution</a:t>
            </a:r>
          </a:p>
          <a:p>
            <a:pPr lvl="1">
              <a:buFont typeface="Verdana" charset="0"/>
              <a:buChar char="◦"/>
              <a:defRPr/>
            </a:pPr>
            <a:r>
              <a:rPr lang="en-US"/>
              <a:t>Just consider one step at a time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Frames for Tracing Recursive Code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0" y="5791200"/>
            <a:ext cx="2057400" cy="925513"/>
          </a:xfrm>
          <a:prstGeom prst="rect">
            <a:avLst/>
          </a:prstGeom>
          <a:gradFill rotWithShape="1">
            <a:gsLst>
              <a:gs pos="0">
                <a:srgbClr val="002252"/>
              </a:gs>
              <a:gs pos="50000">
                <a:srgbClr val="0C3F86"/>
              </a:gs>
              <a:gs pos="70000">
                <a:srgbClr val="1D4F98"/>
              </a:gs>
              <a:gs pos="100000">
                <a:srgbClr val="3C6BBA"/>
              </a:gs>
            </a:gsLst>
            <a:lin ang="16200000"/>
          </a:gradFill>
          <a:ln w="9525" algn="ctr">
            <a:solidFill>
              <a:srgbClr val="39639D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chemeClr val="lt1"/>
                </a:solidFill>
                <a:latin typeface="+mn-lt"/>
                <a:cs typeface="+mn-cs"/>
              </a:rPr>
              <a:t>Thanks to David </a:t>
            </a:r>
            <a:r>
              <a:rPr lang="en-US" err="1">
                <a:solidFill>
                  <a:schemeClr val="lt1"/>
                </a:solidFill>
                <a:latin typeface="+mn-lt"/>
                <a:cs typeface="+mn-cs"/>
              </a:rPr>
              <a:t>Gries</a:t>
            </a:r>
            <a:r>
              <a:rPr lang="en-US">
                <a:solidFill>
                  <a:schemeClr val="lt1"/>
                </a:solidFill>
                <a:latin typeface="+mn-lt"/>
                <a:cs typeface="+mn-cs"/>
              </a:rPr>
              <a:t> for this technique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905000" y="2667000"/>
            <a:ext cx="5486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/>
              <a:t>parameters and local variables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 bwMode="auto">
          <a:xfrm>
            <a:off x="1905000" y="2667000"/>
            <a:ext cx="233082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/>
              <a:t>method name (</a:t>
            </a:r>
            <a:r>
              <a:rPr lang="en-US" err="1"/>
              <a:t>args</a:t>
            </a:r>
            <a:r>
              <a:rPr lang="en-US"/>
              <a:t>)</a:t>
            </a:r>
          </a:p>
        </p:txBody>
      </p:sp>
      <p:sp>
        <p:nvSpPr>
          <p:cNvPr id="9" name="Line Callout 2 8"/>
          <p:cNvSpPr>
            <a:spLocks/>
          </p:cNvSpPr>
          <p:nvPr/>
        </p:nvSpPr>
        <p:spPr bwMode="auto">
          <a:xfrm flipH="1">
            <a:off x="273424" y="1417638"/>
            <a:ext cx="3962400" cy="487362"/>
          </a:xfrm>
          <a:prstGeom prst="borderCallout2">
            <a:avLst>
              <a:gd name="adj1" fmla="val 101525"/>
              <a:gd name="adj2" fmla="val 20174"/>
              <a:gd name="adj3" fmla="val 187058"/>
              <a:gd name="adj4" fmla="val 8446"/>
              <a:gd name="adj5" fmla="val 249356"/>
              <a:gd name="adj6" fmla="val -18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1. Draw box when method starts</a:t>
            </a:r>
          </a:p>
        </p:txBody>
      </p:sp>
      <p:sp>
        <p:nvSpPr>
          <p:cNvPr id="10" name="Line Callout 2 9"/>
          <p:cNvSpPr>
            <a:spLocks/>
          </p:cNvSpPr>
          <p:nvPr/>
        </p:nvSpPr>
        <p:spPr bwMode="auto">
          <a:xfrm flipH="1">
            <a:off x="304800" y="2057400"/>
            <a:ext cx="1617702" cy="4873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0644"/>
              <a:gd name="adj6" fmla="val -12472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2. Fill in name</a:t>
            </a:r>
          </a:p>
        </p:txBody>
      </p:sp>
      <p:sp>
        <p:nvSpPr>
          <p:cNvPr id="12" name="Line Callout 2 11"/>
          <p:cNvSpPr>
            <a:spLocks/>
          </p:cNvSpPr>
          <p:nvPr/>
        </p:nvSpPr>
        <p:spPr bwMode="auto">
          <a:xfrm>
            <a:off x="972806" y="4745968"/>
            <a:ext cx="2971800" cy="762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7991"/>
              <a:gd name="adj6" fmla="val 29669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3. List every parameter and its argument value.</a:t>
            </a:r>
          </a:p>
        </p:txBody>
      </p:sp>
      <p:sp>
        <p:nvSpPr>
          <p:cNvPr id="13" name="Line Callout 2 12"/>
          <p:cNvSpPr>
            <a:spLocks/>
          </p:cNvSpPr>
          <p:nvPr/>
        </p:nvSpPr>
        <p:spPr bwMode="auto">
          <a:xfrm>
            <a:off x="4267200" y="4500790"/>
            <a:ext cx="4114800" cy="685800"/>
          </a:xfrm>
          <a:prstGeom prst="borderCallout2">
            <a:avLst>
              <a:gd name="adj1" fmla="val 24632"/>
              <a:gd name="adj2" fmla="val -163"/>
              <a:gd name="adj3" fmla="val -36152"/>
              <a:gd name="adj4" fmla="val -9804"/>
              <a:gd name="adj5" fmla="val -168474"/>
              <a:gd name="adj6" fmla="val -14312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4. List every local variable declared in the method, </a:t>
            </a: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but no values yet</a:t>
            </a:r>
            <a:endParaRPr lang="en-US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590800" y="5551012"/>
            <a:ext cx="6096000" cy="650875"/>
          </a:xfrm>
          <a:prstGeom prst="rect">
            <a:avLst/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8. Step through the method, update variable values, draw new frame for new calls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99265" y="6336268"/>
            <a:ext cx="96853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Q1-Q2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0" y="3516868"/>
            <a:ext cx="225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+mj-lt"/>
              </a:rPr>
              <a:t>base case condition(s)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22502" y="3924340"/>
            <a:ext cx="184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+mj-lt"/>
              </a:rPr>
              <a:t>return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  <a:latin typeface="+mj-lt"/>
              </a:rPr>
              <a:t>statement </a:t>
            </a:r>
          </a:p>
        </p:txBody>
      </p:sp>
      <p:sp>
        <p:nvSpPr>
          <p:cNvPr id="19" name="Line Callout 2 18"/>
          <p:cNvSpPr>
            <a:spLocks/>
          </p:cNvSpPr>
          <p:nvPr/>
        </p:nvSpPr>
        <p:spPr bwMode="auto">
          <a:xfrm flipH="1">
            <a:off x="2684702" y="2033725"/>
            <a:ext cx="2214282" cy="487362"/>
          </a:xfrm>
          <a:prstGeom prst="borderCallout2">
            <a:avLst>
              <a:gd name="adj1" fmla="val 96006"/>
              <a:gd name="adj2" fmla="val 77866"/>
              <a:gd name="adj3" fmla="val 281004"/>
              <a:gd name="adj4" fmla="val 16931"/>
              <a:gd name="adj5" fmla="val 350099"/>
              <a:gd name="adj6" fmla="val 3856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5. Check Condition(s)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5572" y="3876329"/>
            <a:ext cx="403412" cy="375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Callout 2 20"/>
          <p:cNvSpPr>
            <a:spLocks/>
          </p:cNvSpPr>
          <p:nvPr/>
        </p:nvSpPr>
        <p:spPr bwMode="auto">
          <a:xfrm flipH="1">
            <a:off x="4657493" y="1467668"/>
            <a:ext cx="3733800" cy="487362"/>
          </a:xfrm>
          <a:prstGeom prst="borderCallout2">
            <a:avLst>
              <a:gd name="adj1" fmla="val 107043"/>
              <a:gd name="adj2" fmla="val 78092"/>
              <a:gd name="adj3" fmla="val 349848"/>
              <a:gd name="adj4" fmla="val 74396"/>
              <a:gd name="adj5" fmla="val 495796"/>
              <a:gd name="adj6" fmla="val 9618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6. Add box for next recursive call frame. Add blank for unknown value</a:t>
            </a:r>
          </a:p>
        </p:txBody>
      </p:sp>
      <p:sp>
        <p:nvSpPr>
          <p:cNvPr id="20" name="Line Callout 2 19"/>
          <p:cNvSpPr>
            <a:spLocks/>
          </p:cNvSpPr>
          <p:nvPr/>
        </p:nvSpPr>
        <p:spPr bwMode="auto">
          <a:xfrm flipH="1">
            <a:off x="5105400" y="2076768"/>
            <a:ext cx="3733800" cy="548481"/>
          </a:xfrm>
          <a:prstGeom prst="borderCallout2">
            <a:avLst>
              <a:gd name="adj1" fmla="val 107043"/>
              <a:gd name="adj2" fmla="val 78092"/>
              <a:gd name="adj3" fmla="val 349848"/>
              <a:gd name="adj4" fmla="val 74396"/>
              <a:gd name="adj5" fmla="val 392832"/>
              <a:gd name="adj6" fmla="val 114406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7. Add blank for unknown value, if needed (may be box from #6)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9" grpId="0" animBg="1"/>
      <p:bldP spid="21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Problem</a:t>
            </a:r>
          </a:p>
        </p:txBody>
      </p:sp>
      <p:sp>
        <p:nvSpPr>
          <p:cNvPr id="1536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Add a recursive method called </a:t>
            </a:r>
            <a:r>
              <a:rPr lang="en-US" i="1" err="1"/>
              <a:t>isPalindrome</a:t>
            </a:r>
            <a:r>
              <a:rPr lang="en-US"/>
              <a:t> to Sentence for computing whether Sentence is a palindrome</a:t>
            </a: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  Sentence s1 = </a:t>
            </a: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	new Sentence("A nut for a jar of tuna");</a:t>
            </a: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(s1.isPalindrome());</a:t>
            </a: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5364" name="Group 6"/>
          <p:cNvGrpSpPr>
            <a:grpSpLocks/>
          </p:cNvGrpSpPr>
          <p:nvPr/>
        </p:nvGrpSpPr>
        <p:grpSpPr bwMode="auto">
          <a:xfrm>
            <a:off x="5029200" y="4648200"/>
            <a:ext cx="3581400" cy="1754921"/>
            <a:chOff x="5334000" y="2505670"/>
            <a:chExt cx="3581400" cy="1754578"/>
          </a:xfrm>
        </p:grpSpPr>
        <p:sp>
          <p:nvSpPr>
            <p:cNvPr id="4" name="TextBox 3"/>
            <p:cNvSpPr txBox="1"/>
            <p:nvPr/>
          </p:nvSpPr>
          <p:spPr>
            <a:xfrm>
              <a:off x="5334000" y="2505670"/>
              <a:ext cx="3581400" cy="512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>
                  <a:cs typeface="Lucida Sans Unicode" pitchFamily="34" charset="0"/>
                </a:rPr>
                <a:t>Sentence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34000" y="2967542"/>
              <a:ext cx="3581400" cy="51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>
                  <a:cs typeface="Lucida Sans Unicode" pitchFamily="34" charset="0"/>
                </a:rPr>
                <a:t>String text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0" y="3429414"/>
              <a:ext cx="3581400" cy="8308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>
                  <a:cs typeface="Lucida Sans Unicode" pitchFamily="34" charset="0"/>
                </a:rPr>
                <a:t>String </a:t>
              </a:r>
              <a:r>
                <a:rPr lang="en-US" sz="2400" err="1">
                  <a:cs typeface="Lucida Sans Unicode" pitchFamily="34" charset="0"/>
                </a:rPr>
                <a:t>toString</a:t>
              </a:r>
              <a:r>
                <a:rPr lang="en-US" sz="2400">
                  <a:cs typeface="Lucida Sans Unicode" pitchFamily="34" charset="0"/>
                </a:rPr>
                <a:t>()</a:t>
              </a:r>
            </a:p>
            <a:p>
              <a:pPr>
                <a:defRPr/>
              </a:pPr>
              <a:r>
                <a:rPr lang="en-US" sz="2400" err="1">
                  <a:cs typeface="Lucida Sans Unicode" pitchFamily="34" charset="0"/>
                </a:rPr>
                <a:t>boolean</a:t>
              </a:r>
              <a:r>
                <a:rPr lang="en-US" sz="2400">
                  <a:cs typeface="Lucida Sans Unicode" pitchFamily="34" charset="0"/>
                </a:rPr>
                <a:t> </a:t>
              </a:r>
              <a:r>
                <a:rPr lang="en-US" sz="2400" err="1">
                  <a:cs typeface="Lucida Sans Unicode" pitchFamily="34" charset="0"/>
                </a:rPr>
                <a:t>isPalindrome</a:t>
              </a:r>
              <a:r>
                <a:rPr lang="en-US" sz="2400">
                  <a:cs typeface="Lucida Sans Unicode" pitchFamily="34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562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 </a:t>
            </a:r>
            <a:r>
              <a:rPr lang="en-US" err="1"/>
              <a:t>Practice</a:t>
            </a:r>
            <a:r>
              <a:rPr lang="en-US"/>
              <a:t> </a:t>
            </a:r>
            <a:r>
              <a:rPr lang="en-US" err="1"/>
              <a:t>Practice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Head to </a:t>
            </a:r>
            <a:r>
              <a:rPr lang="en-US">
                <a:hlinkClick r:id="rId3"/>
              </a:rPr>
              <a:t>http://codingbat.com/java/Recursion-1</a:t>
            </a:r>
            <a:r>
              <a:rPr lang="en-US"/>
              <a:t> and solve 5 problems.  I personally like </a:t>
            </a:r>
            <a:r>
              <a:rPr lang="en-US" err="1"/>
              <a:t>bunnyEars</a:t>
            </a:r>
            <a:r>
              <a:rPr lang="en-US"/>
              <a:t>, bunnyEars2, count7, </a:t>
            </a:r>
            <a:r>
              <a:rPr lang="en-US" err="1"/>
              <a:t>fibonacci</a:t>
            </a:r>
            <a:r>
              <a:rPr lang="en-US"/>
              <a:t>, and </a:t>
            </a:r>
            <a:r>
              <a:rPr lang="en-US" err="1"/>
              <a:t>noX</a:t>
            </a:r>
            <a:endParaRPr lang="en-US"/>
          </a:p>
          <a:p>
            <a:r>
              <a:rPr lang="en-US"/>
              <a:t>Get help from me if you get stuck</a:t>
            </a:r>
          </a:p>
          <a:p>
            <a:r>
              <a:rPr lang="en-US"/>
              <a:t>Then take a look at the recursion homework</a:t>
            </a:r>
          </a:p>
        </p:txBody>
      </p:sp>
    </p:spTree>
    <p:extLst>
      <p:ext uri="{BB962C8B-B14F-4D97-AF65-F5344CB8AC3E}">
        <p14:creationId xmlns:p14="http://schemas.microsoft.com/office/powerpoint/2010/main" val="375092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7CE5-564D-865C-64C2-E3000DB4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3CF6-EF17-6536-E2F4-A1B9324C5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LOOKING AT THESE BEFORE ATTEMPTING THEM WILL NOT BE LIKELY TO HELP YOU</a:t>
            </a:r>
          </a:p>
          <a:p>
            <a:r>
              <a:rPr lang="en-US" dirty="0"/>
              <a:t>It is OK to look if you have completed them</a:t>
            </a:r>
          </a:p>
          <a:p>
            <a:r>
              <a:rPr lang="en-US" dirty="0"/>
              <a:t>It is OK to look at only one if you have spent a significant time (10+ minutes) and feel stuck</a:t>
            </a:r>
          </a:p>
        </p:txBody>
      </p:sp>
    </p:spTree>
    <p:extLst>
      <p:ext uri="{BB962C8B-B14F-4D97-AF65-F5344CB8AC3E}">
        <p14:creationId xmlns:p14="http://schemas.microsoft.com/office/powerpoint/2010/main" val="3934717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51AB62-1EC3-4D5A-8827-F4B85E824C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A2D136-A07E-491F-8A29-C33D59830E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33B0F3-2535-4F7A-A1E2-AD3F3246865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1350</Words>
  <Application>Microsoft Office PowerPoint</Application>
  <PresentationFormat>On-screen Show (4:3)</PresentationFormat>
  <Paragraphs>226</Paragraphs>
  <Slides>15</Slides>
  <Notes>8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Verdana</vt:lpstr>
      <vt:lpstr>Wingdings 3</vt:lpstr>
      <vt:lpstr>Office Theme</vt:lpstr>
      <vt:lpstr>CSSE 220</vt:lpstr>
      <vt:lpstr>Announcements</vt:lpstr>
      <vt:lpstr>Recursion</vt:lpstr>
      <vt:lpstr>An example – Triangle Numbers</vt:lpstr>
      <vt:lpstr>Key Rules to Using Recursion</vt:lpstr>
      <vt:lpstr>Frames for Tracing Recursive Code</vt:lpstr>
      <vt:lpstr>Programming Problem</vt:lpstr>
      <vt:lpstr>Practice Practice Practice</vt:lpstr>
      <vt:lpstr>Solutions</vt:lpstr>
      <vt:lpstr>bunnyEars</vt:lpstr>
      <vt:lpstr>bunnyEars2</vt:lpstr>
      <vt:lpstr>Count 7</vt:lpstr>
      <vt:lpstr>Fibonacci</vt:lpstr>
      <vt:lpstr>noX</vt:lpstr>
      <vt:lpstr>Fun Idea if Time Allows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 Boutell</dc:creator>
  <cp:lastModifiedBy>Yoder, Jason</cp:lastModifiedBy>
  <cp:revision>8</cp:revision>
  <cp:lastPrinted>2015-10-01T22:49:38Z</cp:lastPrinted>
  <dcterms:created xsi:type="dcterms:W3CDTF">2011-03-30T18:18:34Z</dcterms:created>
  <dcterms:modified xsi:type="dcterms:W3CDTF">2023-09-03T17:47:56Z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0x0101001570BCAAD2E4294F9443DCB038A55380</vt:lpwstr>
  </property>
</Properties>
</file>