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8"/>
  </p:notesMasterIdLst>
  <p:handoutMasterIdLst>
    <p:handoutMasterId r:id="rId9"/>
  </p:handoutMasterIdLst>
  <p:sldIdLst>
    <p:sldId id="282" r:id="rId2"/>
    <p:sldId id="283" r:id="rId3"/>
    <p:sldId id="271" r:id="rId4"/>
    <p:sldId id="272" r:id="rId5"/>
    <p:sldId id="284" r:id="rId6"/>
    <p:sldId id="273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0479" autoAdjust="0"/>
  </p:normalViewPr>
  <p:slideViewPr>
    <p:cSldViewPr snapToObjects="1">
      <p:cViewPr varScale="1">
        <p:scale>
          <a:sx n="71" d="100"/>
          <a:sy n="71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9BC0A12B-A90F-4727-B654-2C4D393F4FC9}"/>
    <pc:docChg chg="custSel modSld">
      <pc:chgData name="Yoder, Jason" userId="28f4d4d8-da04-4f86-b14d-a21675737bc5" providerId="ADAL" clId="{9BC0A12B-A90F-4727-B654-2C4D393F4FC9}" dt="2023-11-02T13:31:57.768" v="139" actId="20577"/>
      <pc:docMkLst>
        <pc:docMk/>
      </pc:docMkLst>
      <pc:sldChg chg="modSp modNotesTx">
        <pc:chgData name="Yoder, Jason" userId="28f4d4d8-da04-4f86-b14d-a21675737bc5" providerId="ADAL" clId="{9BC0A12B-A90F-4727-B654-2C4D393F4FC9}" dt="2023-11-02T13:31:57.768" v="139" actId="20577"/>
        <pc:sldMkLst>
          <pc:docMk/>
          <pc:sldMk cId="4286849859" sldId="282"/>
        </pc:sldMkLst>
        <pc:spChg chg="mod">
          <ac:chgData name="Yoder, Jason" userId="28f4d4d8-da04-4f86-b14d-a21675737bc5" providerId="ADAL" clId="{9BC0A12B-A90F-4727-B654-2C4D393F4FC9}" dt="2023-11-02T12:50:33.384" v="8" actId="20577"/>
          <ac:spMkLst>
            <pc:docMk/>
            <pc:sldMk cId="4286849859" sldId="282"/>
            <ac:spMk id="2" creationId="{00000000-0000-0000-0000-000000000000}"/>
          </ac:spMkLst>
        </pc:spChg>
      </pc:sldChg>
      <pc:sldChg chg="modSp mod">
        <pc:chgData name="Yoder, Jason" userId="28f4d4d8-da04-4f86-b14d-a21675737bc5" providerId="ADAL" clId="{9BC0A12B-A90F-4727-B654-2C4D393F4FC9}" dt="2023-11-02T12:50:53.130" v="10" actId="6549"/>
        <pc:sldMkLst>
          <pc:docMk/>
          <pc:sldMk cId="2470978013" sldId="283"/>
        </pc:sldMkLst>
        <pc:spChg chg="mod">
          <ac:chgData name="Yoder, Jason" userId="28f4d4d8-da04-4f86-b14d-a21675737bc5" providerId="ADAL" clId="{9BC0A12B-A90F-4727-B654-2C4D393F4FC9}" dt="2023-11-02T12:50:53.130" v="10" actId="6549"/>
          <ac:spMkLst>
            <pc:docMk/>
            <pc:sldMk cId="2470978013" sldId="283"/>
            <ac:spMk id="3" creationId="{00000000-0000-0000-0000-000000000000}"/>
          </ac:spMkLst>
        </pc:spChg>
      </pc:sldChg>
    </pc:docChg>
  </pc:docChgLst>
  <pc:docChgLst>
    <pc:chgData name="Yoder, Jason" userId="28f4d4d8-da04-4f86-b14d-a21675737bc5" providerId="ADAL" clId="{8F13AEB9-B1A5-425E-9DE6-9834458F2551}"/>
    <pc:docChg chg="modSld">
      <pc:chgData name="Yoder, Jason" userId="28f4d4d8-da04-4f86-b14d-a21675737bc5" providerId="ADAL" clId="{8F13AEB9-B1A5-425E-9DE6-9834458F2551}" dt="2023-11-20T21:56:07.574" v="3" actId="6549"/>
      <pc:docMkLst>
        <pc:docMk/>
      </pc:docMkLst>
      <pc:sldChg chg="modNotesTx">
        <pc:chgData name="Yoder, Jason" userId="28f4d4d8-da04-4f86-b14d-a21675737bc5" providerId="ADAL" clId="{8F13AEB9-B1A5-425E-9DE6-9834458F2551}" dt="2023-11-20T21:56:07.574" v="3" actId="6549"/>
        <pc:sldMkLst>
          <pc:docMk/>
          <pc:sldMk cId="4286849859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Start </a:t>
            </a:r>
            <a:r>
              <a:rPr lang="en-US" b="1"/>
              <a:t>with 20 </a:t>
            </a:r>
            <a:r>
              <a:rPr lang="en-US" b="1" dirty="0"/>
              <a:t>minutes to spare in second hour – gives to run through exercises and code and maybe </a:t>
            </a:r>
            <a:r>
              <a:rPr lang="en-US" b="1"/>
              <a:t>some more fun</a:t>
            </a:r>
            <a:endParaRPr lang="en-US" b="1" dirty="0"/>
          </a:p>
          <a:p>
            <a:r>
              <a:rPr lang="en-US" dirty="0"/>
              <a:t>Slides animated to do an activity</a:t>
            </a:r>
            <a:r>
              <a:rPr lang="en-US" baseline="0" dirty="0"/>
              <a:t> in class to force student to realize how long it takes to figure out a number.</a:t>
            </a:r>
          </a:p>
          <a:p>
            <a:r>
              <a:rPr lang="en-US" baseline="0" dirty="0"/>
              <a:t>Script: Ask students to guess the number from 1 to 100</a:t>
            </a:r>
          </a:p>
          <a:p>
            <a:r>
              <a:rPr lang="en-US" baseline="0" dirty="0"/>
              <a:t>After a while they will probably get systematic about guessing it</a:t>
            </a:r>
          </a:p>
          <a:p>
            <a:r>
              <a:rPr lang="en-US" baseline="0" dirty="0"/>
              <a:t>Ask students to do the same for 1 to 1000, they will say </a:t>
            </a:r>
            <a:r>
              <a:rPr lang="en-US" baseline="0" dirty="0" err="1"/>
              <a:t>Nooooo</a:t>
            </a:r>
            <a:r>
              <a:rPr lang="en-US" baseline="0" dirty="0"/>
              <a:t> that’s too hard, reveal the answer after asking one student to take a guess (which they should miss)</a:t>
            </a:r>
          </a:p>
          <a:p>
            <a:r>
              <a:rPr lang="en-US" baseline="0" dirty="0"/>
              <a:t>Now, as them to guess the number but you will tell them if the answer is lower or higher than their guess.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1,000,000/</a:t>
            </a:r>
            <a:r>
              <a:rPr lang="en-US" baseline="0" dirty="0"/>
              <a:t> (2^X) &lt;= 1</a:t>
            </a:r>
          </a:p>
          <a:p>
            <a:r>
              <a:rPr lang="en-US" baseline="0" dirty="0"/>
              <a:t>1,000,000 &lt;= 2^X</a:t>
            </a:r>
          </a:p>
          <a:p>
            <a:r>
              <a:rPr lang="en-US" baseline="0" dirty="0"/>
              <a:t>Log2(1,000,000) = X</a:t>
            </a:r>
          </a:p>
          <a:p>
            <a:endParaRPr lang="en-US" baseline="0" dirty="0"/>
          </a:p>
          <a:p>
            <a:r>
              <a:rPr lang="en-US" baseline="0" dirty="0"/>
              <a:t>2^X = 1,000,000 =&gt;    log 2(  1,000,000) = X</a:t>
            </a:r>
          </a:p>
          <a:p>
            <a:endParaRPr lang="en-US" baseline="0" dirty="0"/>
          </a:p>
          <a:p>
            <a:r>
              <a:rPr lang="en-US" baseline="0" dirty="0"/>
              <a:t>Binary search log2( N) -&gt; cuts possibilities in half each time</a:t>
            </a:r>
          </a:p>
          <a:p>
            <a:endParaRPr lang="en-US" dirty="0"/>
          </a:p>
          <a:p>
            <a:r>
              <a:rPr lang="en-US" dirty="0"/>
              <a:t>Those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753E5-955C-4A64-9F06-F70656B24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BEFORE animating any bullets:</a:t>
            </a:r>
          </a:p>
          <a:p>
            <a:r>
              <a:rPr lang="en-US" dirty="0"/>
              <a:t>	Ask student</a:t>
            </a:r>
            <a:r>
              <a:rPr lang="en-US" baseline="0" dirty="0"/>
              <a:t> to find China Express’s number; time them. (You may need to hint that they go to the restaurant section… they don’t understand phone books </a:t>
            </a:r>
            <a:r>
              <a:rPr lang="en-US" baseline="0" dirty="0">
                <a:sym typeface="Wingdings" panose="05000000000000000000" pitchFamily="2" charset="2"/>
              </a:rPr>
              <a:t> )</a:t>
            </a:r>
            <a:endParaRPr lang="en-US" baseline="0" dirty="0"/>
          </a:p>
          <a:p>
            <a:r>
              <a:rPr lang="en-US" baseline="0" dirty="0"/>
              <a:t>	Ask if anyone thinks they can beat that time. (page 337 of yellow book 2008-2009 phone book)</a:t>
            </a:r>
          </a:p>
          <a:p>
            <a:r>
              <a:rPr lang="en-US" baseline="0" dirty="0"/>
              <a:t>	Ask them to find who has the number 208-2063.</a:t>
            </a:r>
          </a:p>
          <a:p>
            <a:r>
              <a:rPr lang="en-US" dirty="0"/>
              <a:t>	</a:t>
            </a:r>
            <a:r>
              <a:rPr lang="en-US" baseline="0" dirty="0"/>
              <a:t>208-2063  </a:t>
            </a:r>
            <a:r>
              <a:rPr lang="en-US" dirty="0"/>
              <a:t>is Precision</a:t>
            </a:r>
            <a:r>
              <a:rPr lang="en-US" baseline="0" dirty="0"/>
              <a:t> Lawn Plus (page 252 of yellow book 2008-2009 phone book)</a:t>
            </a:r>
            <a:endParaRPr lang="en-US" dirty="0"/>
          </a:p>
          <a:p>
            <a:r>
              <a:rPr lang="en-US" dirty="0"/>
              <a:t>Then build by major bullet</a:t>
            </a:r>
          </a:p>
          <a:p>
            <a:endParaRPr lang="en-US" dirty="0"/>
          </a:p>
          <a:p>
            <a:r>
              <a:rPr lang="en-US"/>
              <a:t>- n, for n items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Look at code for binary search.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D8EB1-E62A-4F41-8DB6-9A6ECA7F01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Solve Q19 together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5BD96-9452-419E-B7A6-9575083A73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Guess a number from 1 to 100</a:t>
            </a:r>
          </a:p>
          <a:p>
            <a:r>
              <a:rPr lang="en-US" dirty="0"/>
              <a:t>It was 77</a:t>
            </a:r>
          </a:p>
          <a:p>
            <a:r>
              <a:rPr lang="en-US" dirty="0"/>
              <a:t>Guess a number from 1 to 1000</a:t>
            </a:r>
          </a:p>
          <a:p>
            <a:r>
              <a:rPr lang="en-US" dirty="0"/>
              <a:t>It was 22</a:t>
            </a:r>
          </a:p>
          <a:p>
            <a:r>
              <a:rPr lang="en-US" dirty="0"/>
              <a:t>Guess a number from 1 to 1000 (+/- )</a:t>
            </a:r>
          </a:p>
          <a:p>
            <a:r>
              <a:rPr lang="en-US" dirty="0"/>
              <a:t>It was 659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guesses to guess a number from 1 to 1,000,000?</a:t>
            </a:r>
          </a:p>
        </p:txBody>
      </p:sp>
    </p:spTree>
    <p:extLst>
      <p:ext uri="{BB962C8B-B14F-4D97-AF65-F5344CB8AC3E}">
        <p14:creationId xmlns:p14="http://schemas.microsoft.com/office/powerpoint/2010/main" val="247097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Find China Express’s number in the phone book</a:t>
            </a:r>
          </a:p>
          <a:p>
            <a:pPr lvl="1"/>
            <a:r>
              <a:rPr lang="en-US" dirty="0"/>
              <a:t>Find who has the number 208-2063</a:t>
            </a:r>
          </a:p>
          <a:p>
            <a:r>
              <a:rPr lang="en-US" dirty="0"/>
              <a:t>Is one task harder than the other? Why?</a:t>
            </a:r>
          </a:p>
          <a:p>
            <a:endParaRPr lang="en-US" dirty="0"/>
          </a:p>
          <a:p>
            <a:r>
              <a:rPr lang="en-US" dirty="0"/>
              <a:t>For searching unsorted data, what’s the worst case number of comparisons we would have to make?</a:t>
            </a:r>
          </a:p>
          <a:p>
            <a:pPr lvl="1"/>
            <a:r>
              <a:rPr lang="en-US" dirty="0"/>
              <a:t>Brute force approach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Binary Search of Sorted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divide and conquer </a:t>
            </a:r>
            <a:r>
              <a:rPr lang="en-US" dirty="0"/>
              <a:t>strategy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Basic idea:</a:t>
            </a:r>
          </a:p>
          <a:p>
            <a:pPr lvl="1">
              <a:defRPr/>
            </a:pPr>
            <a:r>
              <a:rPr lang="en-US" dirty="0"/>
              <a:t>Divide the </a:t>
            </a:r>
            <a:r>
              <a:rPr lang="en-US" strike="dblStrike" dirty="0"/>
              <a:t>list</a:t>
            </a:r>
            <a:r>
              <a:rPr lang="en-US" dirty="0"/>
              <a:t> array in half</a:t>
            </a:r>
          </a:p>
          <a:p>
            <a:pPr lvl="1">
              <a:defRPr/>
            </a:pPr>
            <a:r>
              <a:rPr lang="en-US" dirty="0"/>
              <a:t>Decide whether result should be in upper or lower half</a:t>
            </a:r>
          </a:p>
          <a:p>
            <a:pPr lvl="1">
              <a:defRPr/>
            </a:pPr>
            <a:r>
              <a:rPr lang="en-US" dirty="0"/>
              <a:t>Recursively search that half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E993-3524-A36B-8E09-5058908E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1EE1-C947-EA51-D35D-CECC0D38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Binary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Binary search assuming the value searched for is at the start or end of the </a:t>
            </a:r>
            <a:r>
              <a:rPr lang="en-US" strike="dblStrike" dirty="0"/>
              <a:t>list</a:t>
            </a:r>
            <a:r>
              <a:rPr lang="en-US" dirty="0"/>
              <a:t> array</a:t>
            </a:r>
          </a:p>
          <a:p>
            <a:pPr>
              <a:defRPr/>
            </a:pPr>
            <a:r>
              <a:rPr lang="en-US" dirty="0"/>
              <a:t>Question: How many times can you divide a number by 2, and then repeatedly divide the result by 2 until the result ≤ 1?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best case of Binary Search?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worst case Binary </a:t>
            </a:r>
            <a:r>
              <a:rPr lang="en-US"/>
              <a:t>Search?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5651" y="6307433"/>
            <a:ext cx="6559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10721</TotalTime>
  <Words>480</Words>
  <Application>Microsoft Office PowerPoint</Application>
  <PresentationFormat>On-screen Show (4:3)</PresentationFormat>
  <Paragraphs>63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Searching</vt:lpstr>
      <vt:lpstr>Searching</vt:lpstr>
      <vt:lpstr>Searching</vt:lpstr>
      <vt:lpstr>Binary Search of Sorted Data</vt:lpstr>
      <vt:lpstr>Live Demo</vt:lpstr>
      <vt:lpstr>Analyzing Binary Search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883</cp:revision>
  <cp:lastPrinted>2013-01-07T22:34:22Z</cp:lastPrinted>
  <dcterms:created xsi:type="dcterms:W3CDTF">2007-11-19T15:20:41Z</dcterms:created>
  <dcterms:modified xsi:type="dcterms:W3CDTF">2023-11-20T21:56:10Z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