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331" r:id="rId2"/>
    <p:sldId id="332" r:id="rId3"/>
    <p:sldId id="333" r:id="rId4"/>
    <p:sldId id="334" r:id="rId5"/>
    <p:sldId id="335" r:id="rId6"/>
    <p:sldId id="336" r:id="rId7"/>
    <p:sldId id="337" r:id="rId8"/>
    <p:sldId id="338" r:id="rId9"/>
    <p:sldId id="302" r:id="rId10"/>
    <p:sldId id="303" r:id="rId11"/>
    <p:sldId id="304" r:id="rId12"/>
    <p:sldId id="305" r:id="rId13"/>
    <p:sldId id="293" r:id="rId14"/>
    <p:sldId id="294" r:id="rId15"/>
    <p:sldId id="321" r:id="rId16"/>
    <p:sldId id="284" r:id="rId17"/>
    <p:sldId id="296" r:id="rId18"/>
    <p:sldId id="297" r:id="rId19"/>
    <p:sldId id="298" r:id="rId20"/>
    <p:sldId id="285" r:id="rId21"/>
    <p:sldId id="286" r:id="rId22"/>
    <p:sldId id="287" r:id="rId23"/>
    <p:sldId id="33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86" d="100"/>
          <a:sy n="86" d="100"/>
        </p:scale>
        <p:origin x="53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1F60-86AF-274C-B759-04AFDD96F2D3}" type="datetimeFigureOut">
              <a:rPr lang="en-US" smtClean="0"/>
              <a:t>11/27/2022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05E3F-8821-6843-B7F4-F11EF974A4DA}" type="slidenum">
              <a:rPr lang="en-US" smtClean="0"/>
              <a:t>‹#›</a:t>
            </a:fld>
            <a:endParaRPr lang="en-US"/>
          </a:p>
        </p:txBody>
      </p:sp>
    </p:spTree>
    <p:extLst>
      <p:ext uri="{BB962C8B-B14F-4D97-AF65-F5344CB8AC3E}">
        <p14:creationId xmlns:p14="http://schemas.microsoft.com/office/powerpoint/2010/main" val="392104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prstGeom prst="rect">
            <a:avLst/>
          </a:prstGeom>
        </p:spPr>
        <p:txBody>
          <a:bodyPr/>
          <a:lstStyle/>
          <a:p>
            <a:pPr lvl="0"/>
            <a:endParaRPr/>
          </a:p>
        </p:txBody>
      </p:sp>
      <p:sp>
        <p:nvSpPr>
          <p:cNvPr id="52" name="Shape 52"/>
          <p:cNvSpPr>
            <a:spLocks noGrp="1"/>
          </p:cNvSpPr>
          <p:nvPr>
            <p:ph type="body" sz="quarter" idx="1"/>
          </p:nvPr>
        </p:nvSpPr>
        <p:spPr>
          <a:prstGeom prst="rect">
            <a:avLst/>
          </a:prstGeom>
        </p:spPr>
        <p:txBody>
          <a:bodyPr/>
          <a:lstStyle/>
          <a:p>
            <a:pPr lvl="0">
              <a:defRPr sz="1800"/>
            </a:pPr>
            <a:r>
              <a:rPr sz="2200" dirty="0"/>
              <a:t>The code/project we’re working in today will be in </a:t>
            </a:r>
            <a:r>
              <a:rPr lang="en-US" sz="2200" dirty="0"/>
              <a:t>JavaIntro</a:t>
            </a:r>
            <a:r>
              <a:rPr lang="en-US" sz="2200" baseline="0" dirty="0"/>
              <a:t> and </a:t>
            </a:r>
            <a:r>
              <a:rPr sz="2200" dirty="0"/>
              <a:t>HW1.  The solution has a number of different examples that may be used if desired.</a:t>
            </a:r>
          </a:p>
        </p:txBody>
      </p:sp>
    </p:spTree>
    <p:extLst>
      <p:ext uri="{BB962C8B-B14F-4D97-AF65-F5344CB8AC3E}">
        <p14:creationId xmlns:p14="http://schemas.microsoft.com/office/powerpoint/2010/main" val="234781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2096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a:t>
            </a:r>
            <a:r>
              <a:rPr lang="en-US" baseline="0" dirty="0"/>
              <a:t> TA</a:t>
            </a:r>
            <a:endParaRPr lang="en-US" dirty="0"/>
          </a:p>
        </p:txBody>
      </p:sp>
    </p:spTree>
    <p:extLst>
      <p:ext uri="{BB962C8B-B14F-4D97-AF65-F5344CB8AC3E}">
        <p14:creationId xmlns:p14="http://schemas.microsoft.com/office/powerpoint/2010/main" val="4061676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prstGeom prst="rect">
            <a:avLst/>
          </a:prstGeom>
        </p:spPr>
        <p:txBody>
          <a:bodyPr/>
          <a:lstStyle/>
          <a:p>
            <a:pPr lvl="0"/>
            <a:endParaRPr/>
          </a:p>
        </p:txBody>
      </p:sp>
      <p:sp>
        <p:nvSpPr>
          <p:cNvPr id="57" name="Shape 57"/>
          <p:cNvSpPr>
            <a:spLocks noGrp="1"/>
          </p:cNvSpPr>
          <p:nvPr>
            <p:ph type="body" sz="quarter" idx="1"/>
          </p:nvPr>
        </p:nvSpPr>
        <p:spPr>
          <a:prstGeom prst="rect">
            <a:avLst/>
          </a:prstGeom>
        </p:spPr>
        <p:txBody>
          <a:bodyPr/>
          <a:lstStyle>
            <a:lvl1pPr defTabSz="914400">
              <a:lnSpc>
                <a:spcPct val="100000"/>
              </a:lnSpc>
              <a:defRPr sz="1200">
                <a:latin typeface="Lucida Sans"/>
                <a:ea typeface="Lucida Sans"/>
                <a:cs typeface="Lucida Sans"/>
                <a:sym typeface="Lucida Sans"/>
              </a:defRPr>
            </a:lvl1pPr>
          </a:lstStyle>
          <a:p>
            <a:pPr lvl="0">
              <a:defRPr sz="1800"/>
            </a:pPr>
            <a:r>
              <a:rPr sz="1200"/>
              <a:t>Bring textbook to show to the class.</a:t>
            </a:r>
          </a:p>
        </p:txBody>
      </p:sp>
    </p:spTree>
    <p:extLst>
      <p:ext uri="{BB962C8B-B14F-4D97-AF65-F5344CB8AC3E}">
        <p14:creationId xmlns:p14="http://schemas.microsoft.com/office/powerpoint/2010/main" val="58071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6723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5517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9788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608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TA find</a:t>
            </a:r>
            <a:r>
              <a:rPr lang="en-US" baseline="0" dirty="0"/>
              <a:t> something each student does for rejuvenation…</a:t>
            </a:r>
            <a:endParaRPr lang="en-US" dirty="0"/>
          </a:p>
        </p:txBody>
      </p:sp>
    </p:spTree>
    <p:extLst>
      <p:ext uri="{BB962C8B-B14F-4D97-AF65-F5344CB8AC3E}">
        <p14:creationId xmlns:p14="http://schemas.microsoft.com/office/powerpoint/2010/main" val="1082025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reviews are consistent: </a:t>
            </a:r>
          </a:p>
          <a:p>
            <a:pPr lvl="1"/>
            <a:r>
              <a:rPr lang="en-US" dirty="0"/>
              <a:t>Not around as often as I’d like, but responds very quickly to email.</a:t>
            </a:r>
          </a:p>
          <a:p>
            <a:endParaRPr lang="en-US" dirty="0"/>
          </a:p>
        </p:txBody>
      </p:sp>
    </p:spTree>
    <p:extLst>
      <p:ext uri="{BB962C8B-B14F-4D97-AF65-F5344CB8AC3E}">
        <p14:creationId xmlns:p14="http://schemas.microsoft.com/office/powerpoint/2010/main" val="2662112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am</a:t>
            </a:r>
            <a:r>
              <a:rPr lang="en-US" baseline="0" dirty="0"/>
              <a:t> I doing this?</a:t>
            </a:r>
          </a:p>
          <a:p>
            <a:pPr marL="342900" indent="-342900">
              <a:buFontTx/>
              <a:buChar char="-"/>
            </a:pPr>
            <a:r>
              <a:rPr lang="en-US" baseline="0" dirty="0"/>
              <a:t>I don’t like repeating myself, and laptops are distracting. When I allow them to be open throughout class, I end up repeating myself and have students who have no idea what’s going on. For example, one year, I had a student who, three weeks into the class said he didn’t know what the schedule page was… There was more going on, but he was never forced to watch what was going on. Also, I know how tempting it is to turn on a game in the middle of class… don’t, 1) you won’t get the most out of this class… 2) You’re not as fast as you think you are at switching out of that game!</a:t>
            </a:r>
          </a:p>
          <a:p>
            <a:pPr marL="342900" indent="-342900">
              <a:buFontTx/>
              <a:buChar char="-"/>
            </a:pPr>
            <a:r>
              <a:rPr lang="en-US" dirty="0"/>
              <a:t>We</a:t>
            </a:r>
            <a:r>
              <a:rPr lang="en-US" baseline="0" dirty="0"/>
              <a:t> will do a lot of live-coding, so you will need your laptops, and for those portions of the class, no problem! But during lecture, when we’re not live-coding, I’ll ask you to close / lower your laptop lids so I know I have your attention</a:t>
            </a:r>
          </a:p>
          <a:p>
            <a:pPr marL="342900" indent="-342900">
              <a:buFontTx/>
              <a:buChar char="-"/>
            </a:pPr>
            <a:r>
              <a:rPr lang="en-US" baseline="0" dirty="0"/>
              <a:t>Phones / other devices: I’m not blind, I can see you’re texting someone… You’re looking down, not up, easy to spot.</a:t>
            </a:r>
          </a:p>
          <a:p>
            <a:pPr marL="342900" indent="-342900">
              <a:buFontTx/>
              <a:buChar char="-"/>
            </a:pPr>
            <a:r>
              <a:rPr lang="en-US" baseline="0" dirty="0"/>
              <a:t>Since we will open and close our laptops a lot, I’m okay if you only close it so you can’t see the screen, rather than all the way, but barely tilted doesn’t cut it.</a:t>
            </a:r>
          </a:p>
          <a:p>
            <a:pPr marL="342900" indent="-342900">
              <a:buFontTx/>
              <a:buChar char="-"/>
            </a:pPr>
            <a:r>
              <a:rPr lang="en-US" baseline="0" dirty="0"/>
              <a:t>I know some people take notes on their laptops… If that’s you, I would ask that you come to my office after class and show me an example of the notes that you typically take on your laptop and I’ll make an exception. However, a lot of the notes taken in here should be on the daily quizzes, which we’ll get to shortly.</a:t>
            </a:r>
          </a:p>
          <a:p>
            <a:pPr marL="342900" indent="-342900">
              <a:buFontTx/>
              <a:buChar char="-"/>
            </a:pPr>
            <a:r>
              <a:rPr lang="en-US" baseline="0" dirty="0"/>
              <a:t>With all that said… please close (or at least lower) your laptop screens for the moment.</a:t>
            </a:r>
          </a:p>
          <a:p>
            <a:pPr marL="342900" indent="-342900">
              <a:buFontTx/>
              <a:buChar char="-"/>
            </a:pPr>
            <a:endParaRPr lang="en-US" dirty="0"/>
          </a:p>
        </p:txBody>
      </p:sp>
    </p:spTree>
    <p:extLst>
      <p:ext uri="{BB962C8B-B14F-4D97-AF65-F5344CB8AC3E}">
        <p14:creationId xmlns:p14="http://schemas.microsoft.com/office/powerpoint/2010/main" val="2313550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42FC-A75F-6E46-949F-22F15D26D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7ACFCF-15C0-954A-9580-0AACC77E76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D002F9-933F-9A45-B3C9-833027AD3652}"/>
              </a:ext>
            </a:extLst>
          </p:cNvPr>
          <p:cNvSpPr>
            <a:spLocks noGrp="1"/>
          </p:cNvSpPr>
          <p:nvPr>
            <p:ph type="dt" sz="half" idx="10"/>
          </p:nvPr>
        </p:nvSpPr>
        <p:spPr/>
        <p:txBody>
          <a:bodyPr/>
          <a:lstStyle/>
          <a:p>
            <a:fld id="{1558ECB0-78E8-2947-93F5-766FFF283DA8}" type="datetimeFigureOut">
              <a:rPr lang="en-US" smtClean="0"/>
              <a:t>11/27/2022</a:t>
            </a:fld>
            <a:endParaRPr lang="en-US"/>
          </a:p>
        </p:txBody>
      </p:sp>
      <p:sp>
        <p:nvSpPr>
          <p:cNvPr id="5" name="Footer Placeholder 4">
            <a:extLst>
              <a:ext uri="{FF2B5EF4-FFF2-40B4-BE49-F238E27FC236}">
                <a16:creationId xmlns:a16="http://schemas.microsoft.com/office/drawing/2014/main" id="{DA8C6DFF-2CE0-BA42-B491-3748AA921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9F306-C50D-3E4F-8063-8A91EE66FA52}"/>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881335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1997-21F5-7747-A55D-7A6108D84C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53BE49-B359-E24E-ACB8-7EDD6A7D50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A63FF-361B-2146-90FA-D2983D9B0D9B}"/>
              </a:ext>
            </a:extLst>
          </p:cNvPr>
          <p:cNvSpPr>
            <a:spLocks noGrp="1"/>
          </p:cNvSpPr>
          <p:nvPr>
            <p:ph type="dt" sz="half" idx="10"/>
          </p:nvPr>
        </p:nvSpPr>
        <p:spPr/>
        <p:txBody>
          <a:bodyPr/>
          <a:lstStyle/>
          <a:p>
            <a:fld id="{1558ECB0-78E8-2947-93F5-766FFF283DA8}" type="datetimeFigureOut">
              <a:rPr lang="en-US" smtClean="0"/>
              <a:t>11/27/2022</a:t>
            </a:fld>
            <a:endParaRPr lang="en-US"/>
          </a:p>
        </p:txBody>
      </p:sp>
      <p:sp>
        <p:nvSpPr>
          <p:cNvPr id="5" name="Footer Placeholder 4">
            <a:extLst>
              <a:ext uri="{FF2B5EF4-FFF2-40B4-BE49-F238E27FC236}">
                <a16:creationId xmlns:a16="http://schemas.microsoft.com/office/drawing/2014/main" id="{64D7C8BF-CB84-DC40-95D9-E39A2CAA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58D01-370D-5240-9D50-988FEFB6C605}"/>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292130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EE236B-D96E-D545-9CFC-A9CC6ADB75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4A0FD1-3B44-2B4B-B86C-F956EFCBA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E819E-A15C-3642-AEE2-5C0F9FC380E5}"/>
              </a:ext>
            </a:extLst>
          </p:cNvPr>
          <p:cNvSpPr>
            <a:spLocks noGrp="1"/>
          </p:cNvSpPr>
          <p:nvPr>
            <p:ph type="dt" sz="half" idx="10"/>
          </p:nvPr>
        </p:nvSpPr>
        <p:spPr/>
        <p:txBody>
          <a:bodyPr/>
          <a:lstStyle/>
          <a:p>
            <a:fld id="{1558ECB0-78E8-2947-93F5-766FFF283DA8}" type="datetimeFigureOut">
              <a:rPr lang="en-US" smtClean="0"/>
              <a:t>11/27/2022</a:t>
            </a:fld>
            <a:endParaRPr lang="en-US"/>
          </a:p>
        </p:txBody>
      </p:sp>
      <p:sp>
        <p:nvSpPr>
          <p:cNvPr id="5" name="Footer Placeholder 4">
            <a:extLst>
              <a:ext uri="{FF2B5EF4-FFF2-40B4-BE49-F238E27FC236}">
                <a16:creationId xmlns:a16="http://schemas.microsoft.com/office/drawing/2014/main" id="{A4C50015-129C-F849-A9E9-D1CE8F778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4944F-6730-7A4E-8C15-3E4FE173BC75}"/>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95494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BD51-5367-A94A-B476-616F335EBF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0B5135-1B19-A448-850F-D5311CE619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1720F-5659-DD41-9CE9-118793925880}"/>
              </a:ext>
            </a:extLst>
          </p:cNvPr>
          <p:cNvSpPr>
            <a:spLocks noGrp="1"/>
          </p:cNvSpPr>
          <p:nvPr>
            <p:ph type="dt" sz="half" idx="10"/>
          </p:nvPr>
        </p:nvSpPr>
        <p:spPr/>
        <p:txBody>
          <a:bodyPr/>
          <a:lstStyle/>
          <a:p>
            <a:fld id="{1558ECB0-78E8-2947-93F5-766FFF283DA8}" type="datetimeFigureOut">
              <a:rPr lang="en-US" smtClean="0"/>
              <a:t>11/27/2022</a:t>
            </a:fld>
            <a:endParaRPr lang="en-US"/>
          </a:p>
        </p:txBody>
      </p:sp>
      <p:sp>
        <p:nvSpPr>
          <p:cNvPr id="5" name="Footer Placeholder 4">
            <a:extLst>
              <a:ext uri="{FF2B5EF4-FFF2-40B4-BE49-F238E27FC236}">
                <a16:creationId xmlns:a16="http://schemas.microsoft.com/office/drawing/2014/main" id="{32A00E62-7FED-444D-8BCE-998EC9149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E0604-C341-CC40-990B-1E472A08EE02}"/>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25228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313A-EDDA-2041-9966-EECDD2B238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326D43-6C08-0B4E-9302-8916C23D2C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8C83D2-98C1-6543-A3DB-B646A8001DB1}"/>
              </a:ext>
            </a:extLst>
          </p:cNvPr>
          <p:cNvSpPr>
            <a:spLocks noGrp="1"/>
          </p:cNvSpPr>
          <p:nvPr>
            <p:ph type="dt" sz="half" idx="10"/>
          </p:nvPr>
        </p:nvSpPr>
        <p:spPr/>
        <p:txBody>
          <a:bodyPr/>
          <a:lstStyle/>
          <a:p>
            <a:fld id="{1558ECB0-78E8-2947-93F5-766FFF283DA8}" type="datetimeFigureOut">
              <a:rPr lang="en-US" smtClean="0"/>
              <a:t>11/27/2022</a:t>
            </a:fld>
            <a:endParaRPr lang="en-US"/>
          </a:p>
        </p:txBody>
      </p:sp>
      <p:sp>
        <p:nvSpPr>
          <p:cNvPr id="5" name="Footer Placeholder 4">
            <a:extLst>
              <a:ext uri="{FF2B5EF4-FFF2-40B4-BE49-F238E27FC236}">
                <a16:creationId xmlns:a16="http://schemas.microsoft.com/office/drawing/2014/main" id="{0E445C18-9ABD-5B40-BAA8-C77F95F14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392B6-A095-1540-9998-0F3989FF7443}"/>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14714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6562-EA8A-5440-B60E-A90605175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E8823-9C31-8146-AA8A-091E1E0D37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86C45-A302-F144-B7CA-C559B1A06B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3F7D52-3FBF-D142-A290-D158512138C0}"/>
              </a:ext>
            </a:extLst>
          </p:cNvPr>
          <p:cNvSpPr>
            <a:spLocks noGrp="1"/>
          </p:cNvSpPr>
          <p:nvPr>
            <p:ph type="dt" sz="half" idx="10"/>
          </p:nvPr>
        </p:nvSpPr>
        <p:spPr/>
        <p:txBody>
          <a:bodyPr/>
          <a:lstStyle/>
          <a:p>
            <a:fld id="{1558ECB0-78E8-2947-93F5-766FFF283DA8}" type="datetimeFigureOut">
              <a:rPr lang="en-US" smtClean="0"/>
              <a:t>11/27/2022</a:t>
            </a:fld>
            <a:endParaRPr lang="en-US"/>
          </a:p>
        </p:txBody>
      </p:sp>
      <p:sp>
        <p:nvSpPr>
          <p:cNvPr id="6" name="Footer Placeholder 5">
            <a:extLst>
              <a:ext uri="{FF2B5EF4-FFF2-40B4-BE49-F238E27FC236}">
                <a16:creationId xmlns:a16="http://schemas.microsoft.com/office/drawing/2014/main" id="{CE72402E-E17E-1247-9ADB-961805712B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5FEC9-71D0-C844-B3F7-8C0F9FBF687F}"/>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22754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F36F0-4921-9B4B-8BB9-A20838DB4E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503876-49E7-C245-9AF8-474756480D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95F9A2-B7C3-9B40-9DF6-12EE1B5E9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240873-8079-A148-BCCE-BB3E1797AB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53B49-97FC-E843-861D-9AA0490BC2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ABFE99-3FBA-994F-8554-15A389B69137}"/>
              </a:ext>
            </a:extLst>
          </p:cNvPr>
          <p:cNvSpPr>
            <a:spLocks noGrp="1"/>
          </p:cNvSpPr>
          <p:nvPr>
            <p:ph type="dt" sz="half" idx="10"/>
          </p:nvPr>
        </p:nvSpPr>
        <p:spPr/>
        <p:txBody>
          <a:bodyPr/>
          <a:lstStyle/>
          <a:p>
            <a:fld id="{1558ECB0-78E8-2947-93F5-766FFF283DA8}" type="datetimeFigureOut">
              <a:rPr lang="en-US" smtClean="0"/>
              <a:t>11/27/2022</a:t>
            </a:fld>
            <a:endParaRPr lang="en-US"/>
          </a:p>
        </p:txBody>
      </p:sp>
      <p:sp>
        <p:nvSpPr>
          <p:cNvPr id="8" name="Footer Placeholder 7">
            <a:extLst>
              <a:ext uri="{FF2B5EF4-FFF2-40B4-BE49-F238E27FC236}">
                <a16:creationId xmlns:a16="http://schemas.microsoft.com/office/drawing/2014/main" id="{3EF1F348-ADB2-9F44-BF04-A894D458A1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3EC666-6A15-4945-90EA-361EA49C018A}"/>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435705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9053-F016-7C48-83BC-93B8CC7C14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B35BA2-CD9C-5F4E-82A4-1C52E15E7035}"/>
              </a:ext>
            </a:extLst>
          </p:cNvPr>
          <p:cNvSpPr>
            <a:spLocks noGrp="1"/>
          </p:cNvSpPr>
          <p:nvPr>
            <p:ph type="dt" sz="half" idx="10"/>
          </p:nvPr>
        </p:nvSpPr>
        <p:spPr/>
        <p:txBody>
          <a:bodyPr/>
          <a:lstStyle/>
          <a:p>
            <a:fld id="{1558ECB0-78E8-2947-93F5-766FFF283DA8}" type="datetimeFigureOut">
              <a:rPr lang="en-US" smtClean="0"/>
              <a:t>11/27/2022</a:t>
            </a:fld>
            <a:endParaRPr lang="en-US"/>
          </a:p>
        </p:txBody>
      </p:sp>
      <p:sp>
        <p:nvSpPr>
          <p:cNvPr id="4" name="Footer Placeholder 3">
            <a:extLst>
              <a:ext uri="{FF2B5EF4-FFF2-40B4-BE49-F238E27FC236}">
                <a16:creationId xmlns:a16="http://schemas.microsoft.com/office/drawing/2014/main" id="{85836770-C03B-094A-A32D-9CBDA12DF2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777EE4-ECEB-584B-BB40-7AD802E1B664}"/>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427511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36837D-54B2-B341-8F8C-66A716AE62B6}"/>
              </a:ext>
            </a:extLst>
          </p:cNvPr>
          <p:cNvSpPr>
            <a:spLocks noGrp="1"/>
          </p:cNvSpPr>
          <p:nvPr>
            <p:ph type="dt" sz="half" idx="10"/>
          </p:nvPr>
        </p:nvSpPr>
        <p:spPr/>
        <p:txBody>
          <a:bodyPr/>
          <a:lstStyle/>
          <a:p>
            <a:fld id="{1558ECB0-78E8-2947-93F5-766FFF283DA8}" type="datetimeFigureOut">
              <a:rPr lang="en-US" smtClean="0"/>
              <a:t>11/27/2022</a:t>
            </a:fld>
            <a:endParaRPr lang="en-US"/>
          </a:p>
        </p:txBody>
      </p:sp>
      <p:sp>
        <p:nvSpPr>
          <p:cNvPr id="3" name="Footer Placeholder 2">
            <a:extLst>
              <a:ext uri="{FF2B5EF4-FFF2-40B4-BE49-F238E27FC236}">
                <a16:creationId xmlns:a16="http://schemas.microsoft.com/office/drawing/2014/main" id="{64D2A46A-236C-CC4E-9382-C935359F69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297E7C-954D-3444-932D-352B1F58C0B6}"/>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384756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91E0-B226-5B4D-8278-14A7E224E8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38EB0C-A339-2546-81CA-E65A30E059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B9E2D6-13C0-434C-A0B2-E322A4506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4FD5F-F977-474C-927A-A75B42178495}"/>
              </a:ext>
            </a:extLst>
          </p:cNvPr>
          <p:cNvSpPr>
            <a:spLocks noGrp="1"/>
          </p:cNvSpPr>
          <p:nvPr>
            <p:ph type="dt" sz="half" idx="10"/>
          </p:nvPr>
        </p:nvSpPr>
        <p:spPr/>
        <p:txBody>
          <a:bodyPr/>
          <a:lstStyle/>
          <a:p>
            <a:fld id="{1558ECB0-78E8-2947-93F5-766FFF283DA8}" type="datetimeFigureOut">
              <a:rPr lang="en-US" smtClean="0"/>
              <a:t>11/27/2022</a:t>
            </a:fld>
            <a:endParaRPr lang="en-US"/>
          </a:p>
        </p:txBody>
      </p:sp>
      <p:sp>
        <p:nvSpPr>
          <p:cNvPr id="6" name="Footer Placeholder 5">
            <a:extLst>
              <a:ext uri="{FF2B5EF4-FFF2-40B4-BE49-F238E27FC236}">
                <a16:creationId xmlns:a16="http://schemas.microsoft.com/office/drawing/2014/main" id="{C695779F-5A81-544B-A880-536654AC0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FAAED-6B7F-EA42-A80D-AC24D476CD01}"/>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261659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4C736-BDA6-0640-BA7C-ED0693959A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67234C-81C1-D04E-ABD7-EF7CEDD31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2CE6E8-411E-1E45-83DE-92AAD96C5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36301-15EB-2A46-9130-0BDC4285044B}"/>
              </a:ext>
            </a:extLst>
          </p:cNvPr>
          <p:cNvSpPr>
            <a:spLocks noGrp="1"/>
          </p:cNvSpPr>
          <p:nvPr>
            <p:ph type="dt" sz="half" idx="10"/>
          </p:nvPr>
        </p:nvSpPr>
        <p:spPr/>
        <p:txBody>
          <a:bodyPr/>
          <a:lstStyle/>
          <a:p>
            <a:fld id="{1558ECB0-78E8-2947-93F5-766FFF283DA8}" type="datetimeFigureOut">
              <a:rPr lang="en-US" smtClean="0"/>
              <a:t>11/27/2022</a:t>
            </a:fld>
            <a:endParaRPr lang="en-US"/>
          </a:p>
        </p:txBody>
      </p:sp>
      <p:sp>
        <p:nvSpPr>
          <p:cNvPr id="6" name="Footer Placeholder 5">
            <a:extLst>
              <a:ext uri="{FF2B5EF4-FFF2-40B4-BE49-F238E27FC236}">
                <a16:creationId xmlns:a16="http://schemas.microsoft.com/office/drawing/2014/main" id="{CB79F32D-093F-0547-B747-D1ED95C94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52AAF-0180-3647-81D3-28BA9AC69A85}"/>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2656670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239E1C-EBC2-654A-9BC3-996A86D763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22CC07-40E4-0C42-95E1-4A335F1E5E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4CD33-5804-7E49-A355-0FA81E1BE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8ECB0-78E8-2947-93F5-766FFF283DA8}" type="datetimeFigureOut">
              <a:rPr lang="en-US" smtClean="0"/>
              <a:t>11/27/2022</a:t>
            </a:fld>
            <a:endParaRPr lang="en-US"/>
          </a:p>
        </p:txBody>
      </p:sp>
      <p:sp>
        <p:nvSpPr>
          <p:cNvPr id="5" name="Footer Placeholder 4">
            <a:extLst>
              <a:ext uri="{FF2B5EF4-FFF2-40B4-BE49-F238E27FC236}">
                <a16:creationId xmlns:a16="http://schemas.microsoft.com/office/drawing/2014/main" id="{1ED0BA8B-1432-994A-BB61-FE5BD4A703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33797B-B715-E547-B637-DF2B783893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184BF-6867-B84D-9A5B-F22C4903AC7B}" type="slidenum">
              <a:rPr lang="en-US" smtClean="0"/>
              <a:t>‹#›</a:t>
            </a:fld>
            <a:endParaRPr lang="en-US"/>
          </a:p>
        </p:txBody>
      </p:sp>
    </p:spTree>
    <p:extLst>
      <p:ext uri="{BB962C8B-B14F-4D97-AF65-F5344CB8AC3E}">
        <p14:creationId xmlns:p14="http://schemas.microsoft.com/office/powerpoint/2010/main" val="1548015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xfrm>
            <a:off x="3124200" y="152401"/>
            <a:ext cx="6172200" cy="857251"/>
          </a:xfrm>
          <a:prstGeom prst="rect">
            <a:avLst/>
          </a:prstGeom>
        </p:spPr>
        <p:txBody>
          <a:bodyPr>
            <a:normAutofit/>
          </a:bodyPr>
          <a:lstStyle/>
          <a:p>
            <a:pPr lvl="0">
              <a:defRPr sz="1800"/>
            </a:pPr>
            <a:r>
              <a:rPr sz="3200" dirty="0"/>
              <a:t>Welcome to CSSE 220</a:t>
            </a:r>
          </a:p>
        </p:txBody>
      </p:sp>
      <p:sp>
        <p:nvSpPr>
          <p:cNvPr id="50" name="Shape 50"/>
          <p:cNvSpPr>
            <a:spLocks noGrp="1"/>
          </p:cNvSpPr>
          <p:nvPr>
            <p:ph type="body" idx="1"/>
          </p:nvPr>
        </p:nvSpPr>
        <p:spPr>
          <a:xfrm>
            <a:off x="1752600" y="914401"/>
            <a:ext cx="8724900" cy="4658855"/>
          </a:xfrm>
          <a:prstGeom prst="rect">
            <a:avLst/>
          </a:prstGeom>
        </p:spPr>
        <p:txBody>
          <a:bodyPr vert="horz" lIns="34289" tIns="34290" rIns="34289" bIns="34290" rtlCol="0" anchor="t">
            <a:normAutofit/>
          </a:bodyPr>
          <a:lstStyle/>
          <a:p>
            <a:pPr marL="0" indent="0">
              <a:buNone/>
              <a:defRPr sz="1800"/>
            </a:pPr>
            <a:r>
              <a:rPr sz="2400" dirty="0"/>
              <a:t>We are excited that you are here:</a:t>
            </a:r>
          </a:p>
          <a:p>
            <a:pPr marL="557213" lvl="1" indent="-214313">
              <a:spcBef>
                <a:spcPts val="450"/>
              </a:spcBef>
              <a:defRPr sz="1800"/>
            </a:pPr>
            <a:r>
              <a:rPr lang="en-US" sz="2100" dirty="0"/>
              <a:t>Hopefully you followed the instructions in the welcome email, installed eclipse and checked out the Java intro project</a:t>
            </a:r>
          </a:p>
          <a:p>
            <a:pPr marL="557213" lvl="1" indent="-214313">
              <a:spcBef>
                <a:spcPts val="450"/>
              </a:spcBef>
              <a:defRPr sz="1800"/>
            </a:pPr>
            <a:r>
              <a:rPr sz="2100" dirty="0"/>
              <a:t>Start your computer</a:t>
            </a:r>
            <a:r>
              <a:rPr lang="en-US" sz="2100" dirty="0"/>
              <a:t> &amp; Eclipse</a:t>
            </a:r>
          </a:p>
          <a:p>
            <a:pPr marL="0" indent="0">
              <a:spcBef>
                <a:spcPts val="450"/>
              </a:spcBef>
              <a:buNone/>
              <a:defRPr sz="1800"/>
            </a:pPr>
            <a:r>
              <a:rPr lang="en-US" sz="2100" b="1" dirty="0"/>
              <a:t>Every day:</a:t>
            </a:r>
            <a:endParaRPr lang="en-US" b="1" dirty="0"/>
          </a:p>
          <a:p>
            <a:pPr marL="557213" lvl="1" indent="-214313">
              <a:spcBef>
                <a:spcPts val="450"/>
              </a:spcBef>
              <a:defRPr sz="1800"/>
            </a:pPr>
            <a:r>
              <a:rPr lang="en-US" sz="2100" dirty="0"/>
              <a:t>There is a daily quiz on Moodle    -&gt;</a:t>
            </a:r>
          </a:p>
          <a:p>
            <a:pPr marL="557213" lvl="1" indent="-214313">
              <a:spcBef>
                <a:spcPts val="450"/>
              </a:spcBef>
              <a:defRPr sz="1800"/>
            </a:pPr>
            <a:endParaRPr lang="en-US" sz="2100" dirty="0"/>
          </a:p>
          <a:p>
            <a:pPr marL="557213" lvl="1" indent="-214313">
              <a:spcBef>
                <a:spcPts val="450"/>
              </a:spcBef>
              <a:defRPr sz="1800"/>
            </a:pPr>
            <a:r>
              <a:rPr lang="en-US" sz="2100" dirty="0"/>
              <a:t>There is a daily attendance on Moodle</a:t>
            </a:r>
          </a:p>
          <a:p>
            <a:pPr marL="557213" lvl="1" indent="-214313">
              <a:spcBef>
                <a:spcPts val="450"/>
              </a:spcBef>
              <a:defRPr sz="1800"/>
            </a:pPr>
            <a:r>
              <a:rPr lang="en-US" sz="2100" dirty="0"/>
              <a:t>Time limited (+/- 10 min)</a:t>
            </a:r>
            <a:endParaRPr sz="2100" dirty="0"/>
          </a:p>
        </p:txBody>
      </p:sp>
      <p:pic>
        <p:nvPicPr>
          <p:cNvPr id="5" name="Picture 4">
            <a:extLst>
              <a:ext uri="{FF2B5EF4-FFF2-40B4-BE49-F238E27FC236}">
                <a16:creationId xmlns:a16="http://schemas.microsoft.com/office/drawing/2014/main" id="{E2A0B1BB-29E7-46F6-A3C8-2B3931560926}"/>
              </a:ext>
            </a:extLst>
          </p:cNvPr>
          <p:cNvPicPr>
            <a:picLocks noChangeAspect="1"/>
          </p:cNvPicPr>
          <p:nvPr/>
        </p:nvPicPr>
        <p:blipFill>
          <a:blip r:embed="rId3"/>
          <a:stretch>
            <a:fillRect/>
          </a:stretch>
        </p:blipFill>
        <p:spPr>
          <a:xfrm>
            <a:off x="1567637" y="4549140"/>
            <a:ext cx="5611549" cy="2286000"/>
          </a:xfrm>
          <a:prstGeom prst="rect">
            <a:avLst/>
          </a:prstGeom>
        </p:spPr>
      </p:pic>
      <p:pic>
        <p:nvPicPr>
          <p:cNvPr id="10" name="Picture 9">
            <a:extLst>
              <a:ext uri="{FF2B5EF4-FFF2-40B4-BE49-F238E27FC236}">
                <a16:creationId xmlns:a16="http://schemas.microsoft.com/office/drawing/2014/main" id="{15CDABD2-30A2-469B-AC17-0A008297CC65}"/>
              </a:ext>
            </a:extLst>
          </p:cNvPr>
          <p:cNvPicPr>
            <a:picLocks noChangeAspect="1"/>
          </p:cNvPicPr>
          <p:nvPr/>
        </p:nvPicPr>
        <p:blipFill>
          <a:blip r:embed="rId4"/>
          <a:stretch>
            <a:fillRect/>
          </a:stretch>
        </p:blipFill>
        <p:spPr>
          <a:xfrm>
            <a:off x="7154455" y="2057400"/>
            <a:ext cx="3488803" cy="2956686"/>
          </a:xfrm>
          <a:prstGeom prst="rect">
            <a:avLst/>
          </a:prstGeom>
        </p:spPr>
      </p:pic>
      <p:sp>
        <p:nvSpPr>
          <p:cNvPr id="2" name="TextBox 1">
            <a:extLst>
              <a:ext uri="{FF2B5EF4-FFF2-40B4-BE49-F238E27FC236}">
                <a16:creationId xmlns:a16="http://schemas.microsoft.com/office/drawing/2014/main" id="{29826FFB-88E1-2671-3232-3FA756FD33C1}"/>
              </a:ext>
            </a:extLst>
          </p:cNvPr>
          <p:cNvSpPr txBox="1"/>
          <p:nvPr/>
        </p:nvSpPr>
        <p:spPr>
          <a:xfrm>
            <a:off x="7510509" y="5397623"/>
            <a:ext cx="3684233" cy="923330"/>
          </a:xfrm>
          <a:prstGeom prst="rect">
            <a:avLst/>
          </a:prstGeom>
          <a:noFill/>
        </p:spPr>
        <p:txBody>
          <a:bodyPr wrap="square" rtlCol="0">
            <a:spAutoFit/>
          </a:bodyPr>
          <a:lstStyle/>
          <a:p>
            <a:r>
              <a:rPr lang="en-US" dirty="0"/>
              <a:t>Today’s Attendance Password:</a:t>
            </a:r>
          </a:p>
          <a:p>
            <a:endParaRPr lang="en-US" dirty="0"/>
          </a:p>
          <a:p>
            <a:r>
              <a:rPr lang="en-US" b="1" dirty="0" err="1"/>
              <a:t>firstday</a:t>
            </a:r>
            <a:endParaRPr lang="en-US" b="1" dirty="0"/>
          </a:p>
        </p:txBody>
      </p:sp>
    </p:spTree>
    <p:extLst>
      <p:ext uri="{BB962C8B-B14F-4D97-AF65-F5344CB8AC3E}">
        <p14:creationId xmlns:p14="http://schemas.microsoft.com/office/powerpoint/2010/main" val="130204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447800"/>
            <a:ext cx="8229600" cy="5257800"/>
          </a:xfrm>
        </p:spPr>
        <p:txBody>
          <a:bodyPr>
            <a:normAutofit/>
          </a:bodyPr>
          <a:lstStyle/>
          <a:p>
            <a:r>
              <a:rPr lang="en-US" dirty="0"/>
              <a:t>Education</a:t>
            </a:r>
          </a:p>
          <a:p>
            <a:pPr lvl="1"/>
            <a:r>
              <a:rPr lang="en-US" dirty="0"/>
              <a:t>Rose-</a:t>
            </a:r>
            <a:r>
              <a:rPr lang="en-US" dirty="0" err="1"/>
              <a:t>Hulman</a:t>
            </a:r>
            <a:r>
              <a:rPr lang="en-US" dirty="0"/>
              <a:t> Institute of Technology 2008</a:t>
            </a:r>
          </a:p>
          <a:p>
            <a:pPr lvl="2"/>
            <a:r>
              <a:rPr lang="en-US" dirty="0"/>
              <a:t>B.S. in Computer Science and Software Engineering</a:t>
            </a:r>
          </a:p>
          <a:p>
            <a:r>
              <a:rPr lang="en-US" dirty="0"/>
              <a:t>Experience:</a:t>
            </a:r>
          </a:p>
          <a:p>
            <a:pPr lvl="1"/>
            <a:r>
              <a:rPr lang="en-US" dirty="0"/>
              <a:t>Amadeus Consulting, 2008-2010</a:t>
            </a:r>
          </a:p>
          <a:p>
            <a:pPr lvl="1"/>
            <a:r>
              <a:rPr lang="en-US" dirty="0"/>
              <a:t>Software Engineering Professionals (SEP), 2010-2014</a:t>
            </a:r>
          </a:p>
          <a:p>
            <a:pPr lvl="1"/>
            <a:r>
              <a:rPr lang="en-US" dirty="0"/>
              <a:t>Stouder Software Consulting, LLC (2014-present)</a:t>
            </a:r>
          </a:p>
          <a:p>
            <a:pPr lvl="1"/>
            <a:r>
              <a:rPr lang="en-US" dirty="0"/>
              <a:t>RHIT: Visiting Professor CSSE (2013-2016)</a:t>
            </a:r>
          </a:p>
          <a:p>
            <a:pPr marL="0" indent="0">
              <a:buNone/>
            </a:pPr>
            <a:endParaRPr lang="en-US" dirty="0"/>
          </a:p>
        </p:txBody>
      </p:sp>
    </p:spTree>
    <p:extLst>
      <p:ext uri="{BB962C8B-B14F-4D97-AF65-F5344CB8AC3E}">
        <p14:creationId xmlns:p14="http://schemas.microsoft.com/office/powerpoint/2010/main" val="353185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p:txBody>
          <a:bodyPr/>
          <a:lstStyle/>
          <a:p>
            <a:r>
              <a:rPr lang="en-US" dirty="0"/>
              <a:t>Office Hours:</a:t>
            </a:r>
          </a:p>
          <a:p>
            <a:pPr lvl="1"/>
            <a:r>
              <a:rPr lang="en-US" dirty="0"/>
              <a:t>MWF 7:30am – 8:30am, 1:30pm – 4:30pm</a:t>
            </a:r>
          </a:p>
          <a:p>
            <a:pPr lvl="1"/>
            <a:r>
              <a:rPr lang="en-US" dirty="0"/>
              <a:t>OFF CAMPUS: Tuesdays and Thursdays</a:t>
            </a:r>
          </a:p>
          <a:p>
            <a:pPr lvl="1"/>
            <a:r>
              <a:rPr lang="en-US" dirty="0"/>
              <a:t>Always by my email!</a:t>
            </a:r>
          </a:p>
          <a:p>
            <a:pPr lvl="1"/>
            <a:r>
              <a:rPr lang="en-US" dirty="0"/>
              <a:t>If you need a different time, email me and we’ll work something out</a:t>
            </a:r>
          </a:p>
        </p:txBody>
      </p:sp>
    </p:spTree>
    <p:extLst>
      <p:ext uri="{BB962C8B-B14F-4D97-AF65-F5344CB8AC3E}">
        <p14:creationId xmlns:p14="http://schemas.microsoft.com/office/powerpoint/2010/main" val="302987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69168" y="1295400"/>
            <a:ext cx="8229600" cy="5257800"/>
          </a:xfrm>
        </p:spPr>
        <p:txBody>
          <a:bodyPr>
            <a:normAutofit/>
          </a:bodyPr>
          <a:lstStyle/>
          <a:p>
            <a:r>
              <a:rPr lang="en-US" dirty="0"/>
              <a:t>Laptop Policy</a:t>
            </a:r>
          </a:p>
          <a:p>
            <a:pPr lvl="1"/>
            <a:r>
              <a:rPr lang="en-US" dirty="0"/>
              <a:t>I’m trying something new this quarter</a:t>
            </a:r>
          </a:p>
          <a:p>
            <a:pPr lvl="1"/>
            <a:r>
              <a:rPr lang="en-US" dirty="0"/>
              <a:t>Why?</a:t>
            </a:r>
          </a:p>
          <a:p>
            <a:pPr lvl="1"/>
            <a:r>
              <a:rPr lang="en-US" dirty="0"/>
              <a:t>I will ask you to close/open laptops as we move through the class</a:t>
            </a:r>
          </a:p>
          <a:p>
            <a:pPr lvl="1"/>
            <a:r>
              <a:rPr lang="en-US" dirty="0"/>
              <a:t>When closed, I need you to pay attention</a:t>
            </a:r>
          </a:p>
          <a:p>
            <a:pPr lvl="2"/>
            <a:r>
              <a:rPr lang="en-US" dirty="0"/>
              <a:t>This also means no phones/other devices</a:t>
            </a:r>
          </a:p>
          <a:p>
            <a:pPr lvl="1"/>
            <a:r>
              <a:rPr lang="en-US" dirty="0"/>
              <a:t>Closing far enough so you can’t see the screen is fine</a:t>
            </a:r>
          </a:p>
          <a:p>
            <a:pPr lvl="1"/>
            <a:r>
              <a:rPr lang="en-US" dirty="0"/>
              <a:t>What if I take notes on my laptop?</a:t>
            </a:r>
          </a:p>
        </p:txBody>
      </p:sp>
    </p:spTree>
    <p:extLst>
      <p:ext uri="{BB962C8B-B14F-4D97-AF65-F5344CB8AC3E}">
        <p14:creationId xmlns:p14="http://schemas.microsoft.com/office/powerpoint/2010/main" val="287550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219200"/>
            <a:ext cx="8229600" cy="5410200"/>
          </a:xfrm>
        </p:spPr>
        <p:txBody>
          <a:bodyPr vert="horz" lIns="45719" tIns="45720" rIns="45719" bIns="45720" rtlCol="0" anchor="t">
            <a:normAutofit/>
          </a:bodyPr>
          <a:lstStyle/>
          <a:p>
            <a:r>
              <a:rPr lang="en-US" dirty="0"/>
              <a:t>Mike Hewner</a:t>
            </a:r>
          </a:p>
          <a:p>
            <a:pPr marL="783590" lvl="1" indent="-326390"/>
            <a:r>
              <a:rPr lang="en-US" dirty="0"/>
              <a:t>Call me Buffalo</a:t>
            </a:r>
          </a:p>
          <a:p>
            <a:r>
              <a:rPr lang="en-US" dirty="0"/>
              <a:t>I love object oriented programming &amp; weird programming languages</a:t>
            </a:r>
          </a:p>
          <a:p>
            <a:r>
              <a:rPr lang="en-US" dirty="0"/>
              <a:t>I’ve worked at Amazon, </a:t>
            </a:r>
            <a:r>
              <a:rPr lang="en-US" dirty="0" err="1"/>
              <a:t>GroupOn</a:t>
            </a:r>
            <a:r>
              <a:rPr lang="en-US" dirty="0"/>
              <a:t>, Progressive Insurance, and many other places</a:t>
            </a:r>
          </a:p>
          <a:p>
            <a:r>
              <a:rPr lang="en-US" dirty="0"/>
              <a:t>Contact info on the course </a:t>
            </a:r>
            <a:r>
              <a:rPr lang="en-US" dirty="0" err="1"/>
              <a:t>polcies</a:t>
            </a:r>
            <a:r>
              <a:rPr lang="en-US" dirty="0"/>
              <a:t> document</a:t>
            </a:r>
          </a:p>
        </p:txBody>
      </p:sp>
    </p:spTree>
    <p:extLst>
      <p:ext uri="{BB962C8B-B14F-4D97-AF65-F5344CB8AC3E}">
        <p14:creationId xmlns:p14="http://schemas.microsoft.com/office/powerpoint/2010/main" val="16631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2077"/>
            <a:ext cx="9144000" cy="1508125"/>
          </a:xfrm>
        </p:spPr>
        <p:txBody>
          <a:bodyPr/>
          <a:lstStyle/>
          <a:p>
            <a:r>
              <a:rPr lang="en-US" dirty="0"/>
              <a:t>Should I really call my Professor Buffalo?</a:t>
            </a:r>
          </a:p>
        </p:txBody>
      </p:sp>
      <p:sp>
        <p:nvSpPr>
          <p:cNvPr id="3" name="Text Placeholder 2"/>
          <p:cNvSpPr>
            <a:spLocks noGrp="1"/>
          </p:cNvSpPr>
          <p:nvPr>
            <p:ph type="body" idx="1"/>
          </p:nvPr>
        </p:nvSpPr>
        <p:spPr>
          <a:xfrm>
            <a:off x="1981200" y="1561382"/>
            <a:ext cx="8229600" cy="648418"/>
          </a:xfrm>
        </p:spPr>
        <p:txBody>
          <a:bodyPr/>
          <a:lstStyle/>
          <a:p>
            <a:pPr marL="0" indent="0">
              <a:buNone/>
            </a:pPr>
            <a:r>
              <a:rPr lang="en-US" dirty="0"/>
              <a:t>Consult this handy chart…</a:t>
            </a:r>
          </a:p>
        </p:txBody>
      </p:sp>
      <p:graphicFrame>
        <p:nvGraphicFramePr>
          <p:cNvPr id="4" name="Table 3"/>
          <p:cNvGraphicFramePr>
            <a:graphicFrameLocks noGrp="1"/>
          </p:cNvGraphicFramePr>
          <p:nvPr/>
        </p:nvGraphicFramePr>
        <p:xfrm>
          <a:off x="1714500" y="2362200"/>
          <a:ext cx="8763000" cy="4328160"/>
        </p:xfrm>
        <a:graphic>
          <a:graphicData uri="http://schemas.openxmlformats.org/drawingml/2006/table">
            <a:tbl>
              <a:tblPr firstRow="1" bandRow="1">
                <a:tableStyleId>{69012ECD-51FC-41F1-AA8D-1B2483CD663E}</a:tableStyleId>
              </a:tblPr>
              <a:tblGrid>
                <a:gridCol w="2190750">
                  <a:extLst>
                    <a:ext uri="{9D8B030D-6E8A-4147-A177-3AD203B41FA5}">
                      <a16:colId xmlns:a16="http://schemas.microsoft.com/office/drawing/2014/main" val="2865295595"/>
                    </a:ext>
                  </a:extLst>
                </a:gridCol>
                <a:gridCol w="2190750">
                  <a:extLst>
                    <a:ext uri="{9D8B030D-6E8A-4147-A177-3AD203B41FA5}">
                      <a16:colId xmlns:a16="http://schemas.microsoft.com/office/drawing/2014/main" val="3716578391"/>
                    </a:ext>
                  </a:extLst>
                </a:gridCol>
                <a:gridCol w="2190750">
                  <a:extLst>
                    <a:ext uri="{9D8B030D-6E8A-4147-A177-3AD203B41FA5}">
                      <a16:colId xmlns:a16="http://schemas.microsoft.com/office/drawing/2014/main" val="2997334093"/>
                    </a:ext>
                  </a:extLst>
                </a:gridCol>
                <a:gridCol w="2190750">
                  <a:extLst>
                    <a:ext uri="{9D8B030D-6E8A-4147-A177-3AD203B41FA5}">
                      <a16:colId xmlns:a16="http://schemas.microsoft.com/office/drawing/2014/main" val="518729928"/>
                    </a:ext>
                  </a:extLst>
                </a:gridCol>
              </a:tblGrid>
              <a:tr h="694393">
                <a:tc>
                  <a:txBody>
                    <a:bodyPr/>
                    <a:lstStyle/>
                    <a:p>
                      <a:pPr algn="ctr"/>
                      <a:r>
                        <a:rPr lang="en-US" sz="2000" dirty="0">
                          <a:latin typeface="Calibri" panose="020F0502020204030204" pitchFamily="34" charset="0"/>
                          <a:cs typeface="Calibri" panose="020F0502020204030204" pitchFamily="34" charset="0"/>
                        </a:rPr>
                        <a:t>Situation</a:t>
                      </a:r>
                      <a:r>
                        <a:rPr lang="en-US" sz="2000" baseline="0" dirty="0">
                          <a:latin typeface="Calibri" panose="020F0502020204030204" pitchFamily="34" charset="0"/>
                          <a:cs typeface="Calibri" panose="020F0502020204030204" pitchFamily="34" charset="0"/>
                        </a:rPr>
                        <a:t> Type</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Informal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Semi-Formal/Kissing</a:t>
                      </a:r>
                      <a:r>
                        <a:rPr lang="en-US" sz="2000" baseline="0" dirty="0">
                          <a:latin typeface="Calibri" panose="020F0502020204030204" pitchFamily="34" charset="0"/>
                          <a:cs typeface="Calibri" panose="020F0502020204030204" pitchFamily="34" charset="0"/>
                        </a:rPr>
                        <a:t> up</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Highly</a:t>
                      </a:r>
                      <a:r>
                        <a:rPr lang="en-US" sz="2000" baseline="0" dirty="0">
                          <a:latin typeface="Calibri" panose="020F0502020204030204" pitchFamily="34" charset="0"/>
                          <a:cs typeface="Calibri" panose="020F0502020204030204" pitchFamily="34" charset="0"/>
                        </a:rPr>
                        <a:t> Formal</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967387"/>
                  </a:ext>
                </a:extLst>
              </a:tr>
              <a:tr h="694393">
                <a:tc>
                  <a:txBody>
                    <a:bodyPr/>
                    <a:lstStyle/>
                    <a:p>
                      <a:pPr algn="ctr"/>
                      <a:r>
                        <a:rPr lang="en-US" sz="2000" dirty="0">
                          <a:latin typeface="Calibri" panose="020F0502020204030204" pitchFamily="34" charset="0"/>
                          <a:cs typeface="Calibri" panose="020F0502020204030204" pitchFamily="34" charset="0"/>
                        </a:rPr>
                        <a:t>Example</a:t>
                      </a:r>
                      <a:r>
                        <a:rPr lang="en-US" sz="2000" baseline="0" dirty="0">
                          <a:latin typeface="Calibri" panose="020F0502020204030204" pitchFamily="34" charset="0"/>
                          <a:cs typeface="Calibri" panose="020F0502020204030204" pitchFamily="34" charset="0"/>
                        </a:rPr>
                        <a:t> Situation</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asking</a:t>
                      </a:r>
                      <a:r>
                        <a:rPr lang="en-US" sz="2000" baseline="0" dirty="0">
                          <a:latin typeface="Calibri" panose="020F0502020204030204" pitchFamily="34" charset="0"/>
                          <a:cs typeface="Calibri" panose="020F0502020204030204" pitchFamily="34" charset="0"/>
                        </a:rPr>
                        <a:t> questions in class, saying hi in the hallway</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requesting things like re-grades</a:t>
                      </a:r>
                      <a:r>
                        <a:rPr lang="en-US" sz="2000" baseline="0" dirty="0">
                          <a:latin typeface="Calibri" panose="020F0502020204030204" pitchFamily="34" charset="0"/>
                          <a:cs typeface="Calibri" panose="020F0502020204030204" pitchFamily="34" charset="0"/>
                        </a:rPr>
                        <a:t> or recommendation letters</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baseline="0" dirty="0">
                          <a:latin typeface="Calibri" panose="020F0502020204030204" pitchFamily="34" charset="0"/>
                          <a:cs typeface="Calibri" panose="020F0502020204030204" pitchFamily="34" charset="0"/>
                        </a:rPr>
                        <a:t>funerals, addressing heads of state</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41930656"/>
                  </a:ext>
                </a:extLst>
              </a:tr>
              <a:tr h="694393">
                <a:tc>
                  <a:txBody>
                    <a:bodyPr/>
                    <a:lstStyle/>
                    <a:p>
                      <a:pPr algn="ctr"/>
                      <a:r>
                        <a:rPr lang="en-US" sz="2000" dirty="0">
                          <a:latin typeface="Calibri" panose="020F0502020204030204" pitchFamily="34" charset="0"/>
                          <a:cs typeface="Calibri" panose="020F0502020204030204" pitchFamily="34" charset="0"/>
                        </a:rPr>
                        <a:t>Correct form of address</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Buffalo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Dr. Buffalo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Dr. Hewner</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47763031"/>
                  </a:ext>
                </a:extLst>
              </a:tr>
              <a:tr h="694393">
                <a:tc>
                  <a:txBody>
                    <a:bodyPr/>
                    <a:lstStyle/>
                    <a:p>
                      <a:pPr algn="ctr"/>
                      <a:r>
                        <a:rPr lang="en-US" sz="2000" dirty="0">
                          <a:latin typeface="Calibri" panose="020F0502020204030204" pitchFamily="34" charset="0"/>
                          <a:cs typeface="Calibri" panose="020F0502020204030204" pitchFamily="34" charset="0"/>
                        </a:rPr>
                        <a:t>Example</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Yo</a:t>
                      </a:r>
                      <a:r>
                        <a:rPr lang="en-US" sz="2000" dirty="0">
                          <a:latin typeface="Calibri" panose="020F0502020204030204" pitchFamily="34" charset="0"/>
                          <a:cs typeface="Calibri" panose="020F0502020204030204" pitchFamily="34" charset="0"/>
                        </a:rPr>
                        <a:t> Buffalo, when is that assignment due?”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“So</a:t>
                      </a:r>
                      <a:r>
                        <a:rPr lang="en-US" sz="2000" baseline="0" dirty="0">
                          <a:latin typeface="Calibri" panose="020F0502020204030204" pitchFamily="34" charset="0"/>
                          <a:cs typeface="Calibri" panose="020F0502020204030204" pitchFamily="34" charset="0"/>
                        </a:rPr>
                        <a:t> I think you’ll agree, Dr. Buffalo, that I deserve an extension…”</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“In accepting this Turing Award,</a:t>
                      </a:r>
                      <a:r>
                        <a:rPr lang="en-US" sz="2000" baseline="0" dirty="0">
                          <a:latin typeface="Calibri" panose="020F0502020204030204" pitchFamily="34" charset="0"/>
                          <a:cs typeface="Calibri" panose="020F0502020204030204" pitchFamily="34" charset="0"/>
                        </a:rPr>
                        <a:t> I’d like to first and foremost thank Dr. Hewner…”</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82947900"/>
                  </a:ext>
                </a:extLst>
              </a:tr>
            </a:tbl>
          </a:graphicData>
        </a:graphic>
      </p:graphicFrame>
    </p:spTree>
    <p:extLst>
      <p:ext uri="{BB962C8B-B14F-4D97-AF65-F5344CB8AC3E}">
        <p14:creationId xmlns:p14="http://schemas.microsoft.com/office/powerpoint/2010/main" val="798969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p:txBody>
          <a:bodyPr>
            <a:normAutofit/>
          </a:bodyPr>
          <a:lstStyle/>
          <a:p>
            <a:r>
              <a:rPr lang="en-US" dirty="0"/>
              <a:t>Chandan Rupakheti - Call me Chandan</a:t>
            </a:r>
          </a:p>
          <a:p>
            <a:r>
              <a:rPr lang="en-US" dirty="0"/>
              <a:t>I enjoy learning and teaching Software Engineering courses</a:t>
            </a:r>
          </a:p>
          <a:p>
            <a:pPr lvl="1"/>
            <a:r>
              <a:rPr lang="en-US" dirty="0"/>
              <a:t>My particular favorites are Object-Oriented Programming, Software Design, and  Software Architecture</a:t>
            </a:r>
          </a:p>
          <a:p>
            <a:r>
              <a:rPr lang="en-US" dirty="0"/>
              <a:t>I’ve worked at ESRI, DASS, and on many software engineer research projects at graduate school</a:t>
            </a:r>
          </a:p>
          <a:p>
            <a:r>
              <a:rPr lang="en-US" dirty="0"/>
              <a:t>Contact info on the syllabus</a:t>
            </a:r>
          </a:p>
        </p:txBody>
      </p:sp>
    </p:spTree>
    <p:extLst>
      <p:ext uri="{BB962C8B-B14F-4D97-AF65-F5344CB8AC3E}">
        <p14:creationId xmlns:p14="http://schemas.microsoft.com/office/powerpoint/2010/main" val="4047476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219200"/>
            <a:ext cx="8229600" cy="5410200"/>
          </a:xfrm>
        </p:spPr>
        <p:txBody>
          <a:bodyPr>
            <a:normAutofit/>
          </a:bodyPr>
          <a:lstStyle/>
          <a:p>
            <a:r>
              <a:rPr lang="en-US" dirty="0"/>
              <a:t>Aaron Wilkin</a:t>
            </a:r>
          </a:p>
        </p:txBody>
      </p:sp>
    </p:spTree>
    <p:extLst>
      <p:ext uri="{BB962C8B-B14F-4D97-AF65-F5344CB8AC3E}">
        <p14:creationId xmlns:p14="http://schemas.microsoft.com/office/powerpoint/2010/main" val="3305675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jason2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762000"/>
            <a:ext cx="9144000" cy="6096000"/>
          </a:xfrm>
          <a:prstGeom prst="rect">
            <a:avLst/>
          </a:prstGeom>
        </p:spPr>
      </p:pic>
    </p:spTree>
    <p:extLst>
      <p:ext uri="{BB962C8B-B14F-4D97-AF65-F5344CB8AC3E}">
        <p14:creationId xmlns:p14="http://schemas.microsoft.com/office/powerpoint/2010/main" val="296289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IMG_0020_102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40061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3708400" y="254000"/>
            <a:ext cx="4762500" cy="6350000"/>
          </a:xfrm>
          <a:prstGeom prst="rect">
            <a:avLst/>
          </a:prstGeom>
        </p:spPr>
      </p:pic>
    </p:spTree>
    <p:extLst>
      <p:ext uri="{BB962C8B-B14F-4D97-AF65-F5344CB8AC3E}">
        <p14:creationId xmlns:p14="http://schemas.microsoft.com/office/powerpoint/2010/main" val="349253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xfrm>
            <a:off x="3181350" y="2455071"/>
            <a:ext cx="5829300" cy="1102519"/>
          </a:xfrm>
          <a:prstGeom prst="rect">
            <a:avLst/>
          </a:prstGeom>
        </p:spPr>
        <p:txBody>
          <a:bodyPr/>
          <a:lstStyle/>
          <a:p>
            <a:pPr lvl="0">
              <a:defRPr sz="1800"/>
            </a:pPr>
            <a:r>
              <a:rPr sz="3300"/>
              <a:t>Course Introduction,</a:t>
            </a:r>
            <a:br>
              <a:rPr sz="3300"/>
            </a:br>
            <a:r>
              <a:rPr sz="3300"/>
              <a:t>Starting with Java</a:t>
            </a:r>
          </a:p>
        </p:txBody>
      </p:sp>
      <p:sp>
        <p:nvSpPr>
          <p:cNvPr id="55" name="Shape 55"/>
          <p:cNvSpPr>
            <a:spLocks noGrp="1"/>
          </p:cNvSpPr>
          <p:nvPr>
            <p:ph type="body" idx="1"/>
          </p:nvPr>
        </p:nvSpPr>
        <p:spPr>
          <a:xfrm>
            <a:off x="3695700" y="3771900"/>
            <a:ext cx="4800600" cy="1314450"/>
          </a:xfrm>
          <a:prstGeom prst="rect">
            <a:avLst/>
          </a:prstGeom>
        </p:spPr>
        <p:txBody>
          <a:bodyPr/>
          <a:lstStyle/>
          <a:p>
            <a:pPr defTabSz="651510">
              <a:spcBef>
                <a:spcPts val="375"/>
              </a:spcBef>
              <a:defRPr sz="1800">
                <a:solidFill>
                  <a:srgbClr val="000000"/>
                </a:solidFill>
              </a:defRPr>
            </a:pPr>
            <a:r>
              <a:rPr sz="1710">
                <a:solidFill>
                  <a:srgbClr val="888888"/>
                </a:solidFill>
              </a:rPr>
              <a:t>CSSE 220—Object-Oriented Software Development</a:t>
            </a:r>
          </a:p>
          <a:p>
            <a:pPr defTabSz="651510">
              <a:defRPr sz="1800">
                <a:solidFill>
                  <a:srgbClr val="000000"/>
                </a:solidFill>
              </a:defRPr>
            </a:pPr>
            <a:r>
              <a:rPr sz="2280">
                <a:solidFill>
                  <a:srgbClr val="888888"/>
                </a:solidFill>
              </a:rPr>
              <a:t>Rose-Hulman Institute of Technology</a:t>
            </a:r>
          </a:p>
        </p:txBody>
      </p:sp>
    </p:spTree>
    <p:extLst>
      <p:ext uri="{BB962C8B-B14F-4D97-AF65-F5344CB8AC3E}">
        <p14:creationId xmlns:p14="http://schemas.microsoft.com/office/powerpoint/2010/main" val="795713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 (continued)</a:t>
            </a:r>
          </a:p>
        </p:txBody>
      </p:sp>
      <p:sp>
        <p:nvSpPr>
          <p:cNvPr id="3" name="Text Placeholder 2"/>
          <p:cNvSpPr>
            <a:spLocks noGrp="1"/>
          </p:cNvSpPr>
          <p:nvPr>
            <p:ph type="body" idx="1"/>
          </p:nvPr>
        </p:nvSpPr>
        <p:spPr>
          <a:xfrm>
            <a:off x="1981200" y="1371600"/>
            <a:ext cx="8229600" cy="5486400"/>
          </a:xfrm>
        </p:spPr>
        <p:txBody>
          <a:bodyPr/>
          <a:lstStyle/>
          <a:p>
            <a:r>
              <a:rPr lang="en-US" dirty="0"/>
              <a:t>On Campus every day</a:t>
            </a:r>
          </a:p>
          <a:p>
            <a:pPr lvl="1"/>
            <a:r>
              <a:rPr lang="en-US" dirty="0"/>
              <a:t>Office Hours (F203)</a:t>
            </a:r>
          </a:p>
          <a:p>
            <a:pPr lvl="2"/>
            <a:r>
              <a:rPr lang="is-IS" dirty="0"/>
              <a:t>…</a:t>
            </a:r>
            <a:endParaRPr lang="en-US" dirty="0"/>
          </a:p>
          <a:p>
            <a:pPr lvl="1"/>
            <a:r>
              <a:rPr lang="en-US" dirty="0"/>
              <a:t>Email – </a:t>
            </a:r>
            <a:r>
              <a:rPr lang="en-US" dirty="0" err="1"/>
              <a:t>wilkin@rose-hulman.edu</a:t>
            </a:r>
            <a:endParaRPr lang="en-US" dirty="0"/>
          </a:p>
          <a:p>
            <a:pPr lvl="1"/>
            <a:r>
              <a:rPr lang="en-US" dirty="0"/>
              <a:t>If you need another time, let me know and I’ll do my best</a:t>
            </a:r>
          </a:p>
          <a:p>
            <a:endParaRPr lang="en-US" dirty="0"/>
          </a:p>
        </p:txBody>
      </p:sp>
    </p:spTree>
    <p:extLst>
      <p:ext uri="{BB962C8B-B14F-4D97-AF65-F5344CB8AC3E}">
        <p14:creationId xmlns:p14="http://schemas.microsoft.com/office/powerpoint/2010/main" val="4028542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219200"/>
            <a:ext cx="8229600" cy="5410200"/>
          </a:xfrm>
        </p:spPr>
        <p:txBody>
          <a:bodyPr>
            <a:normAutofit/>
          </a:bodyPr>
          <a:lstStyle/>
          <a:p>
            <a:r>
              <a:rPr lang="en-US" dirty="0" err="1"/>
              <a:t>Delvin</a:t>
            </a:r>
            <a:r>
              <a:rPr lang="en-US" dirty="0"/>
              <a:t> Defoe</a:t>
            </a:r>
          </a:p>
          <a:p>
            <a:pPr lvl="1"/>
            <a:r>
              <a:rPr lang="en-US" dirty="0"/>
              <a:t>PhD, Washington University in St Louis 2007</a:t>
            </a:r>
          </a:p>
          <a:p>
            <a:pPr lvl="1"/>
            <a:r>
              <a:rPr lang="en-US" dirty="0"/>
              <a:t>Computer Science and Engineering</a:t>
            </a:r>
          </a:p>
          <a:p>
            <a:r>
              <a:rPr lang="en-US" dirty="0"/>
              <a:t>Tenured Associate Professor</a:t>
            </a:r>
          </a:p>
          <a:p>
            <a:pPr lvl="1"/>
            <a:r>
              <a:rPr lang="en-US" dirty="0"/>
              <a:t>Fall 2013</a:t>
            </a:r>
          </a:p>
          <a:p>
            <a:r>
              <a:rPr lang="en-US" dirty="0"/>
              <a:t>SEP</a:t>
            </a:r>
          </a:p>
          <a:p>
            <a:pPr lvl="1"/>
            <a:r>
              <a:rPr lang="en-US" dirty="0"/>
              <a:t>June 2014 – July 2015</a:t>
            </a:r>
          </a:p>
          <a:p>
            <a:r>
              <a:rPr lang="en-US" dirty="0"/>
              <a:t>Christian</a:t>
            </a:r>
          </a:p>
          <a:p>
            <a:pPr lvl="1"/>
            <a:r>
              <a:rPr lang="en-US" dirty="0" err="1"/>
              <a:t>Knightsville</a:t>
            </a:r>
            <a:r>
              <a:rPr lang="en-US" dirty="0"/>
              <a:t> Church of Christ</a:t>
            </a:r>
          </a:p>
        </p:txBody>
      </p:sp>
    </p:spTree>
    <p:extLst>
      <p:ext uri="{BB962C8B-B14F-4D97-AF65-F5344CB8AC3E}">
        <p14:creationId xmlns:p14="http://schemas.microsoft.com/office/powerpoint/2010/main" val="1058389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 (continued)</a:t>
            </a:r>
          </a:p>
        </p:txBody>
      </p:sp>
      <p:sp>
        <p:nvSpPr>
          <p:cNvPr id="3" name="Text Placeholder 2"/>
          <p:cNvSpPr>
            <a:spLocks noGrp="1"/>
          </p:cNvSpPr>
          <p:nvPr>
            <p:ph type="body" idx="1"/>
          </p:nvPr>
        </p:nvSpPr>
        <p:spPr>
          <a:xfrm>
            <a:off x="1981200" y="1371600"/>
            <a:ext cx="8229600" cy="5486400"/>
          </a:xfrm>
        </p:spPr>
        <p:txBody>
          <a:bodyPr/>
          <a:lstStyle/>
          <a:p>
            <a:r>
              <a:rPr lang="en-US" dirty="0"/>
              <a:t>On Campus Mon., Tues., </a:t>
            </a:r>
            <a:r>
              <a:rPr lang="en-US" dirty="0" err="1"/>
              <a:t>Wednes</a:t>
            </a:r>
            <a:r>
              <a:rPr lang="en-US" dirty="0"/>
              <a:t>., Fri.</a:t>
            </a:r>
          </a:p>
          <a:p>
            <a:pPr lvl="1"/>
            <a:r>
              <a:rPr lang="en-US" dirty="0"/>
              <a:t>Office Hours (M240D)</a:t>
            </a:r>
          </a:p>
          <a:p>
            <a:pPr lvl="2"/>
            <a:r>
              <a:rPr lang="en-US" dirty="0"/>
              <a:t>See my schedule page </a:t>
            </a:r>
          </a:p>
          <a:p>
            <a:pPr lvl="2"/>
            <a:r>
              <a:rPr lang="en-US" dirty="0"/>
              <a:t>http://</a:t>
            </a:r>
            <a:r>
              <a:rPr lang="en-US" dirty="0" err="1"/>
              <a:t>www.rose-hulman.edu</a:t>
            </a:r>
            <a:r>
              <a:rPr lang="en-US" dirty="0"/>
              <a:t>/~</a:t>
            </a:r>
            <a:r>
              <a:rPr lang="en-US" dirty="0" err="1"/>
              <a:t>defoe</a:t>
            </a:r>
            <a:r>
              <a:rPr lang="en-US" dirty="0"/>
              <a:t>/</a:t>
            </a:r>
            <a:r>
              <a:rPr lang="en-US" dirty="0" err="1"/>
              <a:t>schedule.html</a:t>
            </a:r>
            <a:endParaRPr lang="en-US" dirty="0"/>
          </a:p>
          <a:p>
            <a:pPr lvl="1"/>
            <a:r>
              <a:rPr lang="en-US" dirty="0"/>
              <a:t>Email – Always by my phone/computer</a:t>
            </a:r>
          </a:p>
          <a:p>
            <a:pPr lvl="1"/>
            <a:r>
              <a:rPr lang="en-US" dirty="0"/>
              <a:t>If you need another time, let me know and I’ll do my best</a:t>
            </a:r>
          </a:p>
          <a:p>
            <a:endParaRPr lang="en-US" dirty="0"/>
          </a:p>
        </p:txBody>
      </p:sp>
    </p:spTree>
    <p:extLst>
      <p:ext uri="{BB962C8B-B14F-4D97-AF65-F5344CB8AC3E}">
        <p14:creationId xmlns:p14="http://schemas.microsoft.com/office/powerpoint/2010/main" val="197903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676400" y="1371600"/>
            <a:ext cx="8534400" cy="5486400"/>
          </a:xfrm>
        </p:spPr>
        <p:txBody>
          <a:bodyPr/>
          <a:lstStyle/>
          <a:p>
            <a:r>
              <a:rPr lang="en-US" dirty="0"/>
              <a:t>Jason Yoder</a:t>
            </a:r>
          </a:p>
          <a:p>
            <a:pPr lvl="1"/>
            <a:r>
              <a:rPr lang="en-US" dirty="0"/>
              <a:t>Visiting Professor CSSE 2017-2018</a:t>
            </a:r>
          </a:p>
          <a:p>
            <a:pPr lvl="1"/>
            <a:r>
              <a:rPr lang="en-US" dirty="0"/>
              <a:t>You can call me:</a:t>
            </a:r>
          </a:p>
          <a:p>
            <a:pPr lvl="2"/>
            <a:r>
              <a:rPr lang="en-US" dirty="0"/>
              <a:t>Jason</a:t>
            </a:r>
          </a:p>
          <a:p>
            <a:pPr lvl="2"/>
            <a:r>
              <a:rPr lang="en-US" dirty="0"/>
              <a:t>Professor Yoder</a:t>
            </a:r>
          </a:p>
          <a:p>
            <a:pPr lvl="1"/>
            <a:r>
              <a:rPr lang="en-US" dirty="0"/>
              <a:t>Don’t call me:</a:t>
            </a:r>
          </a:p>
          <a:p>
            <a:pPr lvl="2"/>
            <a:r>
              <a:rPr lang="en-US" strike="sngStrike" dirty="0"/>
              <a:t>Dr. Yoder</a:t>
            </a:r>
            <a:r>
              <a:rPr lang="en-US" dirty="0"/>
              <a:t> (more info at end of class)</a:t>
            </a:r>
          </a:p>
          <a:p>
            <a:pPr marL="0" indent="0">
              <a:buNone/>
            </a:pPr>
            <a:endParaRPr lang="en-US" dirty="0"/>
          </a:p>
        </p:txBody>
      </p:sp>
    </p:spTree>
    <p:extLst>
      <p:ext uri="{BB962C8B-B14F-4D97-AF65-F5344CB8AC3E}">
        <p14:creationId xmlns:p14="http://schemas.microsoft.com/office/powerpoint/2010/main" val="4166995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this course</a:t>
            </a:r>
          </a:p>
        </p:txBody>
      </p:sp>
      <p:sp>
        <p:nvSpPr>
          <p:cNvPr id="3" name="Text Placeholder 2"/>
          <p:cNvSpPr>
            <a:spLocks noGrp="1"/>
          </p:cNvSpPr>
          <p:nvPr>
            <p:ph type="body" idx="1"/>
          </p:nvPr>
        </p:nvSpPr>
        <p:spPr/>
        <p:txBody>
          <a:bodyPr>
            <a:normAutofit/>
          </a:bodyPr>
          <a:lstStyle/>
          <a:p>
            <a:r>
              <a:rPr lang="en-US" dirty="0"/>
              <a:t>Move from Python to Java</a:t>
            </a:r>
          </a:p>
          <a:p>
            <a:pPr lvl="1"/>
            <a:r>
              <a:rPr lang="en-US" dirty="0"/>
              <a:t>Lots of little programs in the first few weeks</a:t>
            </a:r>
          </a:p>
          <a:p>
            <a:r>
              <a:rPr lang="en-US" dirty="0"/>
              <a:t>Move from writing method bodies to writing whole classes from scratch</a:t>
            </a:r>
          </a:p>
          <a:p>
            <a:pPr lvl="1"/>
            <a:r>
              <a:rPr lang="en-US" dirty="0"/>
              <a:t>Learn how to design programs</a:t>
            </a:r>
          </a:p>
          <a:p>
            <a:r>
              <a:rPr lang="en-US" dirty="0"/>
              <a:t>Break up larger programs into multiple classes</a:t>
            </a:r>
          </a:p>
          <a:p>
            <a:pPr lvl="1"/>
            <a:r>
              <a:rPr lang="en-US" dirty="0"/>
              <a:t>Arcade Game project</a:t>
            </a:r>
          </a:p>
          <a:p>
            <a:r>
              <a:rPr lang="en-US" dirty="0"/>
              <a:t>Learn algorithms and data storage</a:t>
            </a:r>
          </a:p>
          <a:p>
            <a:pPr lvl="1"/>
            <a:r>
              <a:rPr lang="en-US" dirty="0"/>
              <a:t>Maps, Sorting, mixed patterns and problem solving</a:t>
            </a:r>
          </a:p>
        </p:txBody>
      </p:sp>
    </p:spTree>
    <p:extLst>
      <p:ext uri="{BB962C8B-B14F-4D97-AF65-F5344CB8AC3E}">
        <p14:creationId xmlns:p14="http://schemas.microsoft.com/office/powerpoint/2010/main" val="1208296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vert="horz" lIns="34289" tIns="34290" rIns="34289" bIns="34290" rtlCol="0" anchor="t">
            <a:normAutofit/>
          </a:bodyPr>
          <a:lstStyle/>
          <a:p>
            <a:r>
              <a:rPr lang="en-US" dirty="0"/>
              <a:t>Instructor intro</a:t>
            </a:r>
          </a:p>
          <a:p>
            <a:r>
              <a:rPr lang="en-US" dirty="0"/>
              <a:t>Critical links</a:t>
            </a:r>
          </a:p>
          <a:p>
            <a:r>
              <a:rPr lang="en-US" dirty="0"/>
              <a:t>We write some java code</a:t>
            </a:r>
          </a:p>
          <a:p>
            <a:pPr marL="587693" lvl="1" indent="-244793"/>
            <a:r>
              <a:rPr lang="en-US" dirty="0"/>
              <a:t>Conditionals</a:t>
            </a:r>
          </a:p>
          <a:p>
            <a:pPr marL="587693" lvl="1" indent="-244793"/>
            <a:r>
              <a:rPr lang="en-US" dirty="0"/>
              <a:t>Strings</a:t>
            </a:r>
          </a:p>
          <a:p>
            <a:pPr marL="587693" lvl="1" indent="-244793"/>
            <a:r>
              <a:rPr lang="en-US" dirty="0"/>
              <a:t>Loops</a:t>
            </a:r>
          </a:p>
          <a:p>
            <a:endParaRPr lang="en-US" dirty="0"/>
          </a:p>
        </p:txBody>
      </p:sp>
    </p:spTree>
    <p:extLst>
      <p:ext uri="{BB962C8B-B14F-4D97-AF65-F5344CB8AC3E}">
        <p14:creationId xmlns:p14="http://schemas.microsoft.com/office/powerpoint/2010/main" val="3228078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2133600" y="1771650"/>
            <a:ext cx="8229600" cy="4114800"/>
          </a:xfrm>
        </p:spPr>
        <p:txBody>
          <a:bodyPr>
            <a:normAutofit/>
          </a:bodyPr>
          <a:lstStyle/>
          <a:p>
            <a:r>
              <a:rPr lang="en-US" dirty="0"/>
              <a:t>Jason Yoder</a:t>
            </a:r>
          </a:p>
          <a:p>
            <a:pPr lvl="1"/>
            <a:r>
              <a:rPr lang="en-US" dirty="0"/>
              <a:t>Feel free to call me:</a:t>
            </a:r>
          </a:p>
          <a:p>
            <a:pPr lvl="2"/>
            <a:r>
              <a:rPr lang="en-US" dirty="0"/>
              <a:t>Dr. Yoder</a:t>
            </a:r>
          </a:p>
          <a:p>
            <a:pPr lvl="2"/>
            <a:r>
              <a:rPr lang="en-US" dirty="0"/>
              <a:t>Jason (if you prefer first name)</a:t>
            </a:r>
          </a:p>
          <a:p>
            <a:pPr lvl="1"/>
            <a:r>
              <a:rPr lang="en-US" dirty="0"/>
              <a:t>Degree from Indiana University: </a:t>
            </a:r>
          </a:p>
          <a:p>
            <a:pPr lvl="2"/>
            <a:r>
              <a:rPr lang="en-US" dirty="0"/>
              <a:t>Computer Science, Cognitive Science</a:t>
            </a:r>
          </a:p>
          <a:p>
            <a:pPr lvl="1"/>
            <a:r>
              <a:rPr lang="en-US" dirty="0"/>
              <a:t>Only on campus Mon, Tue, Thu (normally)</a:t>
            </a:r>
          </a:p>
          <a:p>
            <a:pPr lvl="1"/>
            <a:r>
              <a:rPr lang="en-US" dirty="0"/>
              <a:t>Piazza/Email/Teams anytime!</a:t>
            </a:r>
          </a:p>
        </p:txBody>
      </p:sp>
    </p:spTree>
    <p:extLst>
      <p:ext uri="{BB962C8B-B14F-4D97-AF65-F5344CB8AC3E}">
        <p14:creationId xmlns:p14="http://schemas.microsoft.com/office/powerpoint/2010/main" val="280456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771650"/>
            <a:ext cx="8229600" cy="4095750"/>
          </a:xfrm>
        </p:spPr>
        <p:txBody>
          <a:bodyPr>
            <a:normAutofit/>
          </a:bodyPr>
          <a:lstStyle/>
          <a:p>
            <a:endParaRPr lang="en-US" dirty="0"/>
          </a:p>
          <a:p>
            <a:r>
              <a:rPr lang="en-US" dirty="0"/>
              <a:t>Meetings with me 1 on 1</a:t>
            </a:r>
          </a:p>
          <a:p>
            <a:pPr lvl="1"/>
            <a:r>
              <a:rPr lang="en-US" b="1" dirty="0" err="1"/>
              <a:t>Calendly</a:t>
            </a:r>
            <a:r>
              <a:rPr lang="en-US" dirty="0"/>
              <a:t>: a service to schedule </a:t>
            </a:r>
          </a:p>
          <a:p>
            <a:pPr lvl="1"/>
            <a:r>
              <a:rPr lang="en-US" dirty="0"/>
              <a:t>appointments (in my email signature)</a:t>
            </a:r>
          </a:p>
          <a:p>
            <a:pPr lvl="1"/>
            <a:r>
              <a:rPr lang="en-US" dirty="0"/>
              <a:t>Helps me plan my time effectively</a:t>
            </a:r>
          </a:p>
          <a:p>
            <a:pPr lvl="1"/>
            <a:r>
              <a:rPr lang="en-US" dirty="0"/>
              <a:t>Email me if you can’t find a time and we can discuss options:</a:t>
            </a:r>
          </a:p>
          <a:p>
            <a:pPr lvl="2"/>
            <a:r>
              <a:rPr lang="en-US" dirty="0"/>
              <a:t>Wednesdays/Fridays: Teams</a:t>
            </a:r>
          </a:p>
        </p:txBody>
      </p:sp>
      <p:pic>
        <p:nvPicPr>
          <p:cNvPr id="4" name="Picture 3"/>
          <p:cNvPicPr>
            <a:picLocks noChangeAspect="1"/>
          </p:cNvPicPr>
          <p:nvPr/>
        </p:nvPicPr>
        <p:blipFill rotWithShape="1">
          <a:blip r:embed="rId3"/>
          <a:srcRect r="67347"/>
          <a:stretch/>
        </p:blipFill>
        <p:spPr>
          <a:xfrm>
            <a:off x="8153400" y="914401"/>
            <a:ext cx="2114550" cy="2631173"/>
          </a:xfrm>
          <a:prstGeom prst="rect">
            <a:avLst/>
          </a:prstGeom>
        </p:spPr>
      </p:pic>
    </p:spTree>
    <p:extLst>
      <p:ext uri="{BB962C8B-B14F-4D97-AF65-F5344CB8AC3E}">
        <p14:creationId xmlns:p14="http://schemas.microsoft.com/office/powerpoint/2010/main" val="2685179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524000" y="1295400"/>
            <a:ext cx="9067800" cy="5470524"/>
          </a:xfrm>
        </p:spPr>
        <p:txBody>
          <a:bodyPr>
            <a:normAutofit/>
          </a:bodyPr>
          <a:lstStyle/>
          <a:p>
            <a:r>
              <a:rPr lang="en-US" dirty="0"/>
              <a:t>More about me</a:t>
            </a:r>
          </a:p>
          <a:p>
            <a:pPr lvl="1"/>
            <a:r>
              <a:rPr lang="en-US" dirty="0"/>
              <a:t>I live in Bloomington Fri-Sun</a:t>
            </a:r>
          </a:p>
          <a:p>
            <a:pPr lvl="1"/>
            <a:r>
              <a:rPr lang="en-US" dirty="0"/>
              <a:t>I like to </a:t>
            </a:r>
            <a:r>
              <a:rPr lang="en-US" b="1" dirty="0"/>
              <a:t>“work hard and play hard”</a:t>
            </a:r>
          </a:p>
          <a:p>
            <a:pPr lvl="1"/>
            <a:r>
              <a:rPr lang="en-US" dirty="0"/>
              <a:t>I am rejuvenated by sports/physical challenges:</a:t>
            </a:r>
          </a:p>
          <a:p>
            <a:pPr lvl="2"/>
            <a:r>
              <a:rPr lang="en-US" dirty="0"/>
              <a:t>Ultimate Frisbee, rock climbing, hockey,+</a:t>
            </a:r>
          </a:p>
          <a:p>
            <a:pPr lvl="1"/>
            <a:r>
              <a:rPr lang="en-US" dirty="0"/>
              <a:t>I think its important to have a hobby or activity that helps keep you “sane” </a:t>
            </a:r>
            <a:r>
              <a:rPr lang="en-US" dirty="0">
                <a:sym typeface="Wingdings" panose="05000000000000000000" pitchFamily="2" charset="2"/>
              </a:rPr>
              <a:t></a:t>
            </a:r>
            <a:endParaRPr lang="en-US" dirty="0"/>
          </a:p>
          <a:p>
            <a:pPr lvl="1"/>
            <a:r>
              <a:rPr lang="en-US" dirty="0"/>
              <a:t>Interested in working with students on research</a:t>
            </a:r>
          </a:p>
          <a:p>
            <a:pPr lvl="2"/>
            <a:r>
              <a:rPr lang="en-US" dirty="0"/>
              <a:t>Feel free to stop by or email if you have interest in research</a:t>
            </a:r>
          </a:p>
          <a:p>
            <a:pPr lvl="2"/>
            <a:r>
              <a:rPr lang="en-US" dirty="0"/>
              <a:t>I developed a project for this course in place of the Arcade Game Project to give students an early opportunity to develop some research skills</a:t>
            </a:r>
          </a:p>
          <a:p>
            <a:endParaRPr lang="en-US" dirty="0"/>
          </a:p>
        </p:txBody>
      </p:sp>
    </p:spTree>
    <p:extLst>
      <p:ext uri="{BB962C8B-B14F-4D97-AF65-F5344CB8AC3E}">
        <p14:creationId xmlns:p14="http://schemas.microsoft.com/office/powerpoint/2010/main" val="264758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Introductions</a:t>
            </a:r>
          </a:p>
        </p:txBody>
      </p:sp>
      <p:sp>
        <p:nvSpPr>
          <p:cNvPr id="3" name="Text Placeholder 2"/>
          <p:cNvSpPr>
            <a:spLocks noGrp="1"/>
          </p:cNvSpPr>
          <p:nvPr>
            <p:ph type="body" idx="1"/>
          </p:nvPr>
        </p:nvSpPr>
        <p:spPr>
          <a:xfrm>
            <a:off x="1634971" y="1675152"/>
            <a:ext cx="8229600" cy="2819400"/>
          </a:xfrm>
        </p:spPr>
        <p:txBody>
          <a:bodyPr>
            <a:normAutofit/>
          </a:bodyPr>
          <a:lstStyle/>
          <a:p>
            <a:r>
              <a:rPr lang="en-US" sz="3600" dirty="0"/>
              <a:t>TA</a:t>
            </a:r>
          </a:p>
          <a:p>
            <a:r>
              <a:rPr lang="en-US" sz="3600" dirty="0"/>
              <a:t>Students (briefly! </a:t>
            </a:r>
            <a:r>
              <a:rPr lang="en-US" sz="3600" dirty="0">
                <a:sym typeface="Wingdings" panose="05000000000000000000" pitchFamily="2" charset="2"/>
              </a:rPr>
              <a:t> it’s a big class</a:t>
            </a:r>
            <a:r>
              <a:rPr lang="en-US" sz="3600" dirty="0"/>
              <a:t>)</a:t>
            </a:r>
          </a:p>
          <a:p>
            <a:pPr lvl="1"/>
            <a:r>
              <a:rPr lang="en-US" sz="3200" dirty="0"/>
              <a:t>What should we call you?</a:t>
            </a:r>
          </a:p>
          <a:p>
            <a:pPr lvl="1"/>
            <a:r>
              <a:rPr lang="en-US" sz="3200" dirty="0"/>
              <a:t>What you do for fun/rejuvenation?</a:t>
            </a:r>
          </a:p>
        </p:txBody>
      </p:sp>
    </p:spTree>
    <p:extLst>
      <p:ext uri="{BB962C8B-B14F-4D97-AF65-F5344CB8AC3E}">
        <p14:creationId xmlns:p14="http://schemas.microsoft.com/office/powerpoint/2010/main" val="161360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371600"/>
            <a:ext cx="8229600" cy="5486400"/>
          </a:xfrm>
        </p:spPr>
        <p:txBody>
          <a:bodyPr/>
          <a:lstStyle/>
          <a:p>
            <a:r>
              <a:rPr lang="en-US" dirty="0"/>
              <a:t>Amanda Stouder</a:t>
            </a:r>
          </a:p>
          <a:p>
            <a:pPr lvl="1"/>
            <a:r>
              <a:rPr lang="en-US" dirty="0"/>
              <a:t>Assistant Professor for the Practice of Computer Science and Software Engineering</a:t>
            </a:r>
          </a:p>
          <a:p>
            <a:pPr lvl="1"/>
            <a:r>
              <a:rPr lang="en-US" dirty="0"/>
              <a:t>You can call me:</a:t>
            </a:r>
          </a:p>
          <a:p>
            <a:pPr lvl="2"/>
            <a:r>
              <a:rPr lang="en-US" dirty="0"/>
              <a:t>Amanda</a:t>
            </a:r>
          </a:p>
          <a:p>
            <a:pPr lvl="2"/>
            <a:r>
              <a:rPr lang="en-US" dirty="0"/>
              <a:t>Professor Stouder</a:t>
            </a:r>
          </a:p>
          <a:p>
            <a:pPr lvl="1"/>
            <a:r>
              <a:rPr lang="en-US" dirty="0"/>
              <a:t>Don’t call me:</a:t>
            </a:r>
          </a:p>
          <a:p>
            <a:pPr lvl="2"/>
            <a:r>
              <a:rPr lang="en-US" strike="sngStrike" dirty="0"/>
              <a:t>Mrs. Stouder</a:t>
            </a:r>
            <a:r>
              <a:rPr lang="en-US" dirty="0"/>
              <a:t> (please not this)</a:t>
            </a:r>
          </a:p>
          <a:p>
            <a:pPr lvl="2"/>
            <a:r>
              <a:rPr lang="en-US" strike="sngStrike" dirty="0"/>
              <a:t>Dr. Stouder</a:t>
            </a:r>
            <a:r>
              <a:rPr lang="en-US" dirty="0"/>
              <a:t> (not this either, I’ll explain)</a:t>
            </a:r>
          </a:p>
          <a:p>
            <a:pPr marL="0" indent="0">
              <a:buNone/>
            </a:pPr>
            <a:endParaRPr lang="en-US" dirty="0"/>
          </a:p>
        </p:txBody>
      </p:sp>
    </p:spTree>
    <p:extLst>
      <p:ext uri="{BB962C8B-B14F-4D97-AF65-F5344CB8AC3E}">
        <p14:creationId xmlns:p14="http://schemas.microsoft.com/office/powerpoint/2010/main" val="4221316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1338</Words>
  <Application>Microsoft Office PowerPoint</Application>
  <PresentationFormat>Widescreen</PresentationFormat>
  <Paragraphs>172</Paragraphs>
  <Slides>23</Slides>
  <Notes>11</Notes>
  <HiddenSlides>15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Lucida Sans</vt:lpstr>
      <vt:lpstr>Office Theme</vt:lpstr>
      <vt:lpstr>Welcome to CSSE 220</vt:lpstr>
      <vt:lpstr>Course Introduction, Starting with Java</vt:lpstr>
      <vt:lpstr>Goals for this course</vt:lpstr>
      <vt:lpstr>Agenda</vt:lpstr>
      <vt:lpstr>Instructor Info</vt:lpstr>
      <vt:lpstr>Instructor Info</vt:lpstr>
      <vt:lpstr>Instructor Info</vt:lpstr>
      <vt:lpstr>Introductions</vt:lpstr>
      <vt:lpstr>Instructor Info</vt:lpstr>
      <vt:lpstr>Instructor Info</vt:lpstr>
      <vt:lpstr>Instructor Info</vt:lpstr>
      <vt:lpstr>Instructor Info</vt:lpstr>
      <vt:lpstr>Instructor Info</vt:lpstr>
      <vt:lpstr>Should I really call my Professor Buffalo?</vt:lpstr>
      <vt:lpstr>Instructor Info</vt:lpstr>
      <vt:lpstr>Instructor Info</vt:lpstr>
      <vt:lpstr>PowerPoint Presentation</vt:lpstr>
      <vt:lpstr>PowerPoint Presentation</vt:lpstr>
      <vt:lpstr>PowerPoint Presentation</vt:lpstr>
      <vt:lpstr>Instructor Info (continued)</vt:lpstr>
      <vt:lpstr>Instructor Info</vt:lpstr>
      <vt:lpstr>Instructor Info (continued)</vt:lpstr>
      <vt:lpstr>Instructor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CSSE 220</dc:title>
  <dc:creator>Microsoft Office User</dc:creator>
  <cp:lastModifiedBy>Yoder, Jason</cp:lastModifiedBy>
  <cp:revision>6</cp:revision>
  <dcterms:created xsi:type="dcterms:W3CDTF">2020-09-01T22:38:51Z</dcterms:created>
  <dcterms:modified xsi:type="dcterms:W3CDTF">2022-11-28T03:28:54Z</dcterms:modified>
</cp:coreProperties>
</file>