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33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</p:sldIdLst>
  <p:sldSz cx="9144000" cy="6858000" type="screen4x3"/>
  <p:notesSz cx="6858000" cy="9144000"/>
  <p:defaultTextStyle>
    <a:lvl1pPr algn="ctr">
      <a:defRPr sz="3200">
        <a:latin typeface="Calibri"/>
        <a:ea typeface="Calibri"/>
        <a:cs typeface="Calibri"/>
        <a:sym typeface="Calibri"/>
      </a:defRPr>
    </a:lvl1pPr>
    <a:lvl2pPr indent="457200" algn="ctr">
      <a:defRPr sz="3200">
        <a:latin typeface="Calibri"/>
        <a:ea typeface="Calibri"/>
        <a:cs typeface="Calibri"/>
        <a:sym typeface="Calibri"/>
      </a:defRPr>
    </a:lvl2pPr>
    <a:lvl3pPr indent="914400" algn="ctr">
      <a:defRPr sz="3200">
        <a:latin typeface="Calibri"/>
        <a:ea typeface="Calibri"/>
        <a:cs typeface="Calibri"/>
        <a:sym typeface="Calibri"/>
      </a:defRPr>
    </a:lvl3pPr>
    <a:lvl4pPr indent="1371600" algn="ctr">
      <a:defRPr sz="3200">
        <a:latin typeface="Calibri"/>
        <a:ea typeface="Calibri"/>
        <a:cs typeface="Calibri"/>
        <a:sym typeface="Calibri"/>
      </a:defRPr>
    </a:lvl4pPr>
    <a:lvl5pPr indent="1828800" algn="ctr">
      <a:defRPr sz="3200">
        <a:latin typeface="Calibri"/>
        <a:ea typeface="Calibri"/>
        <a:cs typeface="Calibri"/>
        <a:sym typeface="Calibri"/>
      </a:defRPr>
    </a:lvl5pPr>
    <a:lvl6pPr indent="2286000" algn="ctr">
      <a:defRPr sz="3200">
        <a:latin typeface="Calibri"/>
        <a:ea typeface="Calibri"/>
        <a:cs typeface="Calibri"/>
        <a:sym typeface="Calibri"/>
      </a:defRPr>
    </a:lvl6pPr>
    <a:lvl7pPr indent="2743200" algn="ctr">
      <a:defRPr sz="3200">
        <a:latin typeface="Calibri"/>
        <a:ea typeface="Calibri"/>
        <a:cs typeface="Calibri"/>
        <a:sym typeface="Calibri"/>
      </a:defRPr>
    </a:lvl7pPr>
    <a:lvl8pPr indent="3200400" algn="ctr">
      <a:defRPr sz="3200">
        <a:latin typeface="Calibri"/>
        <a:ea typeface="Calibri"/>
        <a:cs typeface="Calibri"/>
        <a:sym typeface="Calibri"/>
      </a:defRPr>
    </a:lvl8pPr>
    <a:lvl9pPr indent="3657600" algn="ctr">
      <a:defRPr sz="3200"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/>
    <p:restoredTop sz="78571" autoAdjust="0"/>
  </p:normalViewPr>
  <p:slideViewPr>
    <p:cSldViewPr>
      <p:cViewPr varScale="1">
        <p:scale>
          <a:sx n="67" d="100"/>
          <a:sy n="67" d="100"/>
        </p:scale>
        <p:origin x="1925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17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26383277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in </a:t>
            </a:r>
            <a:r>
              <a:rPr lang="en-US" dirty="0" err="1"/>
              <a:t>moodle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192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this out first, things to note:</a:t>
            </a:r>
          </a:p>
          <a:p>
            <a:r>
              <a:rPr lang="en-US" dirty="0"/>
              <a:t>{ } enclose code in blocks – Eclipse highlights them for you</a:t>
            </a:r>
          </a:p>
          <a:p>
            <a:r>
              <a:rPr lang="en-US" dirty="0"/>
              <a:t>Special words have different colors</a:t>
            </a:r>
          </a:p>
          <a:p>
            <a:r>
              <a:rPr lang="en-US" dirty="0"/>
              <a:t>Semicolons are required</a:t>
            </a:r>
          </a:p>
          <a:p>
            <a:r>
              <a:rPr lang="en-US" dirty="0"/>
              <a:t>Capitalization matters and is important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11726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28" name="Shape 12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defRPr sz="1800"/>
            </a:pPr>
            <a:r>
              <a:rPr sz="1200" b="1">
                <a:latin typeface="Lucida Sans"/>
                <a:ea typeface="Lucida Sans"/>
                <a:cs typeface="Lucida Sans"/>
                <a:sym typeface="Lucida Sans"/>
              </a:rPr>
              <a:t>Argument for main </a:t>
            </a:r>
            <a:r>
              <a:rPr sz="1200">
                <a:latin typeface="Lucida Sans"/>
                <a:ea typeface="Lucida Sans"/>
                <a:cs typeface="Lucida Sans"/>
                <a:sym typeface="Lucida Sans"/>
              </a:rPr>
              <a:t>is not optional.  Must be there.</a:t>
            </a:r>
            <a:endParaRPr sz="1200">
              <a:latin typeface="Gill Sans"/>
              <a:ea typeface="Gill Sans"/>
              <a:cs typeface="Gill Sans"/>
              <a:sym typeface="Gill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  <a:p>
            <a:pPr lvl="0" defTabSz="914400">
              <a:lnSpc>
                <a:spcPct val="100000"/>
              </a:lnSpc>
              <a:defRPr sz="1800"/>
            </a:pPr>
            <a:endParaRPr sz="1200"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682829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00" name="Shape 10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1200"/>
              <a:t>Discuss errors and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942886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9" name="Shape 9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r>
              <a:rPr sz="1200" dirty="0"/>
              <a:t>Point students to Python vs Java features linked from session 1 of course schedule.</a:t>
            </a:r>
          </a:p>
        </p:txBody>
      </p:sp>
    </p:spTree>
    <p:extLst>
      <p:ext uri="{BB962C8B-B14F-4D97-AF65-F5344CB8AC3E}">
        <p14:creationId xmlns:p14="http://schemas.microsoft.com/office/powerpoint/2010/main" val="3746845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transition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Logistics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72000"/>
          </a:xfrm>
        </p:spPr>
        <p:txBody>
          <a:bodyPr lIns="45719" rIns="45719" anchor="t">
            <a:normAutofit/>
          </a:bodyPr>
          <a:lstStyle/>
          <a:p>
            <a:r>
              <a:rPr lang="en-US" dirty="0"/>
              <a:t>You have 2 homework assignments in the very near future</a:t>
            </a:r>
          </a:p>
          <a:p>
            <a:r>
              <a:rPr lang="en-US" dirty="0"/>
              <a:t>To see all assignment due dates, look at the </a:t>
            </a:r>
            <a:r>
              <a:rPr lang="en-US" dirty="0" err="1"/>
              <a:t>Airtable</a:t>
            </a:r>
            <a:r>
              <a:rPr lang="en-US" dirty="0"/>
              <a:t> view on Moodle (next slide)</a:t>
            </a:r>
          </a:p>
          <a:p>
            <a:r>
              <a:rPr lang="en-US" dirty="0"/>
              <a:t>We will only go over the course policies if we have time, but they are covered in the "Course Policies" page link on Moodle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537373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Fast rules for now:</a:t>
            </a:r>
          </a:p>
          <a:p>
            <a:r>
              <a:rPr lang="en-US" dirty="0"/>
              <a:t>Use .equals() for comparing Strings</a:t>
            </a:r>
          </a:p>
          <a:p>
            <a:pPr lvl="1"/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lvl="1"/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lvl="1"/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lvl="1"/>
            <a:r>
              <a:rPr lang="en-US" dirty="0"/>
              <a:t>} // end if</a:t>
            </a:r>
          </a:p>
          <a:p>
            <a:r>
              <a:rPr lang="en-US" dirty="0"/>
              <a:t>Use == comparing numbers or char (primitives)</a:t>
            </a:r>
          </a:p>
          <a:p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378838" y="2470943"/>
            <a:ext cx="2628901" cy="959432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You need the   7 </a:t>
            </a:r>
            <a:r>
              <a:rPr lang="en-US" sz="1800" dirty="0">
                <a:solidFill>
                  <a:prstClr val="white"/>
                </a:solidFill>
              </a:rPr>
              <a:t>(or 8)</a:t>
            </a:r>
            <a:r>
              <a:rPr dirty="0"/>
              <a:t> 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5886449" y="2756473"/>
            <a:ext cx="571501" cy="272476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1115579" y="5457945"/>
            <a:ext cx="7028055" cy="1251531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r>
              <a:rPr sz="2000" b="1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r>
              <a:rPr sz="20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20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627409" y="3744118"/>
            <a:ext cx="6346381" cy="2628414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hape 83"/>
          <p:cNvSpPr/>
          <p:nvPr/>
        </p:nvSpPr>
        <p:spPr>
          <a:xfrm flipV="1">
            <a:off x="4800600" y="6349590"/>
            <a:ext cx="171451" cy="457201"/>
          </a:xfrm>
          <a:prstGeom prst="line">
            <a:avLst/>
          </a:prstGeom>
          <a:ln w="38100" cap="rnd">
            <a:solidFill>
              <a:srgbClr val="FF0000"/>
            </a:solidFill>
            <a:tailEnd type="triangle"/>
          </a:ln>
        </p:spPr>
        <p:txBody>
          <a:bodyPr lIns="0" tIns="0" rIns="0" bIns="0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12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Review Loops: while &amp; for Loops</a:t>
            </a:r>
            <a:endParaRPr lang="en-US" dirty="0"/>
          </a:p>
        </p:txBody>
      </p:sp>
      <p:sp>
        <p:nvSpPr>
          <p:cNvPr id="95" name="Shape 9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While loop syntax:                Similar to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while (condition) {    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}</a:t>
            </a:r>
            <a:endParaRPr lang="en-US" dirty="0"/>
          </a:p>
          <a:p>
            <a:pPr lvl="2"/>
            <a:endParaRPr lang="en-US" dirty="0">
              <a:sym typeface="Lucida Sans Typewriter"/>
            </a:endParaRPr>
          </a:p>
          <a:p>
            <a:pPr lvl="0"/>
            <a:r>
              <a:rPr lang="en-US" dirty="0"/>
              <a:t>For loop syntax:            Different from Python</a:t>
            </a:r>
          </a:p>
          <a:p>
            <a:pPr lvl="0"/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for (initialization ; condition ; update) {</a:t>
            </a:r>
            <a:br>
              <a:rPr lang="en-US" dirty="0">
                <a:sym typeface="Lucida Sans Typewriter"/>
              </a:rPr>
            </a:br>
            <a:r>
              <a:rPr lang="en-US" dirty="0">
                <a:sym typeface="Lucida Sans Typewriter"/>
              </a:rPr>
              <a:t>	    statements</a:t>
            </a:r>
            <a:endParaRPr lang="en-US" dirty="0"/>
          </a:p>
          <a:p>
            <a:pPr lvl="2"/>
            <a:r>
              <a:rPr lang="en-US" dirty="0">
                <a:sym typeface="Lucida Sans Typewriter"/>
              </a:rPr>
              <a:t> }</a:t>
            </a:r>
          </a:p>
        </p:txBody>
      </p:sp>
      <p:sp>
        <p:nvSpPr>
          <p:cNvPr id="97" name="Shape 97"/>
          <p:cNvSpPr/>
          <p:nvPr/>
        </p:nvSpPr>
        <p:spPr>
          <a:xfrm>
            <a:off x="3276600" y="6002654"/>
            <a:ext cx="5257800" cy="1526540"/>
          </a:xfrm>
          <a:prstGeom prst="rect">
            <a:avLst/>
          </a:prstGeom>
          <a:solidFill>
            <a:srgbClr val="EB641B"/>
          </a:solidFill>
          <a:ln w="25400" cap="rnd">
            <a:solidFill>
              <a:srgbClr val="AB4914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400" dirty="0">
                <a:solidFill>
                  <a:srgbClr val="FFFFFF"/>
                </a:solidFill>
              </a:rPr>
              <a:t>In both cases, curly braces optional if only one statement in body; but be careful!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72AF3-C4F3-FA70-C761-77D031544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057400"/>
            <a:ext cx="2246025" cy="1890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329489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F4E1-045A-4F25-BB60-F134E258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submit homework assignments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175C-158E-4537-A5AD-52C5F0C89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dirty="0"/>
              <a:t>You'll submit your .java files via Moodle assignments</a:t>
            </a:r>
          </a:p>
          <a:p>
            <a:r>
              <a:rPr lang="en-US" dirty="0"/>
              <a:t>There's instructions in the Homework section of the course Moodle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Helpful:</a:t>
            </a:r>
          </a:p>
          <a:p>
            <a:pPr marL="0" indent="0">
              <a:buNone/>
            </a:pPr>
            <a:r>
              <a:rPr lang="en-US" u="sng" dirty="0"/>
              <a:t>Python vs Java </a:t>
            </a:r>
            <a:r>
              <a:rPr lang="en-US" dirty="0"/>
              <a:t>features link</a:t>
            </a:r>
          </a:p>
          <a:p>
            <a:endParaRPr lang="en-US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ECE89F-20EF-7824-45AB-F01CEA18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3657600"/>
            <a:ext cx="3486150" cy="2933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00016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42723" y="-76200"/>
            <a:ext cx="5334000" cy="1508125"/>
          </a:xfrm>
        </p:spPr>
        <p:txBody>
          <a:bodyPr/>
          <a:lstStyle/>
          <a:p>
            <a:r>
              <a:rPr lang="en-US" dirty="0"/>
              <a:t>Java vs. 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2800"/>
            <a:ext cx="9108244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493F1-C468-4B5F-A391-A88102E30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914400"/>
            <a:ext cx="4953000" cy="2080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FC8368-500C-40DD-8600-7AAE84D43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31" y="939515"/>
            <a:ext cx="9144000" cy="208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21670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9813-D81B-4812-BF37-51D50344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B1AEC-C30B-420F-9CED-2EFA7A4B6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458200" cy="5257800"/>
          </a:xfrm>
        </p:spPr>
        <p:txBody>
          <a:bodyPr/>
          <a:lstStyle/>
          <a:p>
            <a:r>
              <a:rPr lang="en-US" b="1" dirty="0"/>
              <a:t>You should AIM to complete these 1 day early</a:t>
            </a:r>
          </a:p>
          <a:p>
            <a:r>
              <a:rPr lang="en-US" b="1" dirty="0"/>
              <a:t>I will allow you to turn them in by the same deadline, no questions asked</a:t>
            </a:r>
          </a:p>
          <a:p>
            <a:r>
              <a:rPr lang="en-US" dirty="0"/>
              <a:t>However, </a:t>
            </a:r>
            <a:r>
              <a:rPr lang="en-US" b="1" dirty="0"/>
              <a:t>if exceptional circumstance arise</a:t>
            </a:r>
            <a:r>
              <a:rPr lang="en-US" dirty="0"/>
              <a:t>, I will ask you to complete a form requesting an extension.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13D367-FD02-4BAD-9018-6DD203C56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229100"/>
            <a:ext cx="7620000" cy="242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91310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6464457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l" defTabSz="411479">
              <a:defRPr sz="1800"/>
            </a:pPr>
            <a:r>
              <a:rPr sz="4725" b="1" cap="all" dirty="0"/>
              <a:t>HW1 Due </a:t>
            </a:r>
            <a:r>
              <a:rPr lang="en-US" sz="4725" b="1" cap="all" dirty="0"/>
              <a:t>SOON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It’s on the </a:t>
            </a:r>
            <a:r>
              <a:rPr lang="en-US" sz="4725" b="1" cap="all" dirty="0"/>
              <a:t>MOODLE</a:t>
            </a:r>
            <a:r>
              <a:rPr sz="4725" b="1" cap="all" dirty="0"/>
              <a:t> page</a:t>
            </a:r>
            <a:r>
              <a:rPr lang="en-US" sz="4725" b="1" cap="all" dirty="0"/>
              <a:t>:</a:t>
            </a:r>
            <a:br>
              <a:rPr lang="en-US" sz="4725" b="1" cap="all" dirty="0"/>
            </a:br>
            <a:br>
              <a:rPr lang="en-US" sz="4725" b="1" cap="all" dirty="0"/>
            </a:br>
            <a:r>
              <a:rPr lang="en-US" sz="2400" b="1" cap="all" dirty="0"/>
              <a:t>(It is your responsibility to keep up with the schedule)</a:t>
            </a:r>
            <a:br>
              <a:rPr sz="4725" b="1" cap="all" dirty="0"/>
            </a:br>
            <a:br>
              <a:rPr sz="4725" b="1" cap="all" dirty="0"/>
            </a:br>
            <a:r>
              <a:rPr sz="4725" b="1" cap="all" dirty="0"/>
              <a:t>As always, email me if you have any questions</a:t>
            </a:r>
          </a:p>
        </p:txBody>
      </p:sp>
      <p:sp>
        <p:nvSpPr>
          <p:cNvPr id="181" name="Shape 18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17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445919B-1C7C-AE71-4ACA-999A6C01F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7755"/>
            <a:ext cx="9144000" cy="5202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F249E8-0C8F-4F33-9A1D-E5CFEF6D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Airtable</a:t>
            </a:r>
            <a:r>
              <a:rPr lang="en-US" dirty="0"/>
              <a:t> View on Moodle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05B05-3511-4C6F-AF45-02B30B2147DC}"/>
              </a:ext>
            </a:extLst>
          </p:cNvPr>
          <p:cNvSpPr/>
          <p:nvPr/>
        </p:nvSpPr>
        <p:spPr>
          <a:xfrm>
            <a:off x="3352799" y="5629068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8D4721-5435-4294-9CC6-712E1A848A03}"/>
              </a:ext>
            </a:extLst>
          </p:cNvPr>
          <p:cNvSpPr/>
          <p:nvPr/>
        </p:nvSpPr>
        <p:spPr>
          <a:xfrm>
            <a:off x="3352800" y="3810000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ECFC35-62BE-4A5C-9EC4-4F758AA598E7}"/>
              </a:ext>
            </a:extLst>
          </p:cNvPr>
          <p:cNvSpPr/>
          <p:nvPr/>
        </p:nvSpPr>
        <p:spPr>
          <a:xfrm>
            <a:off x="7073060" y="5629067"/>
            <a:ext cx="734925" cy="830995"/>
          </a:xfrm>
          <a:prstGeom prst="rect">
            <a:avLst/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DUE: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Last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dirty="0">
                <a:solidFill>
                  <a:srgbClr val="000000"/>
                </a:solidFill>
              </a:rPr>
              <a:t>Day</a:t>
            </a:r>
            <a:endParaRPr kumimoji="0" lang="en-US" sz="16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183134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lIns="45719" rIns="45719" anchor="t">
            <a:normAutofit/>
          </a:bodyPr>
          <a:lstStyle/>
          <a:p>
            <a:r>
              <a:rPr lang="en-US" strike="sngStrike" dirty="0"/>
              <a:t>Critical links</a:t>
            </a:r>
          </a:p>
          <a:p>
            <a:r>
              <a:rPr lang="en-US" b="1" dirty="0"/>
              <a:t>We write some java code</a:t>
            </a:r>
          </a:p>
          <a:p>
            <a:pPr marL="783590" lvl="1" indent="-326390"/>
            <a:r>
              <a:rPr lang="en-US" b="1" dirty="0"/>
              <a:t>Conditionals</a:t>
            </a:r>
          </a:p>
          <a:p>
            <a:pPr marL="783590" lvl="1" indent="-326390"/>
            <a:r>
              <a:rPr lang="en-US" b="1" dirty="0"/>
              <a:t>Strings</a:t>
            </a:r>
          </a:p>
          <a:p>
            <a:pPr marL="783590" lvl="1" indent="-326390"/>
            <a:r>
              <a:rPr lang="en-US" b="1" dirty="0"/>
              <a:t>Loops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796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write hello world together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022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/>
        </p:nvSpPr>
        <p:spPr>
          <a:xfrm>
            <a:off x="660400" y="2017713"/>
            <a:ext cx="8267700" cy="2616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8100" tIns="38100" rIns="38100" bIns="38100">
            <a:spAutoFit/>
          </a:bodyPr>
          <a:lstStyle/>
          <a:p>
            <a:pPr lvl="0" algn="l">
              <a:defRPr sz="1800"/>
            </a:pP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HelloPrinter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2200" b="1" dirty="0">
                <a:solidFill>
                  <a:srgbClr val="7F0055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 main(String[] 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System.</a:t>
            </a:r>
            <a:r>
              <a:rPr sz="2200" b="1" i="1" dirty="0" err="1">
                <a:solidFill>
                  <a:srgbClr val="0000C0"/>
                </a:solidFill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sz="2200" b="1" dirty="0" err="1">
                <a:latin typeface="Courier New"/>
                <a:ea typeface="Courier New"/>
                <a:cs typeface="Courier New"/>
                <a:sym typeface="Courier New"/>
              </a:rPr>
              <a:t>.println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sz="2200" b="1" dirty="0">
                <a:solidFill>
                  <a:srgbClr val="2A00FF"/>
                </a:solidFill>
                <a:latin typeface="Courier New"/>
                <a:ea typeface="Courier New"/>
                <a:cs typeface="Courier New"/>
                <a:sym typeface="Courier New"/>
              </a:rPr>
              <a:t>"Hello, World!"</a:t>
            </a: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  <a:p>
            <a:pPr lvl="0" algn="l">
              <a:defRPr sz="1800"/>
            </a:pPr>
            <a:endParaRPr sz="2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lvl="0" algn="l">
              <a:defRPr sz="1800"/>
            </a:pPr>
            <a:r>
              <a:rPr sz="2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3200" dirty="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3" name="Shape 103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Lucida Sans"/>
                <a:ea typeface="Lucida Sans"/>
                <a:cs typeface="Lucida Sans"/>
                <a:sym typeface="Lucida Sans"/>
              </a:defRPr>
            </a:lvl1pPr>
          </a:lstStyle>
          <a:p>
            <a:pPr lvl="0">
              <a:defRPr sz="1800"/>
            </a:pPr>
            <a:r>
              <a:rPr sz="4400"/>
              <a:t>A First Java Program</a:t>
            </a:r>
          </a:p>
        </p:txBody>
      </p:sp>
      <p:grpSp>
        <p:nvGrpSpPr>
          <p:cNvPr id="108" name="Group 108"/>
          <p:cNvGrpSpPr/>
          <p:nvPr/>
        </p:nvGrpSpPr>
        <p:grpSpPr>
          <a:xfrm>
            <a:off x="838199" y="838199"/>
            <a:ext cx="2743061" cy="1219201"/>
            <a:chOff x="0" y="0"/>
            <a:chExt cx="2743059" cy="1219200"/>
          </a:xfrm>
        </p:grpSpPr>
        <p:sp>
          <p:nvSpPr>
            <p:cNvPr id="104" name="Shape 104"/>
            <p:cNvSpPr/>
            <p:nvPr/>
          </p:nvSpPr>
          <p:spPr>
            <a:xfrm flipH="1" flipV="1">
              <a:off x="1888483" y="850899"/>
              <a:ext cx="292789" cy="36830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07" name="Group 107"/>
            <p:cNvGrpSpPr/>
            <p:nvPr/>
          </p:nvGrpSpPr>
          <p:grpSpPr>
            <a:xfrm>
              <a:off x="-1" y="-1"/>
              <a:ext cx="2743061" cy="975503"/>
              <a:chOff x="0" y="0"/>
              <a:chExt cx="2743059" cy="975501"/>
            </a:xfrm>
          </p:grpSpPr>
          <p:sp>
            <p:nvSpPr>
              <p:cNvPr id="105" name="Shape 105"/>
              <p:cNvSpPr/>
              <p:nvPr/>
            </p:nvSpPr>
            <p:spPr>
              <a:xfrm>
                <a:off x="0" y="0"/>
                <a:ext cx="2743060" cy="965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06" name="Shape 106"/>
              <p:cNvSpPr/>
              <p:nvPr/>
            </p:nvSpPr>
            <p:spPr>
              <a:xfrm>
                <a:off x="0" y="0"/>
                <a:ext cx="2743060" cy="9755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In Java, all variable and function definitions are inside </a:t>
                </a:r>
                <a:r>
                  <a:rPr i="1">
                    <a:latin typeface="Arial"/>
                    <a:ea typeface="Arial"/>
                    <a:cs typeface="Arial"/>
                    <a:sym typeface="Arial"/>
                  </a:rPr>
                  <a:t>class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definitions</a:t>
                </a:r>
              </a:p>
            </p:txBody>
          </p:sp>
        </p:grpSp>
      </p:grpSp>
      <p:grpSp>
        <p:nvGrpSpPr>
          <p:cNvPr id="113" name="Group 113"/>
          <p:cNvGrpSpPr/>
          <p:nvPr/>
        </p:nvGrpSpPr>
        <p:grpSpPr>
          <a:xfrm>
            <a:off x="5194300" y="1371600"/>
            <a:ext cx="3111500" cy="1411289"/>
            <a:chOff x="0" y="0"/>
            <a:chExt cx="3111499" cy="1411288"/>
          </a:xfrm>
        </p:grpSpPr>
        <p:sp>
          <p:nvSpPr>
            <p:cNvPr id="109" name="Shape 109"/>
            <p:cNvSpPr/>
            <p:nvPr/>
          </p:nvSpPr>
          <p:spPr>
            <a:xfrm flipV="1">
              <a:off x="0" y="292430"/>
              <a:ext cx="2044701" cy="1118859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533400" y="0"/>
              <a:ext cx="2578100" cy="457716"/>
              <a:chOff x="0" y="0"/>
              <a:chExt cx="2578100" cy="457715"/>
            </a:xfrm>
          </p:grpSpPr>
          <p:sp>
            <p:nvSpPr>
              <p:cNvPr id="110" name="Shape 110"/>
              <p:cNvSpPr/>
              <p:nvPr/>
            </p:nvSpPr>
            <p:spPr>
              <a:xfrm>
                <a:off x="0" y="0"/>
                <a:ext cx="2578100" cy="457715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>
                    <a:latin typeface="Gill Sans"/>
                    <a:ea typeface="Gill Sans"/>
                    <a:cs typeface="Gill Sans"/>
                    <a:sym typeface="Gill Sans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0" y="0"/>
                <a:ext cx="2578100" cy="44210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b="1">
                    <a:latin typeface="Arial"/>
                    <a:ea typeface="Arial"/>
                    <a:cs typeface="Arial"/>
                    <a:sym typeface="Arial"/>
                  </a:rPr>
                  <a:t>main</a:t>
                </a:r>
                <a:r>
                  <a:rPr>
                    <a:latin typeface="Arial"/>
                    <a:ea typeface="Arial"/>
                    <a:cs typeface="Arial"/>
                    <a:sym typeface="Arial"/>
                  </a:rPr>
                  <a:t> is where we start</a:t>
                </a:r>
              </a:p>
            </p:txBody>
          </p:sp>
        </p:grpSp>
      </p:grpSp>
      <p:grpSp>
        <p:nvGrpSpPr>
          <p:cNvPr id="118" name="Group 118"/>
          <p:cNvGrpSpPr/>
          <p:nvPr/>
        </p:nvGrpSpPr>
        <p:grpSpPr>
          <a:xfrm>
            <a:off x="1143000" y="3454400"/>
            <a:ext cx="3340100" cy="1981200"/>
            <a:chOff x="0" y="0"/>
            <a:chExt cx="3340100" cy="1981199"/>
          </a:xfrm>
        </p:grpSpPr>
        <p:sp>
          <p:nvSpPr>
            <p:cNvPr id="114" name="Shape 114"/>
            <p:cNvSpPr/>
            <p:nvPr/>
          </p:nvSpPr>
          <p:spPr>
            <a:xfrm flipH="1">
              <a:off x="1574799" y="-1"/>
              <a:ext cx="419102" cy="10922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17" name="Group 117"/>
            <p:cNvGrpSpPr/>
            <p:nvPr/>
          </p:nvGrpSpPr>
          <p:grpSpPr>
            <a:xfrm>
              <a:off x="0" y="888999"/>
              <a:ext cx="3340100" cy="1092201"/>
              <a:chOff x="0" y="0"/>
              <a:chExt cx="3340100" cy="1092200"/>
            </a:xfrm>
          </p:grpSpPr>
          <p:sp>
            <p:nvSpPr>
              <p:cNvPr id="115" name="Shape 115"/>
              <p:cNvSpPr/>
              <p:nvPr/>
            </p:nvSpPr>
            <p:spPr>
              <a:xfrm>
                <a:off x="0" y="0"/>
                <a:ext cx="3340100" cy="10922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16" name="Shape 116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Java's standard output stream.  This is the variable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in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</a:t>
                </a:r>
              </a:p>
            </p:txBody>
          </p:sp>
        </p:grpSp>
      </p:grpSp>
      <p:grpSp>
        <p:nvGrpSpPr>
          <p:cNvPr id="123" name="Group 123"/>
          <p:cNvGrpSpPr/>
          <p:nvPr/>
        </p:nvGrpSpPr>
        <p:grpSpPr>
          <a:xfrm>
            <a:off x="4406899" y="3441700"/>
            <a:ext cx="4279901" cy="2197100"/>
            <a:chOff x="0" y="0"/>
            <a:chExt cx="4279900" cy="2197099"/>
          </a:xfrm>
        </p:grpSpPr>
        <p:sp>
          <p:nvSpPr>
            <p:cNvPr id="119" name="Shape 119"/>
            <p:cNvSpPr/>
            <p:nvPr/>
          </p:nvSpPr>
          <p:spPr>
            <a:xfrm>
              <a:off x="-1" y="-1"/>
              <a:ext cx="1687514" cy="1117602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round/>
              <a:headEnd type="stealth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algn="l"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grpSp>
          <p:nvGrpSpPr>
            <p:cNvPr id="122" name="Group 122"/>
            <p:cNvGrpSpPr/>
            <p:nvPr/>
          </p:nvGrpSpPr>
          <p:grpSpPr>
            <a:xfrm>
              <a:off x="939800" y="952499"/>
              <a:ext cx="3340100" cy="1244601"/>
              <a:chOff x="0" y="0"/>
              <a:chExt cx="3340100" cy="1244600"/>
            </a:xfrm>
          </p:grpSpPr>
          <p:sp>
            <p:nvSpPr>
              <p:cNvPr id="120" name="Shape 120"/>
              <p:cNvSpPr/>
              <p:nvPr/>
            </p:nvSpPr>
            <p:spPr>
              <a:xfrm>
                <a:off x="0" y="0"/>
                <a:ext cx="3340100" cy="1244600"/>
              </a:xfrm>
              <a:prstGeom prst="rect">
                <a:avLst/>
              </a:prstGeom>
              <a:solidFill>
                <a:srgbClr val="FFFF33"/>
              </a:solidFill>
              <a:ln w="254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algn="l">
                  <a:defRPr sz="1600" b="1">
                    <a:latin typeface="Lucida Sans"/>
                    <a:ea typeface="Lucida Sans"/>
                    <a:cs typeface="Lucida Sans"/>
                    <a:sym typeface="Lucida Sans"/>
                  </a:defRPr>
                </a:pPr>
                <a:endParaRPr/>
              </a:p>
            </p:txBody>
          </p:sp>
          <p:sp>
            <p:nvSpPr>
              <p:cNvPr id="121" name="Shape 121"/>
              <p:cNvSpPr/>
              <p:nvPr/>
            </p:nvSpPr>
            <p:spPr>
              <a:xfrm>
                <a:off x="0" y="0"/>
                <a:ext cx="3340100" cy="90678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="" val="1"/>
                </a:ext>
              </a:extLst>
            </p:spPr>
            <p:txBody>
              <a:bodyPr wrap="square" lIns="91439" tIns="91439" rIns="91439" bIns="91439" numCol="1" anchor="t">
                <a:spAutoFit/>
              </a:bodyPr>
              <a:lstStyle/>
              <a:p>
                <a:pPr lvl="0" algn="l">
                  <a:defRPr sz="1800"/>
                </a:pP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System.out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is an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object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from the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class. 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PrintStream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has a </a:t>
                </a:r>
                <a:r>
                  <a:rPr sz="1600" i="1">
                    <a:latin typeface="Lucida Sans"/>
                    <a:ea typeface="Lucida Sans"/>
                    <a:cs typeface="Lucida Sans"/>
                    <a:sym typeface="Lucida Sans"/>
                  </a:rPr>
                  <a:t>method</a:t>
                </a:r>
                <a:r>
                  <a:rPr sz="1600">
                    <a:latin typeface="Lucida Sans"/>
                    <a:ea typeface="Lucida Sans"/>
                    <a:cs typeface="Lucida Sans"/>
                    <a:sym typeface="Lucida Sans"/>
                  </a:rPr>
                  <a:t> called </a:t>
                </a:r>
                <a:r>
                  <a:rPr sz="1600" b="1">
                    <a:latin typeface="Lucida Sans"/>
                    <a:ea typeface="Lucida Sans"/>
                    <a:cs typeface="Lucida Sans"/>
                    <a:sym typeface="Lucida Sans"/>
                  </a:rPr>
                  <a:t>println( ).</a:t>
                </a:r>
              </a:p>
            </p:txBody>
          </p:sp>
        </p:grpSp>
      </p:grpSp>
      <p:grpSp>
        <p:nvGrpSpPr>
          <p:cNvPr id="126" name="Group 126"/>
          <p:cNvGrpSpPr/>
          <p:nvPr/>
        </p:nvGrpSpPr>
        <p:grpSpPr>
          <a:xfrm>
            <a:off x="8382000" y="6248400"/>
            <a:ext cx="558800" cy="419100"/>
            <a:chOff x="0" y="0"/>
            <a:chExt cx="558800" cy="4191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558800" cy="419100"/>
            </a:xfrm>
            <a:prstGeom prst="rect">
              <a:avLst/>
            </a:prstGeom>
            <a:solidFill>
              <a:srgbClr val="9BBB59"/>
            </a:solidFill>
            <a:ln w="25400" cap="flat">
              <a:solidFill>
                <a:srgbClr val="718841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0" y="55662"/>
              <a:ext cx="558800" cy="30777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>
                <a:defRPr sz="20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000" dirty="0">
                  <a:solidFill>
                    <a:srgbClr val="FFFFFF"/>
                  </a:solidFill>
                </a:rPr>
                <a:t>Q</a:t>
              </a:r>
              <a:r>
                <a:rPr lang="en-US" sz="2000" dirty="0">
                  <a:solidFill>
                    <a:srgbClr val="FFFFFF"/>
                  </a:solidFill>
                </a:rPr>
                <a:t>6</a:t>
              </a:r>
              <a:endParaRPr sz="2000" dirty="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 advAuto="0"/>
      <p:bldP spid="113" grpId="0" animBg="1" advAuto="0"/>
      <p:bldP spid="118" grpId="0" animBg="1" advAuto="0"/>
      <p:bldP spid="123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HelloPrinter.java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To run a Java program: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Right-click the .java file in Package Explorer view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Choose </a:t>
            </a:r>
            <a:r>
              <a:rPr sz="2500" b="1" dirty="0"/>
              <a:t>Run As → Java Application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lang="en-US" sz="2900" dirty="0"/>
              <a:t>Introduce yourself to your neighbor and c</a:t>
            </a:r>
            <a:r>
              <a:rPr sz="2900" dirty="0"/>
              <a:t>hange the program to say hello to </a:t>
            </a:r>
            <a:r>
              <a:rPr lang="en-US" sz="2900" dirty="0"/>
              <a:t>them</a:t>
            </a:r>
            <a:endParaRPr sz="29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Introduce an error in the program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500" dirty="0"/>
              <a:t>See if you can come up with a different error than </a:t>
            </a:r>
            <a:r>
              <a:rPr lang="en-US" sz="2500" dirty="0"/>
              <a:t>your neighbor</a:t>
            </a:r>
            <a:endParaRPr sz="2500" dirty="0"/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 dirty="0"/>
              <a:t>Fix the error </a:t>
            </a:r>
            <a:r>
              <a:rPr sz="2900"/>
              <a:t>that </a:t>
            </a:r>
            <a:r>
              <a:rPr lang="en-US" sz="2900"/>
              <a:t>your neighbor </a:t>
            </a:r>
            <a:r>
              <a:rPr sz="2900"/>
              <a:t>introduced</a:t>
            </a:r>
            <a:endParaRPr sz="2900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Class Coding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5486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You can do this in pairs or on your own</a:t>
            </a:r>
          </a:p>
          <a:p>
            <a:r>
              <a:rPr lang="en-US" dirty="0"/>
              <a:t>There are 3 files:</a:t>
            </a:r>
          </a:p>
          <a:p>
            <a:pPr lvl="1"/>
            <a:r>
              <a:rPr lang="en-US" dirty="0"/>
              <a:t>ConditionalExamples.java</a:t>
            </a:r>
          </a:p>
          <a:p>
            <a:pPr lvl="1"/>
            <a:r>
              <a:rPr lang="en-US" dirty="0"/>
              <a:t>StringProbs.java</a:t>
            </a:r>
          </a:p>
          <a:p>
            <a:pPr lvl="1"/>
            <a:r>
              <a:rPr lang="en-US" dirty="0"/>
              <a:t>LoopProbs.java</a:t>
            </a:r>
          </a:p>
          <a:p>
            <a:r>
              <a:rPr lang="en-US" dirty="0"/>
              <a:t>Each file contains several solved functions and several unsolved functions.  Understand the code in the solved functions, and then use that code to help you write the unsolved functions.</a:t>
            </a:r>
          </a:p>
          <a:p>
            <a:r>
              <a:rPr lang="en-US" dirty="0"/>
              <a:t>If you have a problem you can’t  quickly debug, or you need a hint – call myself or the TA over</a:t>
            </a:r>
          </a:p>
          <a:p>
            <a:r>
              <a:rPr lang="en-US" dirty="0"/>
              <a:t>Test your code to ensure you’re right</a:t>
            </a:r>
          </a:p>
          <a:p>
            <a:pPr lvl="1"/>
            <a:r>
              <a:rPr lang="en-US" dirty="0"/>
              <a:t>In ConditionalExamples.java, modify “main” to call your new functions with test values</a:t>
            </a:r>
          </a:p>
          <a:p>
            <a:pPr lvl="1"/>
            <a:r>
              <a:rPr lang="en-US" dirty="0"/>
              <a:t>In the String/Loop </a:t>
            </a:r>
            <a:r>
              <a:rPr lang="en-US" dirty="0" err="1"/>
              <a:t>probs</a:t>
            </a:r>
            <a:r>
              <a:rPr lang="en-US" dirty="0"/>
              <a:t>, run the corresponding Test file to test your code</a:t>
            </a:r>
          </a:p>
        </p:txBody>
      </p:sp>
    </p:spTree>
    <p:extLst>
      <p:ext uri="{BB962C8B-B14F-4D97-AF65-F5344CB8AC3E}">
        <p14:creationId xmlns:p14="http://schemas.microsoft.com/office/powerpoint/2010/main" val="156393532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Types?</a:t>
            </a:r>
            <a:endParaRPr lang="en-US" dirty="0"/>
          </a:p>
        </p:txBody>
      </p:sp>
      <p:sp>
        <p:nvSpPr>
          <p:cNvPr id="2" name="Tex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All variables in Java have a “type”</a:t>
            </a:r>
          </a:p>
          <a:p>
            <a:r>
              <a:rPr lang="en-US"/>
              <a:t>Describes the data that can be stored in a variable</a:t>
            </a:r>
          </a:p>
          <a:p>
            <a:pPr lvl="1"/>
            <a:r>
              <a:rPr lang="en-US"/>
              <a:t>String – text only</a:t>
            </a:r>
          </a:p>
          <a:p>
            <a:pPr lvl="1"/>
            <a:r>
              <a:rPr lang="en-US"/>
              <a:t>short/int/long – whole numbers only</a:t>
            </a:r>
          </a:p>
          <a:p>
            <a:pPr lvl="1"/>
            <a:r>
              <a:rPr lang="en-US"/>
              <a:t>float/double – numbers with decimals</a:t>
            </a:r>
          </a:p>
          <a:p>
            <a:pPr lvl="1"/>
            <a:r>
              <a:rPr lang="en-US"/>
              <a:t>boolean – true or false</a:t>
            </a:r>
          </a:p>
          <a:p>
            <a:pPr lvl="1"/>
            <a:r>
              <a:rPr lang="en-US"/>
              <a:t>char – a single text character</a:t>
            </a:r>
          </a:p>
          <a:p>
            <a:r>
              <a:rPr lang="en-US"/>
              <a:t>Classes – Class names are also types, let you define your own, more complex,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3664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Strings</a:t>
            </a:r>
          </a:p>
        </p:txBody>
      </p:sp>
      <p:sp>
        <p:nvSpPr>
          <p:cNvPr id="69" name="Shape 6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String myString = “hello”;</a:t>
            </a:r>
          </a:p>
          <a:p>
            <a:pPr lvl="0"/>
            <a:r>
              <a:rPr lang="en-US"/>
              <a:t>String otherString = new String(“hello2”);</a:t>
            </a:r>
          </a:p>
          <a:p>
            <a:pPr lvl="0"/>
            <a:endParaRPr lang="en-US"/>
          </a:p>
          <a:p>
            <a:pPr lvl="0"/>
            <a:r>
              <a:rPr lang="en-US"/>
              <a:t>Java’s way of storing text data</a:t>
            </a:r>
          </a:p>
          <a:p>
            <a:pPr lvl="0"/>
            <a:r>
              <a:rPr lang="en-US"/>
              <a:t>Has many handy functions like substring, charAt, etc. that you will slowly learn</a:t>
            </a:r>
          </a:p>
          <a:p>
            <a:pPr lvl="0"/>
            <a:r>
              <a:rPr lang="en-US"/>
              <a:t>But how do you find out about these cool functions?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48999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1282</TotalTime>
  <Words>1076</Words>
  <Application>Microsoft Office PowerPoint</Application>
  <PresentationFormat>On-screen Show (4:3)</PresentationFormat>
  <Paragraphs>147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Gill Sans</vt:lpstr>
      <vt:lpstr>Helvetica</vt:lpstr>
      <vt:lpstr>Helvetica Neue</vt:lpstr>
      <vt:lpstr>Lucida Sans</vt:lpstr>
      <vt:lpstr>Default</vt:lpstr>
      <vt:lpstr>Critical Logistics</vt:lpstr>
      <vt:lpstr>Airtable View on Moodle</vt:lpstr>
      <vt:lpstr>Agenda</vt:lpstr>
      <vt:lpstr>Let’s write hello world together</vt:lpstr>
      <vt:lpstr>A First Java Program</vt:lpstr>
      <vt:lpstr>HelloPrinter.java</vt:lpstr>
      <vt:lpstr>In Class Coding</vt:lpstr>
      <vt:lpstr>What are Types?</vt:lpstr>
      <vt:lpstr>Strings</vt:lpstr>
      <vt:lpstr>Quick Rule for Comparisons</vt:lpstr>
      <vt:lpstr>Java API Documentation</vt:lpstr>
      <vt:lpstr>Java Documentation in Eclipse</vt:lpstr>
      <vt:lpstr>Review Loops: while &amp; for Loops</vt:lpstr>
      <vt:lpstr>How to submit homework assignments</vt:lpstr>
      <vt:lpstr>Java vs. Python</vt:lpstr>
      <vt:lpstr>Deadlines</vt:lpstr>
      <vt:lpstr>HW1 Due SOON  It’s on the MOODLE page:  (It is your responsibility to keep up with the schedule)  As always, email me if you have any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CSSE 220</dc:title>
  <cp:lastModifiedBy>Yoder, Jason</cp:lastModifiedBy>
  <cp:revision>134</cp:revision>
  <cp:lastPrinted>2016-09-02T12:41:22Z</cp:lastPrinted>
  <dcterms:modified xsi:type="dcterms:W3CDTF">2022-11-28T03:34:54Z</dcterms:modified>
</cp:coreProperties>
</file>