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20"/>
  </p:notesMasterIdLst>
  <p:handoutMasterIdLst>
    <p:handoutMasterId r:id="rId21"/>
  </p:handoutMasterIdLst>
  <p:sldIdLst>
    <p:sldId id="256" r:id="rId5"/>
    <p:sldId id="365" r:id="rId6"/>
    <p:sldId id="278" r:id="rId7"/>
    <p:sldId id="333" r:id="rId8"/>
    <p:sldId id="334" r:id="rId9"/>
    <p:sldId id="335" r:id="rId10"/>
    <p:sldId id="318" r:id="rId11"/>
    <p:sldId id="319" r:id="rId12"/>
    <p:sldId id="320" r:id="rId13"/>
    <p:sldId id="301" r:id="rId14"/>
    <p:sldId id="362" r:id="rId15"/>
    <p:sldId id="332" r:id="rId16"/>
    <p:sldId id="366" r:id="rId17"/>
    <p:sldId id="364" r:id="rId18"/>
    <p:sldId id="367" r:id="rId1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72990" autoAdjust="0"/>
  </p:normalViewPr>
  <p:slideViewPr>
    <p:cSldViewPr snapToGrid="0">
      <p:cViewPr varScale="1">
        <p:scale>
          <a:sx n="62" d="100"/>
          <a:sy n="62" d="100"/>
        </p:scale>
        <p:origin x="136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sey, Cameron" userId="S::dorseycs@rose-hulman.edu::e3fdc538-7733-41a8-91e6-3ff377dfa323" providerId="AD" clId="Web-{29D5D553-C42C-4041-8BB7-F1E6BAFE8D12}"/>
    <pc:docChg chg="modSld">
      <pc:chgData name="Dorsey, Cameron" userId="S::dorseycs@rose-hulman.edu::e3fdc538-7733-41a8-91e6-3ff377dfa323" providerId="AD" clId="Web-{29D5D553-C42C-4041-8BB7-F1E6BAFE8D12}" dt="2021-11-02T12:25:50.238" v="1"/>
      <pc:docMkLst>
        <pc:docMk/>
      </pc:docMkLst>
      <pc:sldChg chg="delSp modSp">
        <pc:chgData name="Dorsey, Cameron" userId="S::dorseycs@rose-hulman.edu::e3fdc538-7733-41a8-91e6-3ff377dfa323" providerId="AD" clId="Web-{29D5D553-C42C-4041-8BB7-F1E6BAFE8D12}" dt="2021-11-02T12:25:50.238" v="1"/>
        <pc:sldMkLst>
          <pc:docMk/>
          <pc:sldMk cId="0" sldId="278"/>
        </pc:sldMkLst>
        <pc:spChg chg="del mod">
          <ac:chgData name="Dorsey, Cameron" userId="S::dorseycs@rose-hulman.edu::e3fdc538-7733-41a8-91e6-3ff377dfa323" providerId="AD" clId="Web-{29D5D553-C42C-4041-8BB7-F1E6BAFE8D12}" dt="2021-11-02T12:25:50.238" v="1"/>
          <ac:spMkLst>
            <pc:docMk/>
            <pc:sldMk cId="0" sldId="278"/>
            <ac:spMk id="2" creationId="{18637EA3-8563-4792-A86F-A5C7A598F122}"/>
          </ac:spMkLst>
        </pc:spChg>
      </pc:sldChg>
    </pc:docChg>
  </pc:docChgLst>
  <pc:docChgLst>
    <pc:chgData name="Yoder, Jason" userId="28f4d4d8-da04-4f86-b14d-a21675737bc5" providerId="ADAL" clId="{E891FAB1-693C-42E5-BFA2-2F5DF8A46FAE}"/>
    <pc:docChg chg="modSld">
      <pc:chgData name="Yoder, Jason" userId="28f4d4d8-da04-4f86-b14d-a21675737bc5" providerId="ADAL" clId="{E891FAB1-693C-42E5-BFA2-2F5DF8A46FAE}" dt="2023-10-31T11:58:19.459" v="137" actId="113"/>
      <pc:docMkLst>
        <pc:docMk/>
      </pc:docMkLst>
      <pc:sldChg chg="modSp mod">
        <pc:chgData name="Yoder, Jason" userId="28f4d4d8-da04-4f86-b14d-a21675737bc5" providerId="ADAL" clId="{E891FAB1-693C-42E5-BFA2-2F5DF8A46FAE}" dt="2023-10-31T11:52:57.350" v="7" actId="20577"/>
        <pc:sldMkLst>
          <pc:docMk/>
          <pc:sldMk cId="0" sldId="256"/>
        </pc:sldMkLst>
        <pc:spChg chg="mod">
          <ac:chgData name="Yoder, Jason" userId="28f4d4d8-da04-4f86-b14d-a21675737bc5" providerId="ADAL" clId="{E891FAB1-693C-42E5-BFA2-2F5DF8A46FAE}" dt="2023-10-31T11:52:57.350" v="7" actId="20577"/>
          <ac:spMkLst>
            <pc:docMk/>
            <pc:sldMk cId="0" sldId="256"/>
            <ac:spMk id="5" creationId="{84C7D42F-EA67-D94A-ACF5-FDFC294BA634}"/>
          </ac:spMkLst>
        </pc:spChg>
      </pc:sldChg>
      <pc:sldChg chg="modNotesTx">
        <pc:chgData name="Yoder, Jason" userId="28f4d4d8-da04-4f86-b14d-a21675737bc5" providerId="ADAL" clId="{E891FAB1-693C-42E5-BFA2-2F5DF8A46FAE}" dt="2023-10-31T11:58:19.459" v="137" actId="113"/>
        <pc:sldMkLst>
          <pc:docMk/>
          <pc:sldMk cId="0" sldId="362"/>
        </pc:sldMkLst>
      </pc:sldChg>
      <pc:sldChg chg="modNotesTx">
        <pc:chgData name="Yoder, Jason" userId="28f4d4d8-da04-4f86-b14d-a21675737bc5" providerId="ADAL" clId="{E891FAB1-693C-42E5-BFA2-2F5DF8A46FAE}" dt="2023-10-31T11:57:45.279" v="136" actId="20577"/>
        <pc:sldMkLst>
          <pc:docMk/>
          <pc:sldMk cId="2954348014" sldId="365"/>
        </pc:sldMkLst>
      </pc:sldChg>
    </pc:docChg>
  </pc:docChgLst>
  <pc:docChgLst>
    <pc:chgData name="Korinek, Adam" userId="S::korineaj@rose-hulman.edu::a98ddd77-be9c-4186-9ea9-5e52026b75b2" providerId="AD" clId="Web-{3082B386-A943-42BE-8EE5-2C5B84113876}"/>
    <pc:docChg chg="modSld">
      <pc:chgData name="Korinek, Adam" userId="S::korineaj@rose-hulman.edu::a98ddd77-be9c-4186-9ea9-5e52026b75b2" providerId="AD" clId="Web-{3082B386-A943-42BE-8EE5-2C5B84113876}" dt="2021-11-02T12:02:33.003" v="0"/>
      <pc:docMkLst>
        <pc:docMk/>
      </pc:docMkLst>
      <pc:sldChg chg="addSp">
        <pc:chgData name="Korinek, Adam" userId="S::korineaj@rose-hulman.edu::a98ddd77-be9c-4186-9ea9-5e52026b75b2" providerId="AD" clId="Web-{3082B386-A943-42BE-8EE5-2C5B84113876}" dt="2021-11-02T12:02:33.003" v="0"/>
        <pc:sldMkLst>
          <pc:docMk/>
          <pc:sldMk cId="0" sldId="278"/>
        </pc:sldMkLst>
        <pc:spChg chg="add">
          <ac:chgData name="Korinek, Adam" userId="S::korineaj@rose-hulman.edu::a98ddd77-be9c-4186-9ea9-5e52026b75b2" providerId="AD" clId="Web-{3082B386-A943-42BE-8EE5-2C5B84113876}" dt="2021-11-02T12:02:33.003" v="0"/>
          <ac:spMkLst>
            <pc:docMk/>
            <pc:sldMk cId="0" sldId="278"/>
            <ac:spMk id="2" creationId="{18637EA3-8563-4792-A86F-A5C7A598F122}"/>
          </ac:spMkLst>
        </pc:spChg>
      </pc:sldChg>
    </pc:docChg>
  </pc:docChgLst>
  <pc:docChgLst>
    <pc:chgData name="Hennarty, Scott" userId="S::hennarsp@rose-hulman.edu::a365ec00-508c-495a-ae9c-ff7392d7b284" providerId="AD" clId="Web-{0D3EE1FC-0B8D-40E6-859A-AFEDA1F14614}"/>
    <pc:docChg chg="modSld">
      <pc:chgData name="Hennarty, Scott" userId="S::hennarsp@rose-hulman.edu::a365ec00-508c-495a-ae9c-ff7392d7b284" providerId="AD" clId="Web-{0D3EE1FC-0B8D-40E6-859A-AFEDA1F14614}" dt="2021-11-17T03:59:28.003" v="4" actId="14100"/>
      <pc:docMkLst>
        <pc:docMk/>
      </pc:docMkLst>
      <pc:sldChg chg="modSp">
        <pc:chgData name="Hennarty, Scott" userId="S::hennarsp@rose-hulman.edu::a365ec00-508c-495a-ae9c-ff7392d7b284" providerId="AD" clId="Web-{0D3EE1FC-0B8D-40E6-859A-AFEDA1F14614}" dt="2021-11-17T03:59:28.003" v="4" actId="14100"/>
        <pc:sldMkLst>
          <pc:docMk/>
          <pc:sldMk cId="3025574630" sldId="320"/>
        </pc:sldMkLst>
        <pc:spChg chg="mod">
          <ac:chgData name="Hennarty, Scott" userId="S::hennarsp@rose-hulman.edu::a365ec00-508c-495a-ae9c-ff7392d7b284" providerId="AD" clId="Web-{0D3EE1FC-0B8D-40E6-859A-AFEDA1F14614}" dt="2021-11-17T03:59:28.003" v="4" actId="14100"/>
          <ac:spMkLst>
            <pc:docMk/>
            <pc:sldMk cId="3025574630" sldId="320"/>
            <ac:spMk id="2" creationId="{00000000-0000-0000-0000-000000000000}"/>
          </ac:spMkLst>
        </pc:spChg>
      </pc:sldChg>
    </pc:docChg>
  </pc:docChgLst>
  <pc:docChgLst>
    <pc:chgData name="Yoder, Jason" userId="28f4d4d8-da04-4f86-b14d-a21675737bc5" providerId="ADAL" clId="{E0CAC31D-60A6-4751-B808-667D2BA6CC99}"/>
    <pc:docChg chg="modSld">
      <pc:chgData name="Yoder, Jason" userId="28f4d4d8-da04-4f86-b14d-a21675737bc5" providerId="ADAL" clId="{E0CAC31D-60A6-4751-B808-667D2BA6CC99}" dt="2023-09-03T17:54:07.180" v="3" actId="20577"/>
      <pc:docMkLst>
        <pc:docMk/>
      </pc:docMkLst>
      <pc:sldChg chg="modSp mod">
        <pc:chgData name="Yoder, Jason" userId="28f4d4d8-da04-4f86-b14d-a21675737bc5" providerId="ADAL" clId="{E0CAC31D-60A6-4751-B808-667D2BA6CC99}" dt="2023-09-03T17:54:07.180" v="3" actId="20577"/>
        <pc:sldMkLst>
          <pc:docMk/>
          <pc:sldMk cId="0" sldId="256"/>
        </pc:sldMkLst>
        <pc:spChg chg="mod">
          <ac:chgData name="Yoder, Jason" userId="28f4d4d8-da04-4f86-b14d-a21675737bc5" providerId="ADAL" clId="{E0CAC31D-60A6-4751-B808-667D2BA6CC99}" dt="2023-09-03T17:54:07.180" v="3" actId="20577"/>
          <ac:spMkLst>
            <pc:docMk/>
            <pc:sldMk cId="0" sldId="256"/>
            <ac:spMk id="3" creationId="{FA06D3A8-96ED-7423-8309-0245DBB737C2}"/>
          </ac:spMkLst>
        </pc:spChg>
      </pc:sldChg>
    </pc:docChg>
  </pc:docChgLst>
  <pc:docChgLst>
    <pc:chgData name="Yoder, Jason" userId="28f4d4d8-da04-4f86-b14d-a21675737bc5" providerId="ADAL" clId="{59E184A5-D490-4033-AE57-31CB212E32E0}"/>
    <pc:docChg chg="custSel modSld">
      <pc:chgData name="Yoder, Jason" userId="28f4d4d8-da04-4f86-b14d-a21675737bc5" providerId="ADAL" clId="{59E184A5-D490-4033-AE57-31CB212E32E0}" dt="2023-11-20T20:34:54.938" v="624" actId="20577"/>
      <pc:docMkLst>
        <pc:docMk/>
      </pc:docMkLst>
      <pc:sldChg chg="modSp mod modNotesTx">
        <pc:chgData name="Yoder, Jason" userId="28f4d4d8-da04-4f86-b14d-a21675737bc5" providerId="ADAL" clId="{59E184A5-D490-4033-AE57-31CB212E32E0}" dt="2023-11-20T20:34:54.938" v="624" actId="20577"/>
        <pc:sldMkLst>
          <pc:docMk/>
          <pc:sldMk cId="0" sldId="256"/>
        </pc:sldMkLst>
        <pc:spChg chg="mod">
          <ac:chgData name="Yoder, Jason" userId="28f4d4d8-da04-4f86-b14d-a21675737bc5" providerId="ADAL" clId="{59E184A5-D490-4033-AE57-31CB212E32E0}" dt="2023-11-20T20:09:23.130" v="176" actId="20577"/>
          <ac:spMkLst>
            <pc:docMk/>
            <pc:sldMk cId="0" sldId="256"/>
            <ac:spMk id="3" creationId="{FA06D3A8-96ED-7423-8309-0245DBB737C2}"/>
          </ac:spMkLst>
        </pc:spChg>
        <pc:spChg chg="mod">
          <ac:chgData name="Yoder, Jason" userId="28f4d4d8-da04-4f86-b14d-a21675737bc5" providerId="ADAL" clId="{59E184A5-D490-4033-AE57-31CB212E32E0}" dt="2023-11-20T20:14:36.113" v="185" actId="20577"/>
          <ac:spMkLst>
            <pc:docMk/>
            <pc:sldMk cId="0" sldId="256"/>
            <ac:spMk id="5" creationId="{84C7D42F-EA67-D94A-ACF5-FDFC294BA634}"/>
          </ac:spMkLst>
        </pc:spChg>
      </pc:sldChg>
      <pc:sldChg chg="modNotesTx">
        <pc:chgData name="Yoder, Jason" userId="28f4d4d8-da04-4f86-b14d-a21675737bc5" providerId="ADAL" clId="{59E184A5-D490-4033-AE57-31CB212E32E0}" dt="2023-11-20T20:15:55.773" v="186" actId="20577"/>
        <pc:sldMkLst>
          <pc:docMk/>
          <pc:sldMk cId="0" sldId="278"/>
        </pc:sldMkLst>
      </pc:sldChg>
      <pc:sldChg chg="modNotesTx">
        <pc:chgData name="Yoder, Jason" userId="28f4d4d8-da04-4f86-b14d-a21675737bc5" providerId="ADAL" clId="{59E184A5-D490-4033-AE57-31CB212E32E0}" dt="2023-11-20T20:19:47.094" v="508" actId="20577"/>
        <pc:sldMkLst>
          <pc:docMk/>
          <pc:sldMk cId="3916409691" sldId="318"/>
        </pc:sldMkLst>
      </pc:sldChg>
      <pc:sldChg chg="modNotesTx">
        <pc:chgData name="Yoder, Jason" userId="28f4d4d8-da04-4f86-b14d-a21675737bc5" providerId="ADAL" clId="{59E184A5-D490-4033-AE57-31CB212E32E0}" dt="2023-11-20T20:19:10.175" v="448" actId="20577"/>
        <pc:sldMkLst>
          <pc:docMk/>
          <pc:sldMk cId="627166366" sldId="333"/>
        </pc:sldMkLst>
      </pc:sldChg>
      <pc:sldChg chg="modNotesTx">
        <pc:chgData name="Yoder, Jason" userId="28f4d4d8-da04-4f86-b14d-a21675737bc5" providerId="ADAL" clId="{59E184A5-D490-4033-AE57-31CB212E32E0}" dt="2023-11-20T20:19:17.649" v="451" actId="20577"/>
        <pc:sldMkLst>
          <pc:docMk/>
          <pc:sldMk cId="2575321881" sldId="334"/>
        </pc:sldMkLst>
      </pc:sldChg>
      <pc:sldChg chg="modNotesTx">
        <pc:chgData name="Yoder, Jason" userId="28f4d4d8-da04-4f86-b14d-a21675737bc5" providerId="ADAL" clId="{59E184A5-D490-4033-AE57-31CB212E32E0}" dt="2023-11-20T20:19:29.991" v="460" actId="20577"/>
        <pc:sldMkLst>
          <pc:docMk/>
          <pc:sldMk cId="2710827089" sldId="335"/>
        </pc:sldMkLst>
      </pc:sldChg>
      <pc:sldChg chg="modNotesTx">
        <pc:chgData name="Yoder, Jason" userId="28f4d4d8-da04-4f86-b14d-a21675737bc5" providerId="ADAL" clId="{59E184A5-D490-4033-AE57-31CB212E32E0}" dt="2023-11-20T20:08:34.632" v="152" actId="20577"/>
        <pc:sldMkLst>
          <pc:docMk/>
          <pc:sldMk cId="0" sldId="362"/>
        </pc:sldMkLst>
      </pc:sldChg>
      <pc:sldChg chg="addSp delSp modSp mod modNotesTx">
        <pc:chgData name="Yoder, Jason" userId="28f4d4d8-da04-4f86-b14d-a21675737bc5" providerId="ADAL" clId="{59E184A5-D490-4033-AE57-31CB212E32E0}" dt="2023-11-20T20:07:14.056" v="65" actId="20577"/>
        <pc:sldMkLst>
          <pc:docMk/>
          <pc:sldMk cId="2954348014" sldId="365"/>
        </pc:sldMkLst>
        <pc:spChg chg="mod">
          <ac:chgData name="Yoder, Jason" userId="28f4d4d8-da04-4f86-b14d-a21675737bc5" providerId="ADAL" clId="{59E184A5-D490-4033-AE57-31CB212E32E0}" dt="2023-11-20T20:06:29.582" v="9" actId="1076"/>
          <ac:spMkLst>
            <pc:docMk/>
            <pc:sldMk cId="2954348014" sldId="365"/>
            <ac:spMk id="3" creationId="{0D4B5E6E-497C-005D-3263-FD245EC4CAAE}"/>
          </ac:spMkLst>
        </pc:spChg>
        <pc:picChg chg="del">
          <ac:chgData name="Yoder, Jason" userId="28f4d4d8-da04-4f86-b14d-a21675737bc5" providerId="ADAL" clId="{59E184A5-D490-4033-AE57-31CB212E32E0}" dt="2023-11-20T19:59:42.023" v="2" actId="478"/>
          <ac:picMkLst>
            <pc:docMk/>
            <pc:sldMk cId="2954348014" sldId="365"/>
            <ac:picMk id="5" creationId="{6135CA40-E7B3-587C-11C2-C50E56BDF156}"/>
          </ac:picMkLst>
        </pc:picChg>
        <pc:picChg chg="add del mod">
          <ac:chgData name="Yoder, Jason" userId="28f4d4d8-da04-4f86-b14d-a21675737bc5" providerId="ADAL" clId="{59E184A5-D490-4033-AE57-31CB212E32E0}" dt="2023-11-20T20:06:22.444" v="6" actId="478"/>
          <ac:picMkLst>
            <pc:docMk/>
            <pc:sldMk cId="2954348014" sldId="365"/>
            <ac:picMk id="6" creationId="{AEDD6F99-B454-2862-DBAD-F76859C91107}"/>
          </ac:picMkLst>
        </pc:picChg>
        <pc:picChg chg="add del mod">
          <ac:chgData name="Yoder, Jason" userId="28f4d4d8-da04-4f86-b14d-a21675737bc5" providerId="ADAL" clId="{59E184A5-D490-4033-AE57-31CB212E32E0}" dt="2023-11-20T20:06:31.188" v="10" actId="478"/>
          <ac:picMkLst>
            <pc:docMk/>
            <pc:sldMk cId="2954348014" sldId="365"/>
            <ac:picMk id="8" creationId="{140224D0-DA55-EB56-7990-780F844287E2}"/>
          </ac:picMkLst>
        </pc:picChg>
        <pc:picChg chg="add mod">
          <ac:chgData name="Yoder, Jason" userId="28f4d4d8-da04-4f86-b14d-a21675737bc5" providerId="ADAL" clId="{59E184A5-D490-4033-AE57-31CB212E32E0}" dt="2023-11-20T20:06:41.439" v="12" actId="1076"/>
          <ac:picMkLst>
            <pc:docMk/>
            <pc:sldMk cId="2954348014" sldId="365"/>
            <ac:picMk id="10" creationId="{05199805-C2DB-00A2-C74B-5E022E91215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7" y="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02F2FF-F7BD-4FD9-A88B-D0F48E2E13F5}" type="datetimeFigureOut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7" y="882912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586C94D-6B36-4CDB-B3A2-1D72DFD84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FC78385-4D3F-43FE-97C2-4CB45FAD9DCD}" type="datetimeFigureOut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698500"/>
            <a:ext cx="4643437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72" tIns="44737" rIns="89472" bIns="4473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3" y="4416102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F97A26-8EDD-4564-9705-85BE5B01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Timing: Plan to finish by the end of the first hour so they can work on the HW or project in the second hour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Good day to use: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https://rosepseudorandom.web.app/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Doing everything in </a:t>
            </a:r>
            <a:r>
              <a:rPr lang="en-US" dirty="0" err="1"/>
              <a:t>LinkedListSimple</a:t>
            </a:r>
            <a:r>
              <a:rPr lang="en-US" dirty="0"/>
              <a:t> today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Quiz given in next slide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892EB-4ED9-40F8-8DD5-2C12D0D4A0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0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- Examples: employee list, music play list</a:t>
            </a:r>
          </a:p>
          <a:p>
            <a:r>
              <a:rPr lang="en-US"/>
              <a:t>Sketch a linked list on the board</a:t>
            </a:r>
            <a:r>
              <a:rPr lang="en-US" baseline="0"/>
              <a:t> for “two more weeks” (quiz #3)</a:t>
            </a:r>
            <a:endParaRPr lang="en-US"/>
          </a:p>
          <a:p>
            <a:endParaRPr lang="en-US"/>
          </a:p>
          <a:p>
            <a:r>
              <a:rPr lang="en-US"/>
              <a:t>Then show insertion and deletion.  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8B16D-3522-4DF2-8915-4B0542FC956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1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Big-Oh of each?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operations perform as could be expected for a doubly-linked list.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these operations all take O(1) time.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except for remove last (which is O(N) since you must iterate through to get to the second to the last element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4510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is in the solution. Try to add using </a:t>
            </a:r>
            <a:r>
              <a:rPr lang="en-US" dirty="0" err="1"/>
              <a:t>addAtEnd</a:t>
            </a:r>
            <a:r>
              <a:rPr lang="en-US" dirty="0"/>
              <a:t> FIRST and then </a:t>
            </a:r>
            <a:r>
              <a:rPr lang="en-US" dirty="0" err="1"/>
              <a:t>addAtBeginning</a:t>
            </a:r>
            <a:r>
              <a:rPr lang="en-US" dirty="0"/>
              <a:t> second.</a:t>
            </a:r>
          </a:p>
          <a:p>
            <a:r>
              <a:rPr lang="en-US" dirty="0"/>
              <a:t>Ask students to guess which will take longer/short- how much shorter longer?</a:t>
            </a:r>
          </a:p>
          <a:p>
            <a:endParaRPr lang="en-US" dirty="0"/>
          </a:p>
          <a:p>
            <a:r>
              <a:rPr lang="en-US" dirty="0"/>
              <a:t>Develop solution from the day before</a:t>
            </a:r>
          </a:p>
          <a:p>
            <a:endParaRPr lang="en-US" dirty="0"/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.head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.head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Node(value,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// return; //// omit this line intentionally to show an error and use debugger &lt;- or just provide the correct solution to save time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Node current =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.head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current.next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current 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current.next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is null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Node(value,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Very fast to add to end of list. </a:t>
            </a:r>
          </a:p>
          <a:p>
            <a:r>
              <a:rPr lang="en-US" dirty="0"/>
              <a:t>Q: How fast?</a:t>
            </a:r>
          </a:p>
          <a:p>
            <a:r>
              <a:rPr lang="en-US" dirty="0"/>
              <a:t>A: It does not matter how long the list is (N does not matter)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Very fast access in list.</a:t>
            </a:r>
          </a:p>
          <a:p>
            <a:r>
              <a:rPr lang="en-US" dirty="0"/>
              <a:t>Q: How fast?</a:t>
            </a:r>
          </a:p>
          <a:p>
            <a:r>
              <a:rPr lang="en-US" dirty="0"/>
              <a:t>A: It does not matter how long the list is (N does not matter)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Q: How slow is it to insert?</a:t>
            </a:r>
          </a:p>
          <a:p>
            <a:r>
              <a:rPr lang="en-US" dirty="0"/>
              <a:t>A: Because you have to move all the other elements up or down to make/use room. Twice as long twice as many shifts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define fast and slow more precisely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care about which part of the expression grows the fastest as n,</a:t>
            </a:r>
            <a:r>
              <a:rPr lang="en-US" baseline="0"/>
              <a:t> the input size, grows.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9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C9645-B44E-48B7-8B78-F42842175B42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30F1-E047-4650-BFCB-53C7CB21B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B7A0D-7957-4983-89DC-ABA871FB5D48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3F763-FFA4-4122-BB10-31488A5FB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42741-44EC-4F02-916A-883E9E975BA2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49201-5ED0-4F2A-8F2D-2EB8563B7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F9970-C56C-49D1-A05D-CB02523538BA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12C18-26B8-4E4F-BA31-714AFEDDC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F6622-1145-4FF5-B65B-54B990E85A25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FE424-9F89-4E32-ADE8-D217DD847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EE7CD-DF58-475A-B4A3-14FA5C2A98BA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A637E-5842-4BEF-970F-1D5F15FF4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DAC-2CA7-45E8-A019-4434C9B1A932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9E039-3AC9-4A0B-A4F6-F0AE5C172D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3980-E9E2-48A8-A4D8-C69CA8E0FB12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2215C-9C42-4373-9EF0-EAD23AD64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7C165-B5F7-447A-BAD5-8CC49919CB68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BFBD-625C-4159-9F03-384B4C45D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7C1CBE-7A55-4083-921E-CCF93302F1C6}" type="datetime2">
              <a:rPr lang="en-US" smtClean="0"/>
              <a:pPr>
                <a:defRPr/>
              </a:pPr>
              <a:t>Sunday, February 25,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005E-6D5E-433E-809B-26004E38BE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google.com/document/d/1FWKXXsPkspazmlhgMj5qN4ieynd1-1galuou2j09VyA/ed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0969" y="2130425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Big-O and </a:t>
            </a:r>
            <a:r>
              <a:rPr lang="en-US" sz="2500"/>
              <a:t>Data Structures</a:t>
            </a: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7D42F-EA67-D94A-ACF5-FDFC294BA634}"/>
              </a:ext>
            </a:extLst>
          </p:cNvPr>
          <p:cNvSpPr/>
          <p:nvPr/>
        </p:nvSpPr>
        <p:spPr>
          <a:xfrm>
            <a:off x="304800" y="4467811"/>
            <a:ext cx="8534400" cy="211599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PracticeBigO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PracticeSolutionBigO</a:t>
            </a:r>
            <a:endParaRPr lang="en-US" sz="2400" i="1" dirty="0"/>
          </a:p>
          <a:p>
            <a:r>
              <a:rPr lang="en-US" sz="2400" dirty="0"/>
              <a:t>The Quiz for today is: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BigOQuiz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6D3A8-96ED-7423-8309-0245DBB737C2}"/>
              </a:ext>
            </a:extLst>
          </p:cNvPr>
          <p:cNvSpPr txBox="1"/>
          <p:nvPr/>
        </p:nvSpPr>
        <p:spPr>
          <a:xfrm>
            <a:off x="3025588" y="-40807"/>
            <a:ext cx="5889813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____________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9183D-B9DF-5237-91A4-D7F622291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Another List Data Structure</a:t>
            </a:r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have to add/remove data from a list frequently?</a:t>
            </a:r>
          </a:p>
          <a:p>
            <a:r>
              <a:rPr lang="en-US" dirty="0" err="1">
                <a:latin typeface="Lucida Sans Typewriter" charset="0"/>
              </a:rPr>
              <a:t>LinkedLists</a:t>
            </a:r>
            <a:r>
              <a:rPr lang="en-US" dirty="0"/>
              <a:t> support this:</a:t>
            </a:r>
          </a:p>
          <a:p>
            <a:pPr lvl="1"/>
            <a:r>
              <a:rPr lang="en-US" dirty="0"/>
              <a:t>Fast insertion and removal of elements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Once we know where they go</a:t>
            </a:r>
          </a:p>
          <a:p>
            <a:pPr lvl="1"/>
            <a:r>
              <a:rPr lang="en-US" dirty="0"/>
              <a:t>Slow access to arbitrary elements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Verdana" charset="0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601408" y="2404188"/>
            <a:ext cx="2514600" cy="3771900"/>
            <a:chOff x="6400799" y="2019300"/>
            <a:chExt cx="2514600" cy="3771900"/>
          </a:xfrm>
        </p:grpSpPr>
        <p:sp>
          <p:nvSpPr>
            <p:cNvPr id="5" name="Rectangle 4"/>
            <p:cNvSpPr/>
            <p:nvPr/>
          </p:nvSpPr>
          <p:spPr>
            <a:xfrm>
              <a:off x="7317591" y="20193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0" y="3124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155791" y="20193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96200" y="3124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9624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39000" y="39624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799" y="5410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8999" y="5410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67599" y="4533899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05799" y="4533899"/>
              <a:ext cx="6096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null</a:t>
              </a:r>
              <a:endParaRPr 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 flipV="1">
              <a:off x="6858002" y="2209799"/>
              <a:ext cx="1524001" cy="9143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6400800" y="3352798"/>
              <a:ext cx="1524000" cy="60960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6287295" y="4229895"/>
              <a:ext cx="1293810" cy="1066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7143749" y="5238748"/>
              <a:ext cx="647702" cy="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724400"/>
            <a:ext cx="596082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4722009" y="641246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Insertion, per Wikipedia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Q4-5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Lucida Sans Typewriter" pitchFamily="49" charset="0"/>
              </a:rPr>
              <a:t>Big-O LinkedList&lt;E&gt;</a:t>
            </a:r>
            <a:r>
              <a:rPr lang="en-US" dirty="0"/>
              <a:t> Methods?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1168400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E398C1E-07A8-AF43-FBA9-9D5691F0B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335159"/>
            <a:ext cx="7391399" cy="3472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9A88DE-C271-0B69-4EAA-E29A4B89C1CE}"/>
              </a:ext>
            </a:extLst>
          </p:cNvPr>
          <p:cNvSpPr txBox="1"/>
          <p:nvPr/>
        </p:nvSpPr>
        <p:spPr>
          <a:xfrm>
            <a:off x="304800" y="5488434"/>
            <a:ext cx="2286000" cy="646331"/>
          </a:xfrm>
          <a:prstGeom prst="rect">
            <a:avLst/>
          </a:prstGeom>
          <a:solidFill>
            <a:srgbClr val="9BBB59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HWSinglyLinkedList</a:t>
            </a:r>
            <a:endParaRPr lang="en-US" dirty="0"/>
          </a:p>
          <a:p>
            <a:r>
              <a:rPr lang="en-US" dirty="0"/>
              <a:t>LL adds this!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8CD262-458F-B2A2-FE1F-79E7B230021F}"/>
              </a:ext>
            </a:extLst>
          </p:cNvPr>
          <p:cNvCxnSpPr>
            <a:cxnSpLocks/>
          </p:cNvCxnSpPr>
          <p:nvPr/>
        </p:nvCxnSpPr>
        <p:spPr>
          <a:xfrm flipV="1">
            <a:off x="1460500" y="4684986"/>
            <a:ext cx="584200" cy="840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9430838-7F71-709F-1527-B708893D3AD3}"/>
              </a:ext>
            </a:extLst>
          </p:cNvPr>
          <p:cNvSpPr txBox="1"/>
          <p:nvPr/>
        </p:nvSpPr>
        <p:spPr>
          <a:xfrm>
            <a:off x="5585255" y="1153382"/>
            <a:ext cx="95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0D50C-756B-1BF7-F7B9-DF40036F5B1D}"/>
              </a:ext>
            </a:extLst>
          </p:cNvPr>
          <p:cNvSpPr txBox="1"/>
          <p:nvPr/>
        </p:nvSpPr>
        <p:spPr>
          <a:xfrm>
            <a:off x="5585255" y="1453173"/>
            <a:ext cx="95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A4E53-57C3-60E1-5595-64CD4A2E17AE}"/>
              </a:ext>
            </a:extLst>
          </p:cNvPr>
          <p:cNvSpPr txBox="1"/>
          <p:nvPr/>
        </p:nvSpPr>
        <p:spPr>
          <a:xfrm>
            <a:off x="5597955" y="1789390"/>
            <a:ext cx="95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E89AE-3F8B-52A7-77F4-FD57AE1E3913}"/>
              </a:ext>
            </a:extLst>
          </p:cNvPr>
          <p:cNvSpPr txBox="1"/>
          <p:nvPr/>
        </p:nvSpPr>
        <p:spPr>
          <a:xfrm>
            <a:off x="5585255" y="2111716"/>
            <a:ext cx="95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1388A-A78F-C135-A133-B2F0BEB012B5}"/>
              </a:ext>
            </a:extLst>
          </p:cNvPr>
          <p:cNvSpPr txBox="1"/>
          <p:nvPr/>
        </p:nvSpPr>
        <p:spPr>
          <a:xfrm>
            <a:off x="5572555" y="2409409"/>
            <a:ext cx="95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E3DDE-B538-6B68-796B-E61D1E5B2AEA}"/>
              </a:ext>
            </a:extLst>
          </p:cNvPr>
          <p:cNvSpPr txBox="1"/>
          <p:nvPr/>
        </p:nvSpPr>
        <p:spPr>
          <a:xfrm>
            <a:off x="5585255" y="2749144"/>
            <a:ext cx="951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Requires you to implement a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Additional algorithm questions which make use of the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Will give you remaining class time to work on it</a:t>
            </a:r>
          </a:p>
          <a:p>
            <a:pPr lvl="1"/>
            <a:r>
              <a:rPr lang="en-US" dirty="0"/>
              <a:t>If you complete it, work on the project!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A5D25-7A76-2B60-9201-E8FAE446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4809"/>
            <a:ext cx="9144000" cy="143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9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650E-7EB7-5F59-73F4-9CE5740B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D27AA-7FE1-3E3A-8567-7ABB14A3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add  (</a:t>
            </a:r>
            <a:r>
              <a:rPr lang="en-US" dirty="0" err="1"/>
              <a:t>addAtEnd</a:t>
            </a:r>
            <a:r>
              <a:rPr lang="en-US" dirty="0"/>
              <a:t>)</a:t>
            </a:r>
          </a:p>
          <a:p>
            <a:r>
              <a:rPr lang="en-US" dirty="0"/>
              <a:t>Consider the different values of index and sized lists</a:t>
            </a:r>
          </a:p>
          <a:p>
            <a:r>
              <a:rPr lang="en-US" dirty="0"/>
              <a:t>Useful as a guide when doing HW</a:t>
            </a:r>
          </a:p>
          <a:p>
            <a:r>
              <a:rPr lang="en-US" dirty="0"/>
              <a:t>HW is an individual assignment</a:t>
            </a:r>
          </a:p>
          <a:p>
            <a:r>
              <a:rPr lang="en-US" dirty="0"/>
              <a:t>Rest of time is for you to either work on HW or project</a:t>
            </a:r>
          </a:p>
        </p:txBody>
      </p:sp>
    </p:spTree>
    <p:extLst>
      <p:ext uri="{BB962C8B-B14F-4D97-AF65-F5344CB8AC3E}">
        <p14:creationId xmlns:p14="http://schemas.microsoft.com/office/powerpoint/2010/main" val="427483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31E5-6B40-B7E3-1155-9F3DEA6A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1116"/>
          </a:xfrm>
        </p:spPr>
        <p:txBody>
          <a:bodyPr>
            <a:noAutofit/>
          </a:bodyPr>
          <a:lstStyle/>
          <a:p>
            <a:r>
              <a:rPr lang="en-US" sz="2000" dirty="0">
                <a:hlinkClick r:id="rId2"/>
              </a:rPr>
              <a:t>https://docs.google.com/document/d/1FWKXXsPkspazmlhgMj5qN4ieynd1-1galuou2j09VyA/edit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893E6-37FF-CCFA-608A-D78CB0600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95754"/>
            <a:ext cx="7643446" cy="52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C52F-096C-40BA-9B6A-B52D8829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859B3-83EF-72EB-675A-295D490B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63270"/>
          </a:xfrm>
        </p:spPr>
        <p:txBody>
          <a:bodyPr/>
          <a:lstStyle/>
          <a:p>
            <a:r>
              <a:rPr lang="en-US" dirty="0"/>
              <a:t>Good preparation for CSSE230</a:t>
            </a:r>
          </a:p>
          <a:p>
            <a:r>
              <a:rPr lang="en-US" dirty="0"/>
              <a:t>Good preparation for Final Exam Questions</a:t>
            </a:r>
          </a:p>
          <a:p>
            <a:r>
              <a:rPr lang="en-US" dirty="0"/>
              <a:t>Good way to confirm understanding of Big 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F9AB6-001F-7121-5F64-BA6EBDCF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1" y="3931101"/>
            <a:ext cx="4626114" cy="2149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087C8E-AF90-6024-AC05-24F13782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178" y="3916274"/>
            <a:ext cx="4863351" cy="216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8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D844-4DD8-DEBA-871A-BAECBCA5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addAtEnd</a:t>
            </a:r>
            <a:r>
              <a:rPr lang="en-US" dirty="0"/>
              <a:t> vs. </a:t>
            </a:r>
            <a:r>
              <a:rPr lang="en-US" dirty="0" err="1"/>
              <a:t>addAtBeginning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5E6E-497C-005D-3263-FD245EC4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16226"/>
            <a:ext cx="8229600" cy="1828800"/>
          </a:xfrm>
        </p:spPr>
        <p:txBody>
          <a:bodyPr/>
          <a:lstStyle/>
          <a:p>
            <a:r>
              <a:rPr lang="en-US" dirty="0"/>
              <a:t>Open up LinkedList.java in simple</a:t>
            </a:r>
          </a:p>
          <a:p>
            <a:r>
              <a:rPr lang="en-US" dirty="0"/>
              <a:t>Let’s see how long it takes to add 100,000 numbers to a LinkedList…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199805-C2DB-00A2-C74B-5E022E912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7" y="3172936"/>
            <a:ext cx="6725589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4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57200" y="1240972"/>
            <a:ext cx="8229600" cy="4885192"/>
          </a:xfrm>
        </p:spPr>
        <p:txBody>
          <a:bodyPr>
            <a:normAutofit/>
          </a:bodyPr>
          <a:lstStyle/>
          <a:p>
            <a:r>
              <a:rPr lang="en-US" dirty="0"/>
              <a:t>We need efficient ways to store data </a:t>
            </a:r>
            <a:r>
              <a:rPr lang="en-US" b="1" dirty="0"/>
              <a:t>based on how we’ll use it</a:t>
            </a:r>
          </a:p>
          <a:p>
            <a:r>
              <a:rPr lang="en-US" dirty="0"/>
              <a:t>"How we'll use it" = algorithms used to access/update data stored in the data structure</a:t>
            </a:r>
          </a:p>
          <a:p>
            <a:endParaRPr lang="en-US" dirty="0"/>
          </a:p>
          <a:p>
            <a:r>
              <a:rPr lang="en-US" dirty="0"/>
              <a:t>The main theme for the rest of the course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944241-5A1E-8E1F-B95F-85C36B145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55" y="2100944"/>
            <a:ext cx="5334000" cy="4546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Fast addition </a:t>
            </a:r>
            <a:r>
              <a:rPr lang="en-US" b="1" dirty="0"/>
              <a:t>to end of list</a:t>
            </a:r>
            <a:br>
              <a:rPr lang="en-US" b="1" dirty="0"/>
            </a:br>
            <a:r>
              <a:rPr lang="en-US" sz="2400" dirty="0"/>
              <a:t>Requires 1 multiplication and 1 addition to compute address</a:t>
            </a:r>
            <a:endParaRPr lang="en-US" sz="2400" b="1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9801F98-9AB0-CA48-86A9-2B6F511A3F82}"/>
              </a:ext>
            </a:extLst>
          </p:cNvPr>
          <p:cNvSpPr/>
          <p:nvPr/>
        </p:nvSpPr>
        <p:spPr>
          <a:xfrm>
            <a:off x="5516217" y="1600200"/>
            <a:ext cx="2915790" cy="4104861"/>
          </a:xfrm>
          <a:custGeom>
            <a:avLst/>
            <a:gdLst>
              <a:gd name="connsiteX0" fmla="*/ 2266122 w 2915790"/>
              <a:gd name="connsiteY0" fmla="*/ 0 h 4104861"/>
              <a:gd name="connsiteX1" fmla="*/ 2773018 w 2915790"/>
              <a:gd name="connsiteY1" fmla="*/ 2763078 h 4104861"/>
              <a:gd name="connsiteX2" fmla="*/ 0 w 2915790"/>
              <a:gd name="connsiteY2" fmla="*/ 4104861 h 410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5790" h="4104861">
                <a:moveTo>
                  <a:pt x="2266122" y="0"/>
                </a:moveTo>
                <a:cubicBezTo>
                  <a:pt x="2708413" y="1039467"/>
                  <a:pt x="3150705" y="2078935"/>
                  <a:pt x="2773018" y="2763078"/>
                </a:cubicBezTo>
                <a:cubicBezTo>
                  <a:pt x="2395331" y="3447221"/>
                  <a:pt x="1197665" y="3776041"/>
                  <a:pt x="0" y="410486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Fast access to any existing position</a:t>
            </a:r>
            <a:br>
              <a:rPr lang="en-US" b="1" dirty="0"/>
            </a:br>
            <a:r>
              <a:rPr lang="en-US" sz="2400" dirty="0"/>
              <a:t>Requires 1 multiplication and 1 addition to compute address</a:t>
            </a:r>
            <a:endParaRPr lang="en-US" sz="2400" b="1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DC82C5D-D934-754F-BC72-F68CA9C4C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8" y="2279586"/>
            <a:ext cx="6817691" cy="3877153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BC15A584-A2CF-6543-9B04-88A074B507DD}"/>
              </a:ext>
            </a:extLst>
          </p:cNvPr>
          <p:cNvSpPr/>
          <p:nvPr/>
        </p:nvSpPr>
        <p:spPr>
          <a:xfrm>
            <a:off x="6291470" y="1425450"/>
            <a:ext cx="2248433" cy="3504359"/>
          </a:xfrm>
          <a:custGeom>
            <a:avLst/>
            <a:gdLst>
              <a:gd name="connsiteX0" fmla="*/ 1500808 w 2248433"/>
              <a:gd name="connsiteY0" fmla="*/ 174750 h 3504359"/>
              <a:gd name="connsiteX1" fmla="*/ 2236304 w 2248433"/>
              <a:gd name="connsiteY1" fmla="*/ 254263 h 3504359"/>
              <a:gd name="connsiteX2" fmla="*/ 1808921 w 2248433"/>
              <a:gd name="connsiteY2" fmla="*/ 2609837 h 3504359"/>
              <a:gd name="connsiteX3" fmla="*/ 0 w 2248433"/>
              <a:gd name="connsiteY3" fmla="*/ 3504359 h 350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8433" h="3504359">
                <a:moveTo>
                  <a:pt x="1500808" y="174750"/>
                </a:moveTo>
                <a:cubicBezTo>
                  <a:pt x="1842880" y="11582"/>
                  <a:pt x="2184952" y="-151585"/>
                  <a:pt x="2236304" y="254263"/>
                </a:cubicBezTo>
                <a:cubicBezTo>
                  <a:pt x="2287656" y="660111"/>
                  <a:pt x="2181638" y="2068154"/>
                  <a:pt x="1808921" y="2609837"/>
                </a:cubicBezTo>
                <a:cubicBezTo>
                  <a:pt x="1436204" y="3151520"/>
                  <a:pt x="718102" y="3327939"/>
                  <a:pt x="0" y="3504359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Slow inserts to and deletes from middle of list</a:t>
            </a:r>
            <a:br>
              <a:rPr lang="en-US" b="1" dirty="0"/>
            </a:b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52F697-E7CE-AA12-D5EF-77FC3FE8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83405"/>
            <a:ext cx="7772400" cy="411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2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Describes the limiting behavior </a:t>
            </a:r>
          </a:p>
          <a:p>
            <a:pPr lvl="1"/>
            <a:r>
              <a:rPr lang="en-US"/>
              <a:t>How slow it can possibly run?</a:t>
            </a:r>
          </a:p>
          <a:p>
            <a:pPr lvl="1"/>
            <a:r>
              <a:rPr lang="en-US"/>
              <a:t>Describes the </a:t>
            </a:r>
            <a:r>
              <a:rPr lang="en-US" u="sng"/>
              <a:t>worst case</a:t>
            </a:r>
          </a:p>
          <a:p>
            <a:r>
              <a:rPr lang="en-US"/>
              <a:t>Used for Classifying Algorithm Efficiency</a:t>
            </a:r>
          </a:p>
          <a:p>
            <a:r>
              <a:rPr lang="en-US"/>
              <a:t>“O” for “Order”</a:t>
            </a:r>
          </a:p>
          <a:p>
            <a:pPr lvl="1"/>
            <a:r>
              <a:rPr lang="en-US"/>
              <a:t>O(n) </a:t>
            </a:r>
            <a:r>
              <a:rPr lang="en-US">
                <a:sym typeface="Wingdings" panose="05000000000000000000" pitchFamily="2" charset="2"/>
              </a:rPr>
              <a:t> said as “Order n”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O(n^2)  said as “Order n-squared”</a:t>
            </a:r>
          </a:p>
        </p:txBody>
      </p:sp>
    </p:spTree>
    <p:extLst>
      <p:ext uri="{BB962C8B-B14F-4D97-AF65-F5344CB8AC3E}">
        <p14:creationId xmlns:p14="http://schemas.microsoft.com/office/powerpoint/2010/main" val="391640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 Notation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291"/>
          </a:xfrm>
        </p:spPr>
        <p:txBody>
          <a:bodyPr/>
          <a:lstStyle/>
          <a:p>
            <a:r>
              <a:rPr lang="en-US" dirty="0"/>
              <a:t>Don’t Care About Constant Coefficients</a:t>
            </a:r>
          </a:p>
          <a:p>
            <a:pPr lvl="1"/>
            <a:r>
              <a:rPr lang="en-US" dirty="0"/>
              <a:t>O(2n + 7) </a:t>
            </a:r>
            <a:r>
              <a:rPr lang="en-US" dirty="0">
                <a:sym typeface="Wingdings" panose="05000000000000000000" pitchFamily="2" charset="2"/>
              </a:rPr>
              <a:t> O(n)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Note: f(n) = 2n + 7 = 2n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+ 7n</a:t>
            </a:r>
            <a:r>
              <a:rPr lang="en-US" baseline="30000" dirty="0">
                <a:sym typeface="Wingdings" panose="05000000000000000000" pitchFamily="2" charset="2"/>
              </a:rPr>
              <a:t>0</a:t>
            </a:r>
          </a:p>
          <a:p>
            <a:r>
              <a:rPr lang="en-US" dirty="0">
                <a:sym typeface="Wingdings" panose="05000000000000000000" pitchFamily="2" charset="2"/>
              </a:rPr>
              <a:t>Don’t Care About Lower Order Terms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O(6n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+ 7n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) O(n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Algorithm grows asymptotically no faster than 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r>
              <a:rPr lang="en-US" dirty="0"/>
              <a:t>If constant value, we say O(1)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“Order 1”</a:t>
            </a:r>
          </a:p>
          <a:p>
            <a:pPr lvl="1"/>
            <a:r>
              <a:rPr lang="en-US" dirty="0"/>
              <a:t>O(48) </a:t>
            </a:r>
            <a:r>
              <a:rPr lang="en-US" dirty="0">
                <a:sym typeface="Wingdings" panose="05000000000000000000" pitchFamily="2" charset="2"/>
              </a:rPr>
              <a:t> O(1)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107409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16377"/>
            <a:ext cx="8607667" cy="1485899"/>
          </a:xfrm>
        </p:spPr>
        <p:txBody>
          <a:bodyPr/>
          <a:lstStyle/>
          <a:p>
            <a:r>
              <a:rPr lang="en-US" err="1"/>
              <a:t>ArrayList</a:t>
            </a:r>
            <a:r>
              <a:rPr lang="en-US"/>
              <a:t> Performance 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953000"/>
          </a:xfrm>
        </p:spPr>
        <p:txBody>
          <a:bodyPr>
            <a:normAutofit/>
          </a:bodyPr>
          <a:lstStyle/>
          <a:p>
            <a:r>
              <a:rPr lang="en-US" dirty="0"/>
              <a:t>Fast addition to </a:t>
            </a:r>
            <a:r>
              <a:rPr lang="en-US" b="1" dirty="0"/>
              <a:t>end of list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Fast access to any existing position – </a:t>
            </a:r>
            <a:r>
              <a:rPr lang="en-US" dirty="0">
                <a:highlight>
                  <a:srgbClr val="FFFF00"/>
                </a:highlight>
              </a:rPr>
              <a:t>O(1)</a:t>
            </a:r>
            <a:r>
              <a:rPr lang="en-US" dirty="0"/>
              <a:t> (like array) </a:t>
            </a:r>
          </a:p>
          <a:p>
            <a:pPr lvl="1"/>
            <a:r>
              <a:rPr lang="en-US" dirty="0"/>
              <a:t>Keep extra </a:t>
            </a:r>
            <a:r>
              <a:rPr lang="en-US" i="1" dirty="0"/>
              <a:t>capacity </a:t>
            </a:r>
            <a:r>
              <a:rPr lang="en-US" dirty="0"/>
              <a:t>for list growth </a:t>
            </a:r>
          </a:p>
          <a:p>
            <a:pPr lvl="2"/>
            <a:r>
              <a:rPr lang="en-US" dirty="0"/>
              <a:t>Fast access includes items in capacity not yet filled – </a:t>
            </a:r>
            <a:r>
              <a:rPr lang="en-US" dirty="0">
                <a:highlight>
                  <a:srgbClr val="FFFF00"/>
                </a:highlight>
              </a:rPr>
              <a:t>O(1)</a:t>
            </a:r>
          </a:p>
          <a:p>
            <a:pPr lvl="1"/>
            <a:r>
              <a:rPr lang="en-US" dirty="0"/>
              <a:t>Capacity management is best left for CSSE230</a:t>
            </a:r>
          </a:p>
          <a:p>
            <a:r>
              <a:rPr lang="en-US" dirty="0"/>
              <a:t>Slow inserts to and deletes from middle of list</a:t>
            </a:r>
          </a:p>
          <a:p>
            <a:pPr lvl="1"/>
            <a:r>
              <a:rPr lang="en-US" dirty="0"/>
              <a:t>Can get to insert/delete location quickly</a:t>
            </a:r>
          </a:p>
          <a:p>
            <a:pPr lvl="1"/>
            <a:r>
              <a:rPr lang="en-US" dirty="0"/>
              <a:t>For insert, shift all items right to accommodate - </a:t>
            </a:r>
            <a:r>
              <a:rPr lang="en-US" dirty="0">
                <a:highlight>
                  <a:srgbClr val="FFFF00"/>
                </a:highlight>
              </a:rPr>
              <a:t>O(n)</a:t>
            </a:r>
          </a:p>
          <a:p>
            <a:pPr lvl="1"/>
            <a:r>
              <a:rPr lang="en-US" dirty="0"/>
              <a:t>For delete, shift all items left to fill gap – </a:t>
            </a:r>
            <a:r>
              <a:rPr lang="en-US" dirty="0">
                <a:highlight>
                  <a:srgbClr val="FFFF00"/>
                </a:highlight>
              </a:rPr>
              <a:t>O(n)</a:t>
            </a:r>
          </a:p>
          <a:p>
            <a:pPr lvl="1"/>
            <a:endParaRPr lang="en-US" i="1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02557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8DCB3DE-F7C6-4785-A90F-6E90B1E66F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660FB9-6ABA-42D4-BFF1-B348CA6E04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75956-5F37-4DA5-A33F-2343D2D10E6D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1024</Words>
  <Application>Microsoft Office PowerPoint</Application>
  <PresentationFormat>On-screen Show (4:3)</PresentationFormat>
  <Paragraphs>150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Lucida Sans Typewriter</vt:lpstr>
      <vt:lpstr>Verdana</vt:lpstr>
      <vt:lpstr>Wingdings</vt:lpstr>
      <vt:lpstr>Office Theme</vt:lpstr>
      <vt:lpstr>CSSE 220</vt:lpstr>
      <vt:lpstr>addAtEnd vs. addAtBeginning</vt:lpstr>
      <vt:lpstr>Data Structures</vt:lpstr>
      <vt:lpstr>ArrayList Data Structure in Java</vt:lpstr>
      <vt:lpstr>ArrayList Data Structure in Java</vt:lpstr>
      <vt:lpstr>ArrayList Data Structure in Java</vt:lpstr>
      <vt:lpstr>Big-O Notation</vt:lpstr>
      <vt:lpstr>Big-O Notation (continued)</vt:lpstr>
      <vt:lpstr>ArrayList Performance (Revisited)</vt:lpstr>
      <vt:lpstr>Another List Data Structure</vt:lpstr>
      <vt:lpstr>Big-O LinkedList&lt;E&gt; Methods?</vt:lpstr>
      <vt:lpstr>Homework</vt:lpstr>
      <vt:lpstr>Handout</vt:lpstr>
      <vt:lpstr>https://docs.google.com/document/d/1FWKXXsPkspazmlhgMj5qN4ieynd1-1galuou2j09VyA/edit </vt:lpstr>
      <vt:lpstr>Extra Practice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38</cp:revision>
  <cp:lastPrinted>2015-10-26T12:57:27Z</cp:lastPrinted>
  <dcterms:created xsi:type="dcterms:W3CDTF">2007-11-19T15:20:41Z</dcterms:created>
  <dcterms:modified xsi:type="dcterms:W3CDTF">2024-02-25T22:30:34Z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</Properties>
</file>