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3"/>
  </p:notesMasterIdLst>
  <p:handoutMasterIdLst>
    <p:handoutMasterId r:id="rId24"/>
  </p:handoutMasterIdLst>
  <p:sldIdLst>
    <p:sldId id="301" r:id="rId5"/>
    <p:sldId id="381" r:id="rId6"/>
    <p:sldId id="358" r:id="rId7"/>
    <p:sldId id="359" r:id="rId8"/>
    <p:sldId id="375" r:id="rId9"/>
    <p:sldId id="361" r:id="rId10"/>
    <p:sldId id="379" r:id="rId11"/>
    <p:sldId id="380" r:id="rId12"/>
    <p:sldId id="376" r:id="rId13"/>
    <p:sldId id="333" r:id="rId14"/>
    <p:sldId id="382" r:id="rId15"/>
    <p:sldId id="383" r:id="rId16"/>
    <p:sldId id="385" r:id="rId17"/>
    <p:sldId id="386" r:id="rId18"/>
    <p:sldId id="276" r:id="rId19"/>
    <p:sldId id="331" r:id="rId20"/>
    <p:sldId id="357" r:id="rId21"/>
    <p:sldId id="39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707BF-2AAE-B34A-9A33-D7249A28E15B}" v="4" dt="2022-03-17T12:59:15.489"/>
    <p1510:client id="{5DF30C33-1FAB-46B2-83B9-F12A6364EC53}" v="5" dt="2022-09-13T14:31:53.504"/>
    <p1510:client id="{C7ED2365-D56D-4222-9740-503803554AD5}" v="2" dt="2022-09-13T15:18:59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gh, Rishi" userId="S::singhrm@rose-hulman.edu::c33288cb-7aff-4b9b-ba69-25a0dd4bd752" providerId="AD" clId="Web-{1F15276F-3429-4A2A-903D-6D8A7883193C}"/>
    <pc:docChg chg="sldOrd">
      <pc:chgData name="Singh, Rishi" userId="S::singhrm@rose-hulman.edu::c33288cb-7aff-4b9b-ba69-25a0dd4bd752" providerId="AD" clId="Web-{1F15276F-3429-4A2A-903D-6D8A7883193C}" dt="2021-09-16T14:41:03.746" v="1"/>
      <pc:docMkLst>
        <pc:docMk/>
      </pc:docMkLst>
      <pc:sldChg chg="ord">
        <pc:chgData name="Singh, Rishi" userId="S::singhrm@rose-hulman.edu::c33288cb-7aff-4b9b-ba69-25a0dd4bd752" providerId="AD" clId="Web-{1F15276F-3429-4A2A-903D-6D8A7883193C}" dt="2021-09-16T14:41:03.746" v="1"/>
        <pc:sldMkLst>
          <pc:docMk/>
          <pc:sldMk cId="3790688258" sldId="276"/>
        </pc:sldMkLst>
      </pc:sldChg>
    </pc:docChg>
  </pc:docChgLst>
  <pc:docChgLst>
    <pc:chgData name="Schuh, Wesley" userId="S::schuhwa@rose-hulman.edu::cf247bd0-6430-46a6-b8e6-0a39bcbb1957" providerId="AD" clId="Web-{C7ED2365-D56D-4222-9740-503803554AD5}"/>
    <pc:docChg chg="modSld">
      <pc:chgData name="Schuh, Wesley" userId="S::schuhwa@rose-hulman.edu::cf247bd0-6430-46a6-b8e6-0a39bcbb1957" providerId="AD" clId="Web-{C7ED2365-D56D-4222-9740-503803554AD5}" dt="2022-09-13T15:18:59.898" v="1" actId="1076"/>
      <pc:docMkLst>
        <pc:docMk/>
      </pc:docMkLst>
      <pc:sldChg chg="modSp">
        <pc:chgData name="Schuh, Wesley" userId="S::schuhwa@rose-hulman.edu::cf247bd0-6430-46a6-b8e6-0a39bcbb1957" providerId="AD" clId="Web-{C7ED2365-D56D-4222-9740-503803554AD5}" dt="2022-09-13T15:18:59.898" v="1" actId="1076"/>
        <pc:sldMkLst>
          <pc:docMk/>
          <pc:sldMk cId="2029327197" sldId="357"/>
        </pc:sldMkLst>
        <pc:picChg chg="mod">
          <ac:chgData name="Schuh, Wesley" userId="S::schuhwa@rose-hulman.edu::cf247bd0-6430-46a6-b8e6-0a39bcbb1957" providerId="AD" clId="Web-{C7ED2365-D56D-4222-9740-503803554AD5}" dt="2022-09-13T15:18:59.898" v="1" actId="1076"/>
          <ac:picMkLst>
            <pc:docMk/>
            <pc:sldMk cId="2029327197" sldId="357"/>
            <ac:picMk id="10" creationId="{07EBA617-3FEF-0D4A-849E-56616D5B089B}"/>
          </ac:picMkLst>
        </pc:picChg>
      </pc:sldChg>
    </pc:docChg>
  </pc:docChgLst>
  <pc:docChgLst>
    <pc:chgData name="Gizaw, Abe" userId="S::gizawaa@rose-hulman.edu::571aac1e-a9ea-4e4f-b980-6eed3f72c8a8" providerId="AD" clId="Web-{A69ED4A4-0259-4472-86F2-36E0979E9DA6}"/>
    <pc:docChg chg="modSld">
      <pc:chgData name="Gizaw, Abe" userId="S::gizawaa@rose-hulman.edu::571aac1e-a9ea-4e4f-b980-6eed3f72c8a8" providerId="AD" clId="Web-{A69ED4A4-0259-4472-86F2-36E0979E9DA6}" dt="2021-12-10T13:31:10.286" v="7" actId="14100"/>
      <pc:docMkLst>
        <pc:docMk/>
      </pc:docMkLst>
      <pc:sldChg chg="modSp">
        <pc:chgData name="Gizaw, Abe" userId="S::gizawaa@rose-hulman.edu::571aac1e-a9ea-4e4f-b980-6eed3f72c8a8" providerId="AD" clId="Web-{A69ED4A4-0259-4472-86F2-36E0979E9DA6}" dt="2021-12-10T13:31:10.286" v="7" actId="14100"/>
        <pc:sldMkLst>
          <pc:docMk/>
          <pc:sldMk cId="1567250401" sldId="304"/>
        </pc:sldMkLst>
        <pc:spChg chg="mod">
          <ac:chgData name="Gizaw, Abe" userId="S::gizawaa@rose-hulman.edu::571aac1e-a9ea-4e4f-b980-6eed3f72c8a8" providerId="AD" clId="Web-{A69ED4A4-0259-4472-86F2-36E0979E9DA6}" dt="2021-12-10T13:31:10.286" v="7" actId="14100"/>
          <ac:spMkLst>
            <pc:docMk/>
            <pc:sldMk cId="1567250401" sldId="304"/>
            <ac:spMk id="2" creationId="{59F066AD-A996-0A45-A4D1-F8B188AA3912}"/>
          </ac:spMkLst>
        </pc:spChg>
      </pc:sldChg>
    </pc:docChg>
  </pc:docChgLst>
  <pc:docChgLst>
    <pc:chgData name="Tran, Tuan" userId="S::trantq@rose-hulman.edu::f135af7e-dd02-4bb1-b759-9255d0cef422" providerId="AD" clId="Web-{5DF30C33-1FAB-46B2-83B9-F12A6364EC53}"/>
    <pc:docChg chg="modSld">
      <pc:chgData name="Tran, Tuan" userId="S::trantq@rose-hulman.edu::f135af7e-dd02-4bb1-b759-9255d0cef422" providerId="AD" clId="Web-{5DF30C33-1FAB-46B2-83B9-F12A6364EC53}" dt="2022-09-13T14:31:53.504" v="3" actId="1076"/>
      <pc:docMkLst>
        <pc:docMk/>
      </pc:docMkLst>
      <pc:sldChg chg="addSp modSp">
        <pc:chgData name="Tran, Tuan" userId="S::trantq@rose-hulman.edu::f135af7e-dd02-4bb1-b759-9255d0cef422" providerId="AD" clId="Web-{5DF30C33-1FAB-46B2-83B9-F12A6364EC53}" dt="2022-09-13T14:31:53.504" v="3" actId="1076"/>
        <pc:sldMkLst>
          <pc:docMk/>
          <pc:sldMk cId="2132751055" sldId="358"/>
        </pc:sldMkLst>
        <pc:picChg chg="add mod">
          <ac:chgData name="Tran, Tuan" userId="S::trantq@rose-hulman.edu::f135af7e-dd02-4bb1-b759-9255d0cef422" providerId="AD" clId="Web-{5DF30C33-1FAB-46B2-83B9-F12A6364EC53}" dt="2022-09-13T14:31:53.504" v="3" actId="1076"/>
          <ac:picMkLst>
            <pc:docMk/>
            <pc:sldMk cId="2132751055" sldId="358"/>
            <ac:picMk id="4" creationId="{1F74ED77-1EBB-B61F-55D6-D859B23CE509}"/>
          </ac:picMkLst>
        </pc:picChg>
      </pc:sldChg>
    </pc:docChg>
  </pc:docChgLst>
  <pc:docChgLst>
    <pc:chgData name="Hollingsworth, Joseph" userId="6338ef61-550f-4a52-a8a3-bd9025908f10" providerId="ADAL" clId="{15A707BF-2AAE-B34A-9A33-D7249A28E15B}"/>
    <pc:docChg chg="custSel addSld delSld modSld">
      <pc:chgData name="Hollingsworth, Joseph" userId="6338ef61-550f-4a52-a8a3-bd9025908f10" providerId="ADAL" clId="{15A707BF-2AAE-B34A-9A33-D7249A28E15B}" dt="2022-03-17T12:59:15.484" v="6"/>
      <pc:docMkLst>
        <pc:docMk/>
      </pc:docMkLst>
      <pc:sldChg chg="addSp delSp modSp mod">
        <pc:chgData name="Hollingsworth, Joseph" userId="6338ef61-550f-4a52-a8a3-bd9025908f10" providerId="ADAL" clId="{15A707BF-2AAE-B34A-9A33-D7249A28E15B}" dt="2022-03-17T12:56:53.466" v="1"/>
        <pc:sldMkLst>
          <pc:docMk/>
          <pc:sldMk cId="399915097" sldId="301"/>
        </pc:sldMkLst>
        <pc:spChg chg="del">
          <ac:chgData name="Hollingsworth, Joseph" userId="6338ef61-550f-4a52-a8a3-bd9025908f10" providerId="ADAL" clId="{15A707BF-2AAE-B34A-9A33-D7249A28E15B}" dt="2022-03-17T12:56:53.078" v="0" actId="478"/>
          <ac:spMkLst>
            <pc:docMk/>
            <pc:sldMk cId="399915097" sldId="301"/>
            <ac:spMk id="6" creationId="{00000000-0000-0000-0000-000000000000}"/>
          </ac:spMkLst>
        </pc:spChg>
        <pc:spChg chg="add mod">
          <ac:chgData name="Hollingsworth, Joseph" userId="6338ef61-550f-4a52-a8a3-bd9025908f10" providerId="ADAL" clId="{15A707BF-2AAE-B34A-9A33-D7249A28E15B}" dt="2022-03-17T12:56:53.466" v="1"/>
          <ac:spMkLst>
            <pc:docMk/>
            <pc:sldMk cId="399915097" sldId="301"/>
            <ac:spMk id="7" creationId="{7BD1774A-36CA-A24E-9508-E585399EB40B}"/>
          </ac:spMkLst>
        </pc:spChg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252737983" sldId="30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567250401" sldId="304"/>
        </pc:sldMkLst>
      </pc:sldChg>
      <pc:sldChg chg="add del">
        <pc:chgData name="Hollingsworth, Joseph" userId="6338ef61-550f-4a52-a8a3-bd9025908f10" providerId="ADAL" clId="{15A707BF-2AAE-B34A-9A33-D7249A28E15B}" dt="2022-03-17T12:57:30.702" v="3"/>
        <pc:sldMkLst>
          <pc:docMk/>
          <pc:sldMk cId="1872861226" sldId="333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4035957331" sldId="334"/>
        </pc:sldMkLst>
      </pc:sldChg>
      <pc:sldChg chg="del">
        <pc:chgData name="Hollingsworth, Joseph" userId="6338ef61-550f-4a52-a8a3-bd9025908f10" providerId="ADAL" clId="{15A707BF-2AAE-B34A-9A33-D7249A28E15B}" dt="2022-03-17T12:57:57.947" v="5" actId="2696"/>
        <pc:sldMkLst>
          <pc:docMk/>
          <pc:sldMk cId="938312464" sldId="336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3026296687" sldId="337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1225412266" sldId="338"/>
        </pc:sldMkLst>
      </pc:sldChg>
      <pc:sldChg chg="del">
        <pc:chgData name="Hollingsworth, Joseph" userId="6338ef61-550f-4a52-a8a3-bd9025908f10" providerId="ADAL" clId="{15A707BF-2AAE-B34A-9A33-D7249A28E15B}" dt="2022-03-17T12:57:27.125" v="2" actId="2696"/>
        <pc:sldMkLst>
          <pc:docMk/>
          <pc:sldMk cId="929882271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32751055" sldId="358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231838753" sldId="35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1433906250" sldId="36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355670791" sldId="375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418939700" sldId="376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3085065914" sldId="379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645069190" sldId="380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944023935" sldId="381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4067802772" sldId="382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169719188" sldId="383"/>
        </pc:sldMkLst>
      </pc:sldChg>
      <pc:sldChg chg="add">
        <pc:chgData name="Hollingsworth, Joseph" userId="6338ef61-550f-4a52-a8a3-bd9025908f10" providerId="ADAL" clId="{15A707BF-2AAE-B34A-9A33-D7249A28E15B}" dt="2022-03-17T12:57:30.702" v="3"/>
        <pc:sldMkLst>
          <pc:docMk/>
          <pc:sldMk cId="2064948790" sldId="385"/>
        </pc:sldMkLst>
      </pc:sldChg>
      <pc:sldChg chg="add">
        <pc:chgData name="Hollingsworth, Joseph" userId="6338ef61-550f-4a52-a8a3-bd9025908f10" providerId="ADAL" clId="{15A707BF-2AAE-B34A-9A33-D7249A28E15B}" dt="2022-03-17T12:57:55.390" v="4"/>
        <pc:sldMkLst>
          <pc:docMk/>
          <pc:sldMk cId="3897585553" sldId="386"/>
        </pc:sldMkLst>
      </pc:sldChg>
      <pc:sldChg chg="add">
        <pc:chgData name="Hollingsworth, Joseph" userId="6338ef61-550f-4a52-a8a3-bd9025908f10" providerId="ADAL" clId="{15A707BF-2AAE-B34A-9A33-D7249A28E15B}" dt="2022-03-17T12:59:15.484" v="6"/>
        <pc:sldMkLst>
          <pc:docMk/>
          <pc:sldMk cId="541699415" sldId="3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For a future class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0E6170-2EC2-4F8B-9528-2FD61EC0743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68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@</a:t>
            </a:r>
            <a:r>
              <a:rPr lang="en-US" err="1"/>
              <a:t>startuml</a:t>
            </a:r>
            <a:endParaRPr lang="en-US"/>
          </a:p>
          <a:p>
            <a:r>
              <a:rPr lang="en-US" err="1"/>
              <a:t>skinparam</a:t>
            </a:r>
            <a:r>
              <a:rPr lang="en-US"/>
              <a:t> style </a:t>
            </a:r>
            <a:r>
              <a:rPr lang="en-US" err="1"/>
              <a:t>strictuml</a:t>
            </a:r>
            <a:endParaRPr lang="en-US"/>
          </a:p>
          <a:p>
            <a:r>
              <a:rPr lang="en-US"/>
              <a:t>class Main {</a:t>
            </a:r>
          </a:p>
          <a:p>
            <a:r>
              <a:rPr lang="en-US"/>
              <a:t>Main()</a:t>
            </a:r>
          </a:p>
          <a:p>
            <a:r>
              <a:rPr lang="en-US"/>
              <a:t>setAllBValuesTo3()</a:t>
            </a:r>
          </a:p>
          <a:p>
            <a:r>
              <a:rPr lang="en-US"/>
              <a:t>}</a:t>
            </a:r>
          </a:p>
          <a:p>
            <a:r>
              <a:rPr lang="en-US"/>
              <a:t>class A{</a:t>
            </a:r>
          </a:p>
          <a:p>
            <a:r>
              <a:rPr lang="en-US"/>
              <a:t>name</a:t>
            </a:r>
          </a:p>
          <a:p>
            <a:r>
              <a:rPr lang="en-US"/>
              <a:t>A( name )</a:t>
            </a:r>
          </a:p>
          <a:p>
            <a:r>
              <a:rPr lang="en-US" err="1"/>
              <a:t>setBValue</a:t>
            </a:r>
            <a:r>
              <a:rPr lang="en-US"/>
              <a:t>( value)</a:t>
            </a:r>
          </a:p>
          <a:p>
            <a:r>
              <a:rPr lang="en-US"/>
              <a:t>}</a:t>
            </a:r>
          </a:p>
          <a:p>
            <a:r>
              <a:rPr lang="en-US"/>
              <a:t>class B{</a:t>
            </a:r>
          </a:p>
          <a:p>
            <a:r>
              <a:rPr lang="en-US"/>
              <a:t>count</a:t>
            </a:r>
          </a:p>
          <a:p>
            <a:r>
              <a:rPr lang="en-US"/>
              <a:t>B()</a:t>
            </a:r>
          </a:p>
          <a:p>
            <a:r>
              <a:rPr lang="en-US" err="1"/>
              <a:t>setValue</a:t>
            </a:r>
            <a:r>
              <a:rPr lang="en-US"/>
              <a:t>( value )</a:t>
            </a:r>
          </a:p>
          <a:p>
            <a:r>
              <a:rPr lang="en-US"/>
              <a:t>}</a:t>
            </a:r>
          </a:p>
          <a:p>
            <a:r>
              <a:rPr lang="en-US"/>
              <a:t>Main -&gt; "*" A</a:t>
            </a:r>
          </a:p>
          <a:p>
            <a:r>
              <a:rPr lang="en-US"/>
              <a:t>A-&gt;  B</a:t>
            </a:r>
          </a:p>
          <a:p>
            <a:r>
              <a:rPr lang="en-US"/>
              <a:t>@</a:t>
            </a:r>
            <a:r>
              <a:rPr lang="en-US" err="1"/>
              <a:t>enduml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4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September 13,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13,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September 13,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" TargetMode="External"/><Relationship Id="rId2" Type="http://schemas.openxmlformats.org/officeDocument/2006/relationships/hyperlink" Target="https://plantum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 to UML Class Diagrams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D1774A-36CA-A24E-9508-E585399EB40B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FFFF"/>
                </a:solidFill>
              </a:rPr>
              <a:t>The </a:t>
            </a:r>
            <a:r>
              <a:rPr lang="en-US" sz="2400" i="1">
                <a:solidFill>
                  <a:srgbClr val="FFFFFF"/>
                </a:solidFill>
              </a:rPr>
              <a:t>git</a:t>
            </a:r>
            <a:r>
              <a:rPr lang="en-US" sz="240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</a:t>
            </a:r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err="1"/>
              <a:t>PracticeFirstOODesignSolution</a:t>
            </a: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0F22E49C-F2E6-4407-86CA-BD033E1894C6}"/>
              </a:ext>
            </a:extLst>
          </p:cNvPr>
          <p:cNvSpPr/>
          <p:nvPr/>
        </p:nvSpPr>
        <p:spPr>
          <a:xfrm>
            <a:off x="4041806" y="3741190"/>
            <a:ext cx="940290" cy="268545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4680ED8-1D23-4A17-8C8A-3125336D4DD5}"/>
              </a:ext>
            </a:extLst>
          </p:cNvPr>
          <p:cNvSpPr/>
          <p:nvPr/>
        </p:nvSpPr>
        <p:spPr>
          <a:xfrm>
            <a:off x="4484716" y="4688378"/>
            <a:ext cx="497380" cy="453472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79717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11985E6-7E5A-4061-8E4B-DA3ECC93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921" y="3434988"/>
            <a:ext cx="5962980" cy="6548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/>
              <a:t>This arrow means, </a:t>
            </a:r>
            <a:r>
              <a:rPr lang="en-US" sz="1800" b="1"/>
              <a:t>Wizard</a:t>
            </a:r>
            <a:r>
              <a:rPr lang="en-US" sz="1800"/>
              <a:t> </a:t>
            </a:r>
            <a:r>
              <a:rPr lang="en-US" sz="1800" i="1"/>
              <a:t>has a field</a:t>
            </a:r>
            <a:r>
              <a:rPr lang="en-US" sz="1800"/>
              <a:t> of type </a:t>
            </a:r>
            <a:r>
              <a:rPr lang="en-US" sz="1800" b="1"/>
              <a:t>Ninja</a:t>
            </a:r>
          </a:p>
          <a:p>
            <a:pPr marL="0" indent="0">
              <a:buNone/>
            </a:pPr>
            <a:r>
              <a:rPr lang="en-US" sz="1800"/>
              <a:t>The * says that field stores </a:t>
            </a:r>
            <a:r>
              <a:rPr lang="en-US" sz="1800" b="1"/>
              <a:t>0 to many</a:t>
            </a:r>
            <a:r>
              <a:rPr lang="en-US" sz="1800"/>
              <a:t> Ninja objects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AB51A-7394-44DD-BE4A-8ACCC155FA6C}"/>
              </a:ext>
            </a:extLst>
          </p:cNvPr>
          <p:cNvCxnSpPr>
            <a:cxnSpLocks/>
          </p:cNvCxnSpPr>
          <p:nvPr/>
        </p:nvCxnSpPr>
        <p:spPr>
          <a:xfrm>
            <a:off x="4073236" y="3975818"/>
            <a:ext cx="411480" cy="712560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861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9197A9-D50D-4321-8ABE-0AF7731EFB2E}"/>
              </a:ext>
            </a:extLst>
          </p:cNvPr>
          <p:cNvSpPr txBox="1">
            <a:spLocks/>
          </p:cNvSpPr>
          <p:nvPr/>
        </p:nvSpPr>
        <p:spPr>
          <a:xfrm>
            <a:off x="2389834" y="6175964"/>
            <a:ext cx="4687144" cy="70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Explicitly designated fields are often from Java provided types, e.g., int, String, etc.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685147-6727-46DB-9008-94016D69B6E6}"/>
              </a:ext>
            </a:extLst>
          </p:cNvPr>
          <p:cNvCxnSpPr>
            <a:cxnSpLocks/>
          </p:cNvCxnSpPr>
          <p:nvPr/>
        </p:nvCxnSpPr>
        <p:spPr>
          <a:xfrm flipH="1" flipV="1">
            <a:off x="1158242" y="4827759"/>
            <a:ext cx="3326474" cy="14675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8C46D3-3B1D-41ED-A336-24D68161EF18}"/>
              </a:ext>
            </a:extLst>
          </p:cNvPr>
          <p:cNvSpPr/>
          <p:nvPr/>
        </p:nvSpPr>
        <p:spPr>
          <a:xfrm>
            <a:off x="518507" y="4722595"/>
            <a:ext cx="523356" cy="181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02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 err="1"/>
                        <a:t>ninjaFriends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6BFA67-1A96-4DB9-B642-C581C7E98755}"/>
              </a:ext>
            </a:extLst>
          </p:cNvPr>
          <p:cNvCxnSpPr>
            <a:cxnSpLocks/>
          </p:cNvCxnSpPr>
          <p:nvPr/>
        </p:nvCxnSpPr>
        <p:spPr>
          <a:xfrm flipH="1" flipV="1">
            <a:off x="1624921" y="5034798"/>
            <a:ext cx="672509" cy="1066388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673B6F-5236-4EF9-8E7F-EDCA419CA0C5}"/>
              </a:ext>
            </a:extLst>
          </p:cNvPr>
          <p:cNvCxnSpPr/>
          <p:nvPr/>
        </p:nvCxnSpPr>
        <p:spPr>
          <a:xfrm flipH="1">
            <a:off x="457200" y="5034798"/>
            <a:ext cx="101727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D21B7-3127-4A8B-921F-2C2894897783}"/>
              </a:ext>
            </a:extLst>
          </p:cNvPr>
          <p:cNvSpPr/>
          <p:nvPr/>
        </p:nvSpPr>
        <p:spPr>
          <a:xfrm>
            <a:off x="461357" y="4900369"/>
            <a:ext cx="1490574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71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Arrows – to illustrate relationships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Wizard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addNinjaFriend</a:t>
                      </a:r>
                      <a:r>
                        <a:rPr lang="en-US"/>
                        <a:t>( ninja )</a:t>
                      </a:r>
                    </a:p>
                    <a:p>
                      <a:endParaRPr lang="en-US"/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82096" y="441036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84716" y="4688378"/>
            <a:ext cx="381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Arial Black" panose="020B0A04020102020204" pitchFamily="34" charset="0"/>
              </a:rPr>
              <a:t>*</a:t>
            </a:r>
            <a:endParaRPr lang="en-US">
              <a:latin typeface="Arial Black" panose="020B0A040201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A15269-0E46-443E-B5C6-3D716FBFA00B}"/>
              </a:ext>
            </a:extLst>
          </p:cNvPr>
          <p:cNvSpPr txBox="1">
            <a:spLocks/>
          </p:cNvSpPr>
          <p:nvPr/>
        </p:nvSpPr>
        <p:spPr>
          <a:xfrm>
            <a:off x="2118883" y="6121902"/>
            <a:ext cx="5726425" cy="62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794168-701D-44D5-A7FB-BE8D2108040A}"/>
              </a:ext>
            </a:extLst>
          </p:cNvPr>
          <p:cNvCxnSpPr>
            <a:cxnSpLocks/>
          </p:cNvCxnSpPr>
          <p:nvPr/>
        </p:nvCxnSpPr>
        <p:spPr>
          <a:xfrm flipV="1">
            <a:off x="3884815" y="5308057"/>
            <a:ext cx="0" cy="813845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94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From the today’s in-class quiz do questions #1 and #2</a:t>
            </a:r>
          </a:p>
          <a:p>
            <a:r>
              <a:rPr lang="en-US"/>
              <a:t>About 10 minutes</a:t>
            </a:r>
          </a:p>
          <a:p>
            <a:r>
              <a:rPr lang="en-US" b="1"/>
              <a:t>For #2 ONLY write this down on paper for now…</a:t>
            </a:r>
          </a:p>
          <a:p>
            <a:r>
              <a:rPr lang="en-US" b="1"/>
              <a:t>Next, we will show you how to generate a digital UML Diagram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8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A9A5E-1F45-254F-BB17-00599691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0"/>
            <a:ext cx="8973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88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8402" y="41097"/>
            <a:ext cx="5443377" cy="832207"/>
          </a:xfrm>
        </p:spPr>
        <p:txBody>
          <a:bodyPr>
            <a:normAutofit fontScale="90000"/>
          </a:bodyPr>
          <a:lstStyle/>
          <a:p>
            <a:r>
              <a:rPr lang="en-US"/>
              <a:t>Code up a simple UML diagram!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08" y="678095"/>
            <a:ext cx="8650840" cy="23014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Open up Eclipse and turn the UML diagram below into Java classes/code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Work in </a:t>
            </a:r>
            <a:r>
              <a:rPr lang="en-US" i="1" err="1"/>
              <a:t>FirstOODesignPractice</a:t>
            </a:r>
            <a:r>
              <a:rPr lang="en-US"/>
              <a:t> (Imported today)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Create classes for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, class </a:t>
            </a:r>
            <a:r>
              <a:rPr lang="en-US" i="1"/>
              <a:t>Main </a:t>
            </a:r>
            <a:r>
              <a:rPr lang="en-US"/>
              <a:t>has been created for you</a:t>
            </a:r>
            <a:endParaRPr lang="en-US" i="1"/>
          </a:p>
          <a:p>
            <a:pPr marL="234950" indent="-225425">
              <a:buFont typeface="+mj-lt"/>
              <a:buAutoNum type="arabicPeriod"/>
            </a:pPr>
            <a:r>
              <a:rPr lang="en-US" i="1"/>
              <a:t>Stub out</a:t>
            </a:r>
            <a:r>
              <a:rPr lang="en-US"/>
              <a:t> the methods in A and B, i.e., do not provide code between the {  and  }</a:t>
            </a:r>
          </a:p>
          <a:p>
            <a:pPr marL="234950" indent="-225425">
              <a:buFont typeface="+mj-lt"/>
              <a:buAutoNum type="arabicPeriod"/>
            </a:pPr>
            <a:r>
              <a:rPr lang="en-US"/>
              <a:t>Finally, implement the methods in A, B, and Main</a:t>
            </a:r>
          </a:p>
          <a:p>
            <a:pPr marL="352425" indent="-342900"/>
            <a:r>
              <a:rPr lang="en-US"/>
              <a:t>Use data types: String and 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9B0F-76C3-DC47-82A5-B1F69EF25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616" y="2496620"/>
            <a:ext cx="5477755" cy="25377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94D983B-CF95-8344-843E-28B61AF7E5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4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232" y="118546"/>
            <a:ext cx="7886700" cy="1325563"/>
          </a:xfrm>
        </p:spPr>
        <p:txBody>
          <a:bodyPr/>
          <a:lstStyle/>
          <a:p>
            <a:r>
              <a:rPr lang="en-US"/>
              <a:t>1. Draw by Hand OR</a:t>
            </a:r>
            <a:br>
              <a:rPr lang="en-US"/>
            </a:br>
            <a:r>
              <a:rPr lang="en-US"/>
              <a:t>2. </a:t>
            </a:r>
            <a:r>
              <a:rPr lang="en-US" err="1"/>
              <a:t>PlantUML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56603" y="1793631"/>
            <a:ext cx="4353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 website</a:t>
            </a:r>
            <a:endParaRPr lang="en-US">
              <a:hlinkClick r:id="rId2"/>
            </a:endParaRPr>
          </a:p>
          <a:p>
            <a:r>
              <a:rPr lang="en-US">
                <a:hlinkClick r:id="rId2"/>
              </a:rPr>
              <a:t>https://plantuml.com/</a:t>
            </a:r>
            <a:endParaRPr lang="en-US"/>
          </a:p>
          <a:p>
            <a:endParaRPr lang="en-US"/>
          </a:p>
          <a:p>
            <a:r>
              <a:rPr lang="en-US"/>
              <a:t>Free Browser Based Online Server</a:t>
            </a:r>
          </a:p>
          <a:p>
            <a:r>
              <a:rPr lang="en-US">
                <a:hlinkClick r:id="rId3"/>
              </a:rPr>
              <a:t>http://www.plantuml.com/plantuml/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6912" y="119576"/>
            <a:ext cx="3509889" cy="65485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startuml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skinparam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style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strictuml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Main()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setAllBValuesTo3()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name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A(name)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setBValue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B{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count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B()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(value)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A  -right-&gt;  B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Main –down-&gt; "*" A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enduml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/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>
            <a:off x="3965826" y="3986373"/>
            <a:ext cx="1520574" cy="128427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034284" y="2527443"/>
            <a:ext cx="3482938" cy="275347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2342510" y="1294544"/>
            <a:ext cx="3226083" cy="22397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07EBA617-3FEF-0D4A-849E-56616D5B0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961" y="3328898"/>
            <a:ext cx="3961829" cy="3228891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6AF0FED-846D-E745-8022-697302C722DF}"/>
              </a:ext>
            </a:extLst>
          </p:cNvPr>
          <p:cNvSpPr/>
          <p:nvPr/>
        </p:nvSpPr>
        <p:spPr>
          <a:xfrm>
            <a:off x="2391157" y="4847686"/>
            <a:ext cx="2848663" cy="977761"/>
          </a:xfrm>
          <a:custGeom>
            <a:avLst/>
            <a:gdLst>
              <a:gd name="connsiteX0" fmla="*/ 2725373 w 2725373"/>
              <a:gd name="connsiteY0" fmla="*/ 474327 h 977761"/>
              <a:gd name="connsiteX1" fmla="*/ 1122605 w 2725373"/>
              <a:gd name="connsiteY1" fmla="*/ 1716 h 977761"/>
              <a:gd name="connsiteX2" fmla="*/ 156834 w 2725373"/>
              <a:gd name="connsiteY2" fmla="*/ 340763 h 977761"/>
              <a:gd name="connsiteX3" fmla="*/ 12996 w 2725373"/>
              <a:gd name="connsiteY3" fmla="*/ 977761 h 97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5373" h="977761">
                <a:moveTo>
                  <a:pt x="2725373" y="474327"/>
                </a:moveTo>
                <a:cubicBezTo>
                  <a:pt x="2138034" y="249152"/>
                  <a:pt x="1550695" y="23977"/>
                  <a:pt x="1122605" y="1716"/>
                </a:cubicBezTo>
                <a:cubicBezTo>
                  <a:pt x="694515" y="-20545"/>
                  <a:pt x="341769" y="178089"/>
                  <a:pt x="156834" y="340763"/>
                </a:cubicBezTo>
                <a:cubicBezTo>
                  <a:pt x="-28101" y="503437"/>
                  <a:pt x="-7553" y="740599"/>
                  <a:pt x="12996" y="97776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DC88D408-E10E-7A4C-AE84-F2F126103D83}"/>
              </a:ext>
            </a:extLst>
          </p:cNvPr>
          <p:cNvSpPr/>
          <p:nvPr/>
        </p:nvSpPr>
        <p:spPr>
          <a:xfrm>
            <a:off x="134460" y="4539515"/>
            <a:ext cx="5218376" cy="2178710"/>
          </a:xfrm>
          <a:custGeom>
            <a:avLst/>
            <a:gdLst>
              <a:gd name="connsiteX0" fmla="*/ 5218376 w 5218376"/>
              <a:gd name="connsiteY0" fmla="*/ 1152368 h 2178710"/>
              <a:gd name="connsiteX1" fmla="*/ 4098493 w 5218376"/>
              <a:gd name="connsiteY1" fmla="*/ 2077042 h 2178710"/>
              <a:gd name="connsiteX2" fmla="*/ 235410 w 5218376"/>
              <a:gd name="connsiteY2" fmla="*/ 1953752 h 2178710"/>
              <a:gd name="connsiteX3" fmla="*/ 512812 w 5218376"/>
              <a:gd name="connsiteY3" fmla="*/ 289339 h 2178710"/>
              <a:gd name="connsiteX4" fmla="*/ 1232003 w 5218376"/>
              <a:gd name="connsiteY4" fmla="*/ 11937 h 217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18376" h="2178710">
                <a:moveTo>
                  <a:pt x="5218376" y="1152368"/>
                </a:moveTo>
                <a:cubicBezTo>
                  <a:pt x="5073681" y="1547923"/>
                  <a:pt x="4928987" y="1943478"/>
                  <a:pt x="4098493" y="2077042"/>
                </a:cubicBezTo>
                <a:cubicBezTo>
                  <a:pt x="3267999" y="2210606"/>
                  <a:pt x="833023" y="2251702"/>
                  <a:pt x="235410" y="1953752"/>
                </a:cubicBezTo>
                <a:cubicBezTo>
                  <a:pt x="-362203" y="1655802"/>
                  <a:pt x="346713" y="612975"/>
                  <a:pt x="512812" y="289339"/>
                </a:cubicBezTo>
                <a:cubicBezTo>
                  <a:pt x="678911" y="-34297"/>
                  <a:pt x="955457" y="-11180"/>
                  <a:pt x="1232003" y="1193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1DE845-0FA1-6D44-AD11-B8C604131E82}"/>
              </a:ext>
            </a:extLst>
          </p:cNvPr>
          <p:cNvCxnSpPr>
            <a:cxnSpLocks/>
          </p:cNvCxnSpPr>
          <p:nvPr/>
        </p:nvCxnSpPr>
        <p:spPr>
          <a:xfrm flipV="1">
            <a:off x="2537717" y="750013"/>
            <a:ext cx="2609636" cy="256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27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EF48-A9A6-45F2-926E-B89CA7F3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Now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6BA5C-9D59-4C3D-870C-32F783594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/>
              <a:t>Back to the hand drawn Quiz Question #2</a:t>
            </a:r>
          </a:p>
          <a:p>
            <a:r>
              <a:rPr lang="en-US" sz="4000" b="1"/>
              <a:t>Generate a digital UML Diagram now using </a:t>
            </a:r>
            <a:r>
              <a:rPr lang="en-US" sz="4000" b="1" err="1"/>
              <a:t>PlantUML</a:t>
            </a:r>
            <a:endParaRPr lang="en-US" sz="4000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3CF8B-8C21-4C71-8C43-C9E6C20AD4D5}"/>
              </a:ext>
            </a:extLst>
          </p:cNvPr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16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9" y="3561203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16972D-49AD-4B77-A12E-9D93C79D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460" y="3561203"/>
            <a:ext cx="4765091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AEF614-DDF7-4C7C-B88A-73A7084E9299}"/>
              </a:ext>
            </a:extLst>
          </p:cNvPr>
          <p:cNvSpPr txBox="1"/>
          <p:nvPr/>
        </p:nvSpPr>
        <p:spPr>
          <a:xfrm>
            <a:off x="787706" y="1377990"/>
            <a:ext cx="75685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Remember our Ninja and Pirate examples?</a:t>
            </a:r>
          </a:p>
          <a:p>
            <a:endParaRPr lang="en-US" sz="3200"/>
          </a:p>
          <a:p>
            <a:r>
              <a:rPr lang="en-US" sz="3200"/>
              <a:t>We will look at how to write UML for them</a:t>
            </a:r>
          </a:p>
        </p:txBody>
      </p:sp>
    </p:spTree>
    <p:extLst>
      <p:ext uri="{BB962C8B-B14F-4D97-AF65-F5344CB8AC3E}">
        <p14:creationId xmlns:p14="http://schemas.microsoft.com/office/powerpoint/2010/main" val="29440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5580"/>
          </a:xfrm>
        </p:spPr>
        <p:txBody>
          <a:bodyPr>
            <a:normAutofit/>
          </a:bodyPr>
          <a:lstStyle/>
          <a:p>
            <a:r>
              <a:rPr lang="en-US"/>
              <a:t>A little class diagram will get you a long way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41474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 err="1"/>
                        <a:t>ClassName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4633" y="1562793"/>
            <a:ext cx="315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Classes are represented by a diagram with 3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is the initial version of UML we will teach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0795A4-2628-4BC6-B98E-E2DE937D0FD1}"/>
              </a:ext>
            </a:extLst>
          </p:cNvPr>
          <p:cNvSpPr/>
          <p:nvPr/>
        </p:nvSpPr>
        <p:spPr>
          <a:xfrm>
            <a:off x="4854633" y="1366175"/>
            <a:ext cx="3489267" cy="18011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006C8A-BAC8-194C-94E5-EF95F16B863C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33617" cy="1438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09AFA-63D2-2748-8870-59F4C11D8108}"/>
              </a:ext>
            </a:extLst>
          </p:cNvPr>
          <p:cNvCxnSpPr>
            <a:cxnSpLocks/>
          </p:cNvCxnSpPr>
          <p:nvPr/>
        </p:nvCxnSpPr>
        <p:spPr>
          <a:xfrm flipH="1">
            <a:off x="1746607" y="1777429"/>
            <a:ext cx="3143893" cy="441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4FEF3-1D5F-D94C-AA24-808F143BDE66}"/>
              </a:ext>
            </a:extLst>
          </p:cNvPr>
          <p:cNvCxnSpPr>
            <a:cxnSpLocks/>
          </p:cNvCxnSpPr>
          <p:nvPr/>
        </p:nvCxnSpPr>
        <p:spPr>
          <a:xfrm flipH="1">
            <a:off x="1683250" y="1777429"/>
            <a:ext cx="3227797" cy="7585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F74ED77-1EBB-B61F-55D6-D859B23C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00" y="3880570"/>
            <a:ext cx="3591621" cy="2870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27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not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Undesignated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172878" y="2126936"/>
            <a:ext cx="5463540" cy="594229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573047" y="2656780"/>
            <a:ext cx="5097716" cy="361842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1949986" y="2931006"/>
            <a:ext cx="4646023" cy="341004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3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1263437"/>
            <a:ext cx="54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 – “Ninja” class from </a:t>
            </a:r>
            <a:r>
              <a:rPr lang="en-US" b="1" err="1"/>
              <a:t>SimpleObjectsQuiz</a:t>
            </a:r>
            <a:endParaRPr lang="en-US" b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47E0-2413-4B92-98F2-1B1523A8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051" y="1358543"/>
            <a:ext cx="2450176" cy="2884690"/>
          </a:xfrm>
        </p:spPr>
        <p:txBody>
          <a:bodyPr>
            <a:normAutofit/>
          </a:bodyPr>
          <a:lstStyle/>
          <a:p>
            <a:r>
              <a:rPr lang="en-US"/>
              <a:t>Sometimes we </a:t>
            </a:r>
            <a:r>
              <a:rPr lang="en-US">
                <a:highlight>
                  <a:srgbClr val="FFFF00"/>
                </a:highlight>
              </a:rPr>
              <a:t>do designate</a:t>
            </a:r>
            <a:r>
              <a:rPr lang="en-US"/>
              <a:t>:</a:t>
            </a:r>
          </a:p>
          <a:p>
            <a:pPr marL="285750" lvl="1" indent="-174625"/>
            <a:r>
              <a:rPr lang="en-US"/>
              <a:t>type declarations for field names</a:t>
            </a:r>
          </a:p>
          <a:p>
            <a:pPr marL="285750" lvl="1" indent="-174625"/>
            <a:r>
              <a:rPr lang="en-US"/>
              <a:t>types declarations for parameters</a:t>
            </a:r>
          </a:p>
          <a:p>
            <a:pPr marL="285750" lvl="1" indent="-174625"/>
            <a:r>
              <a:rPr lang="en-US"/>
              <a:t>Return type declaration for a function method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91D160-35BD-4909-9432-8AB2419F2C45}"/>
              </a:ext>
            </a:extLst>
          </p:cNvPr>
          <p:cNvSpPr/>
          <p:nvPr/>
        </p:nvSpPr>
        <p:spPr>
          <a:xfrm>
            <a:off x="6313516" y="1358542"/>
            <a:ext cx="2701635" cy="28181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9F4E4C89-ABD0-534C-9181-586B7FB1363A}"/>
              </a:ext>
            </a:extLst>
          </p:cNvPr>
          <p:cNvSpPr txBox="1">
            <a:spLocks/>
          </p:cNvSpPr>
          <p:nvPr/>
        </p:nvSpPr>
        <p:spPr>
          <a:xfrm>
            <a:off x="618376" y="184935"/>
            <a:ext cx="7886700" cy="1017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Types for </a:t>
            </a:r>
            <a:r>
              <a:rPr lang="en-US" i="1"/>
              <a:t>fields</a:t>
            </a:r>
            <a:r>
              <a:rPr lang="en-US"/>
              <a:t>,</a:t>
            </a:r>
            <a:r>
              <a:rPr lang="en-US" i="1"/>
              <a:t> parameters</a:t>
            </a:r>
            <a:r>
              <a:rPr lang="en-US"/>
              <a:t>, and</a:t>
            </a:r>
            <a:r>
              <a:rPr lang="en-US" i="1"/>
              <a:t> return types</a:t>
            </a:r>
          </a:p>
          <a:p>
            <a:pPr algn="ctr"/>
            <a:r>
              <a:rPr lang="en-US">
                <a:highlight>
                  <a:srgbClr val="FFFF00"/>
                </a:highlight>
              </a:rPr>
              <a:t>Designated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4F36377-B6F6-9047-A1B7-A474FA5E4071}"/>
              </a:ext>
            </a:extLst>
          </p:cNvPr>
          <p:cNvSpPr/>
          <p:nvPr/>
        </p:nvSpPr>
        <p:spPr>
          <a:xfrm>
            <a:off x="1653271" y="2108329"/>
            <a:ext cx="4942738" cy="555997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0837871-C8E4-FA4F-971A-56CB003A70C7}"/>
              </a:ext>
            </a:extLst>
          </p:cNvPr>
          <p:cNvSpPr/>
          <p:nvPr/>
        </p:nvSpPr>
        <p:spPr>
          <a:xfrm>
            <a:off x="1861851" y="2681561"/>
            <a:ext cx="4744433" cy="401520"/>
          </a:xfrm>
          <a:custGeom>
            <a:avLst/>
            <a:gdLst>
              <a:gd name="connsiteX0" fmla="*/ 2815119 w 2815119"/>
              <a:gd name="connsiteY0" fmla="*/ 0 h 380144"/>
              <a:gd name="connsiteX1" fmla="*/ 791110 w 2815119"/>
              <a:gd name="connsiteY1" fmla="*/ 164387 h 380144"/>
              <a:gd name="connsiteX2" fmla="*/ 0 w 2815119"/>
              <a:gd name="connsiteY2" fmla="*/ 380144 h 380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5119" h="380144">
                <a:moveTo>
                  <a:pt x="2815119" y="0"/>
                </a:moveTo>
                <a:cubicBezTo>
                  <a:pt x="2037708" y="50515"/>
                  <a:pt x="1260297" y="101030"/>
                  <a:pt x="791110" y="164387"/>
                </a:cubicBezTo>
                <a:cubicBezTo>
                  <a:pt x="321923" y="227744"/>
                  <a:pt x="160961" y="303944"/>
                  <a:pt x="0" y="380144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BF5F604-BCCA-014B-A8A1-F6FD08DBDE2A}"/>
              </a:ext>
            </a:extLst>
          </p:cNvPr>
          <p:cNvSpPr/>
          <p:nvPr/>
        </p:nvSpPr>
        <p:spPr>
          <a:xfrm flipV="1">
            <a:off x="2577947" y="2923208"/>
            <a:ext cx="4068914" cy="316337"/>
          </a:xfrm>
          <a:custGeom>
            <a:avLst/>
            <a:gdLst>
              <a:gd name="connsiteX0" fmla="*/ 4972692 w 4972692"/>
              <a:gd name="connsiteY0" fmla="*/ 0 h 808671"/>
              <a:gd name="connsiteX1" fmla="*/ 3051425 w 4972692"/>
              <a:gd name="connsiteY1" fmla="*/ 801384 h 808671"/>
              <a:gd name="connsiteX2" fmla="*/ 0 w 4972692"/>
              <a:gd name="connsiteY2" fmla="*/ 328773 h 808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72692" h="808671">
                <a:moveTo>
                  <a:pt x="4972692" y="0"/>
                </a:moveTo>
                <a:cubicBezTo>
                  <a:pt x="4426449" y="373294"/>
                  <a:pt x="3880207" y="746588"/>
                  <a:pt x="3051425" y="801384"/>
                </a:cubicBezTo>
                <a:cubicBezTo>
                  <a:pt x="2222643" y="856180"/>
                  <a:pt x="1111321" y="592476"/>
                  <a:pt x="0" y="328773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0A1D9F2-ABF8-4418-96C9-07203C03ADD8}"/>
              </a:ext>
            </a:extLst>
          </p:cNvPr>
          <p:cNvGraphicFramePr>
            <a:graphicFrameLocks noGrp="1"/>
          </p:cNvGraphicFramePr>
          <p:nvPr/>
        </p:nvGraphicFramePr>
        <p:xfrm>
          <a:off x="605791" y="2013129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name: String</a:t>
                      </a:r>
                    </a:p>
                    <a:p>
                      <a:r>
                        <a:rPr lang="en-US"/>
                        <a:t>level: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level: int ): void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67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5891AC-C3E8-4F5F-BEDD-F8BA07076451}"/>
              </a:ext>
            </a:extLst>
          </p:cNvPr>
          <p:cNvCxnSpPr>
            <a:cxnSpLocks/>
          </p:cNvCxnSpPr>
          <p:nvPr/>
        </p:nvCxnSpPr>
        <p:spPr>
          <a:xfrm flipH="1" flipV="1">
            <a:off x="1339388" y="4970854"/>
            <a:ext cx="468630" cy="976072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E65A41-2CFA-440C-B280-205CC8AE667B}"/>
              </a:ext>
            </a:extLst>
          </p:cNvPr>
          <p:cNvCxnSpPr>
            <a:cxnSpLocks/>
          </p:cNvCxnSpPr>
          <p:nvPr/>
        </p:nvCxnSpPr>
        <p:spPr>
          <a:xfrm flipH="1">
            <a:off x="461559" y="4843243"/>
            <a:ext cx="71058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C9BBB49-90B0-41A8-93A2-CF0EC4F300F8}"/>
              </a:ext>
            </a:extLst>
          </p:cNvPr>
          <p:cNvSpPr/>
          <p:nvPr/>
        </p:nvSpPr>
        <p:spPr>
          <a:xfrm>
            <a:off x="457200" y="4715387"/>
            <a:ext cx="836132" cy="2247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06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51526"/>
          </a:xfrm>
        </p:spPr>
        <p:txBody>
          <a:bodyPr>
            <a:normAutofit/>
          </a:bodyPr>
          <a:lstStyle/>
          <a:p>
            <a:r>
              <a:rPr lang="en-US"/>
              <a:t>Connections Between Classes Require Arrows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73450"/>
          <a:ext cx="2701636" cy="1695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Pirate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1863" y="916653"/>
            <a:ext cx="5685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A has a B (as a field)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3325091"/>
            <a:ext cx="8055033" cy="33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421004"/>
            <a:ext cx="31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Example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65717" y="1733521"/>
          <a:ext cx="2701636" cy="11925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324648"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336164">
                <a:tc>
                  <a:txBody>
                    <a:bodyPr/>
                    <a:lstStyle/>
                    <a:p>
                      <a:r>
                        <a:rPr lang="en-US"/>
                        <a:t>Field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531747">
                <a:tc>
                  <a:txBody>
                    <a:bodyPr/>
                    <a:lstStyle/>
                    <a:p>
                      <a:r>
                        <a:rPr lang="en-US"/>
                        <a:t>Method names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endCxn id="11" idx="1"/>
          </p:cNvCxnSpPr>
          <p:nvPr/>
        </p:nvCxnSpPr>
        <p:spPr>
          <a:xfrm flipV="1">
            <a:off x="3158836" y="2329800"/>
            <a:ext cx="1706881" cy="89521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219796" y="5240335"/>
            <a:ext cx="1706881" cy="0"/>
          </a:xfrm>
          <a:prstGeom prst="straightConnector1">
            <a:avLst/>
          </a:prstGeom>
          <a:ln w="603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3431" y="6295292"/>
            <a:ext cx="738554" cy="43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9F066AD-A996-0A45-A4D1-F8B188AA3912}"/>
              </a:ext>
            </a:extLst>
          </p:cNvPr>
          <p:cNvSpPr/>
          <p:nvPr/>
        </p:nvSpPr>
        <p:spPr>
          <a:xfrm>
            <a:off x="2609636" y="1387011"/>
            <a:ext cx="1701491" cy="904126"/>
          </a:xfrm>
          <a:custGeom>
            <a:avLst/>
            <a:gdLst>
              <a:gd name="connsiteX0" fmla="*/ 0 w 581608"/>
              <a:gd name="connsiteY0" fmla="*/ 0 h 1017141"/>
              <a:gd name="connsiteX1" fmla="*/ 523982 w 581608"/>
              <a:gd name="connsiteY1" fmla="*/ 493159 h 1017141"/>
              <a:gd name="connsiteX2" fmla="*/ 544531 w 581608"/>
              <a:gd name="connsiteY2" fmla="*/ 1017141 h 10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08" h="1017141">
                <a:moveTo>
                  <a:pt x="0" y="0"/>
                </a:moveTo>
                <a:cubicBezTo>
                  <a:pt x="216613" y="161818"/>
                  <a:pt x="433227" y="323636"/>
                  <a:pt x="523982" y="493159"/>
                </a:cubicBezTo>
                <a:cubicBezTo>
                  <a:pt x="614737" y="662682"/>
                  <a:pt x="579634" y="839911"/>
                  <a:pt x="544531" y="101714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D0F740F-02AC-4249-8CC0-ED21A8E2BD3D}"/>
              </a:ext>
            </a:extLst>
          </p:cNvPr>
          <p:cNvGraphicFramePr>
            <a:graphicFrameLocks noGrp="1"/>
          </p:cNvGraphicFramePr>
          <p:nvPr/>
        </p:nvGraphicFramePr>
        <p:xfrm>
          <a:off x="5045225" y="4484772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D025CE-7237-4E8E-8ECA-68BC836E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332" y="6149496"/>
            <a:ext cx="5726425" cy="6220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/>
              <a:t>When there’s an arrow to another class, </a:t>
            </a:r>
          </a:p>
          <a:p>
            <a:pPr marL="0" indent="0">
              <a:buNone/>
            </a:pPr>
            <a:r>
              <a:rPr lang="en-US" sz="1800"/>
              <a:t>then we often do NOT explicitly define the field at the tail of the arrow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D01964-D521-43A9-A8BA-AFD5EF9E511A}"/>
              </a:ext>
            </a:extLst>
          </p:cNvPr>
          <p:cNvCxnSpPr>
            <a:cxnSpLocks/>
          </p:cNvCxnSpPr>
          <p:nvPr/>
        </p:nvCxnSpPr>
        <p:spPr>
          <a:xfrm flipV="1">
            <a:off x="3834279" y="5363705"/>
            <a:ext cx="0" cy="790633"/>
          </a:xfrm>
          <a:prstGeom prst="straightConnector1">
            <a:avLst/>
          </a:prstGeom>
          <a:ln>
            <a:solidFill>
              <a:srgbClr val="FF0000"/>
            </a:solidFill>
            <a:headEnd w="lg" len="lg"/>
            <a:tailEnd type="arrow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069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3F909BA-D20B-40E8-803A-A27FE3F2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" y="129545"/>
            <a:ext cx="3910988" cy="31222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B94317-5E36-4642-9DFA-443496EFF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548" y="3429000"/>
            <a:ext cx="6511452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D7D8D2-478D-42AB-AB45-8D200BEB18A0}"/>
              </a:ext>
            </a:extLst>
          </p:cNvPr>
          <p:cNvSpPr txBox="1"/>
          <p:nvPr/>
        </p:nvSpPr>
        <p:spPr>
          <a:xfrm>
            <a:off x="15485" y="3429000"/>
            <a:ext cx="26170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Let’s add a new class:</a:t>
            </a:r>
          </a:p>
          <a:p>
            <a:endParaRPr lang="en-US" b="1"/>
          </a:p>
          <a:p>
            <a:r>
              <a:rPr lang="en-US"/>
              <a:t>“Wizard” that:</a:t>
            </a:r>
          </a:p>
          <a:p>
            <a:r>
              <a:rPr lang="en-US"/>
              <a:t>- has a name</a:t>
            </a:r>
          </a:p>
          <a:p>
            <a:r>
              <a:rPr lang="en-US"/>
              <a:t>- has a list of </a:t>
            </a:r>
            <a:r>
              <a:rPr lang="en-US" err="1"/>
              <a:t>ninjaFriends</a:t>
            </a:r>
            <a:r>
              <a:rPr lang="en-US"/>
              <a:t> 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endParaRPr lang="en-US"/>
          </a:p>
          <a:p>
            <a:r>
              <a:rPr lang="en-US"/>
              <a:t>What would it look like?</a:t>
            </a:r>
          </a:p>
          <a:p>
            <a:endParaRPr lang="en-US"/>
          </a:p>
          <a:p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64C06B-DD64-4F85-94C3-C50B90CCAEE6}"/>
              </a:ext>
            </a:extLst>
          </p:cNvPr>
          <p:cNvGraphicFramePr>
            <a:graphicFrameLocks noGrp="1"/>
          </p:cNvGraphicFramePr>
          <p:nvPr/>
        </p:nvGraphicFramePr>
        <p:xfrm>
          <a:off x="5640136" y="452598"/>
          <a:ext cx="2701636" cy="16994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636">
                  <a:extLst>
                    <a:ext uri="{9D8B030D-6E8A-4147-A177-3AD203B41FA5}">
                      <a16:colId xmlns:a16="http://schemas.microsoft.com/office/drawing/2014/main" val="2834069857"/>
                    </a:ext>
                  </a:extLst>
                </a:gridCol>
              </a:tblGrid>
              <a:tr h="481677">
                <a:tc>
                  <a:txBody>
                    <a:bodyPr/>
                    <a:lstStyle/>
                    <a:p>
                      <a:r>
                        <a:rPr lang="en-US"/>
                        <a:t>Ninja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659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  <a:p>
                      <a:r>
                        <a:rPr lang="en-US"/>
                        <a:t>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349719"/>
                  </a:ext>
                </a:extLst>
              </a:tr>
              <a:tr h="714894">
                <a:tc>
                  <a:txBody>
                    <a:bodyPr/>
                    <a:lstStyle/>
                    <a:p>
                      <a:r>
                        <a:rPr lang="en-US" err="1"/>
                        <a:t>setLevel</a:t>
                      </a:r>
                      <a:r>
                        <a:rPr lang="en-US"/>
                        <a:t>( level )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17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93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3C6449-8142-4E3D-BB10-90E03D0E29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BCF677-1FAD-41AA-88A0-C4369104214C}">
  <ds:schemaRefs>
    <ds:schemaRef ds:uri="08600313-7276-4ca7-b5d3-7d86193ee0ac"/>
    <ds:schemaRef ds:uri="79ddb764-415a-4c38-83b7-908be6382bea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7CBB15-4ED8-4C46-85B5-E1FBD0BCC149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CSSE 220: Object Design</vt:lpstr>
      <vt:lpstr>PowerPoint Presentation</vt:lpstr>
      <vt:lpstr>A little class diagram will get you a long way</vt:lpstr>
      <vt:lpstr>PowerPoint Presentation</vt:lpstr>
      <vt:lpstr>PowerPoint Presentation</vt:lpstr>
      <vt:lpstr>Connections Between Classes Require Arrows</vt:lpstr>
      <vt:lpstr>Connections Between Classes Require Arrows</vt:lpstr>
      <vt:lpstr>Connections Between Classes Require Arrows</vt:lpstr>
      <vt:lpstr>PowerPoint Presentation</vt:lpstr>
      <vt:lpstr>Arrows – to illustrate relationships</vt:lpstr>
      <vt:lpstr>Arrows – to illustrate relationships</vt:lpstr>
      <vt:lpstr>Arrows – to illustrate relationships</vt:lpstr>
      <vt:lpstr>Arrows – to illustrate relationships</vt:lpstr>
      <vt:lpstr>Now - practice</vt:lpstr>
      <vt:lpstr>PowerPoint Presentation</vt:lpstr>
      <vt:lpstr>Code up a simple UML diagram!</vt:lpstr>
      <vt:lpstr>1. Draw by Hand OR 2. PlantUML</vt:lpstr>
      <vt:lpstr>Now - practice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revision>1</cp:revision>
  <cp:lastPrinted>2017-12-19T13:04:52Z</cp:lastPrinted>
  <dcterms:created xsi:type="dcterms:W3CDTF">2014-09-24T21:55:27Z</dcterms:created>
  <dcterms:modified xsi:type="dcterms:W3CDTF">2022-09-13T15:19:33Z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ediaServiceImageTags">
    <vt:lpwstr/>
  </property>
</Properties>
</file>