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45"/>
  </p:notesMasterIdLst>
  <p:handoutMasterIdLst>
    <p:handoutMasterId r:id="rId46"/>
  </p:handoutMasterIdLst>
  <p:sldIdLst>
    <p:sldId id="301" r:id="rId5"/>
    <p:sldId id="340" r:id="rId6"/>
    <p:sldId id="313" r:id="rId7"/>
    <p:sldId id="361" r:id="rId8"/>
    <p:sldId id="319" r:id="rId9"/>
    <p:sldId id="316" r:id="rId10"/>
    <p:sldId id="314" r:id="rId11"/>
    <p:sldId id="330" r:id="rId12"/>
    <p:sldId id="367" r:id="rId13"/>
    <p:sldId id="372" r:id="rId14"/>
    <p:sldId id="386" r:id="rId15"/>
    <p:sldId id="387" r:id="rId16"/>
    <p:sldId id="390" r:id="rId17"/>
    <p:sldId id="389" r:id="rId18"/>
    <p:sldId id="321" r:id="rId19"/>
    <p:sldId id="368" r:id="rId20"/>
    <p:sldId id="371" r:id="rId21"/>
    <p:sldId id="392" r:id="rId22"/>
    <p:sldId id="393" r:id="rId23"/>
    <p:sldId id="394" r:id="rId24"/>
    <p:sldId id="395" r:id="rId25"/>
    <p:sldId id="396" r:id="rId26"/>
    <p:sldId id="397" r:id="rId27"/>
    <p:sldId id="370" r:id="rId28"/>
    <p:sldId id="369" r:id="rId29"/>
    <p:sldId id="353" r:id="rId30"/>
    <p:sldId id="342" r:id="rId31"/>
    <p:sldId id="343" r:id="rId32"/>
    <p:sldId id="344" r:id="rId33"/>
    <p:sldId id="355" r:id="rId34"/>
    <p:sldId id="345" r:id="rId35"/>
    <p:sldId id="350" r:id="rId36"/>
    <p:sldId id="335" r:id="rId37"/>
    <p:sldId id="398" r:id="rId38"/>
    <p:sldId id="323" r:id="rId39"/>
    <p:sldId id="327" r:id="rId40"/>
    <p:sldId id="324" r:id="rId41"/>
    <p:sldId id="328" r:id="rId42"/>
    <p:sldId id="325" r:id="rId43"/>
    <p:sldId id="326"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3" clrIdx="0"/>
  <p:cmAuthor id="2" name="Yoder, Jason" initials="YJ" lastIdx="0" clrIdx="1">
    <p:extLst>
      <p:ext uri="{19B8F6BF-5375-455C-9EA6-DF929625EA0E}">
        <p15:presenceInfo xmlns:p15="http://schemas.microsoft.com/office/powerpoint/2012/main" userId="S-1-5-21-1965730717-1486086910-2027319071-745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83AC37-0855-4365-A52E-05EAB6640D34}" v="3" dt="2022-09-13T19:00:51.009"/>
    <p1510:client id="{4D5F310C-1270-CB4D-9702-9C3D6797B123}" v="7" dt="2022-03-17T13:08:27.3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160"/>
    <p:restoredTop sz="94694"/>
  </p:normalViewPr>
  <p:slideViewPr>
    <p:cSldViewPr snapToGrid="0">
      <p:cViewPr varScale="1">
        <p:scale>
          <a:sx n="117" d="100"/>
          <a:sy n="117" d="100"/>
        </p:scale>
        <p:origin x="936"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sin, Neha" userId="S::bhasinn@rose-hulman.edu::cf3e0d1b-ed36-488c-870a-dd7e43f839d7" providerId="AD" clId="Web-{9FB20BF8-7BF4-4D9F-8128-C3D0F4AFDE1B}"/>
    <pc:docChg chg="addSld delSld">
      <pc:chgData name="Bhasin, Neha" userId="S::bhasinn@rose-hulman.edu::cf3e0d1b-ed36-488c-870a-dd7e43f839d7" providerId="AD" clId="Web-{9FB20BF8-7BF4-4D9F-8128-C3D0F4AFDE1B}" dt="2021-11-09T23:59:09.653" v="1"/>
      <pc:docMkLst>
        <pc:docMk/>
      </pc:docMkLst>
      <pc:sldChg chg="add del">
        <pc:chgData name="Bhasin, Neha" userId="S::bhasinn@rose-hulman.edu::cf3e0d1b-ed36-488c-870a-dd7e43f839d7" providerId="AD" clId="Web-{9FB20BF8-7BF4-4D9F-8128-C3D0F4AFDE1B}" dt="2021-11-09T23:59:09.653" v="1"/>
        <pc:sldMkLst>
          <pc:docMk/>
          <pc:sldMk cId="704788062" sldId="348"/>
        </pc:sldMkLst>
      </pc:sldChg>
    </pc:docChg>
  </pc:docChgLst>
  <pc:docChgLst>
    <pc:chgData name="Joens, Ben" userId="S::joensbj@rose-hulman.edu::a2000e40-b1fb-4b30-a904-6f3ceb95a992" providerId="AD" clId="Web-{0BCFDE84-DE4A-403A-86B4-4919EE99BE22}"/>
    <pc:docChg chg="modSld">
      <pc:chgData name="Joens, Ben" userId="S::joensbj@rose-hulman.edu::a2000e40-b1fb-4b30-a904-6f3ceb95a992" providerId="AD" clId="Web-{0BCFDE84-DE4A-403A-86B4-4919EE99BE22}" dt="2021-09-14T15:04:24.582" v="1"/>
      <pc:docMkLst>
        <pc:docMk/>
      </pc:docMkLst>
      <pc:sldChg chg="addSp delSp">
        <pc:chgData name="Joens, Ben" userId="S::joensbj@rose-hulman.edu::a2000e40-b1fb-4b30-a904-6f3ceb95a992" providerId="AD" clId="Web-{0BCFDE84-DE4A-403A-86B4-4919EE99BE22}" dt="2021-09-14T15:04:24.582" v="1"/>
        <pc:sldMkLst>
          <pc:docMk/>
          <pc:sldMk cId="3813012996" sldId="313"/>
        </pc:sldMkLst>
        <pc:spChg chg="add del">
          <ac:chgData name="Joens, Ben" userId="S::joensbj@rose-hulman.edu::a2000e40-b1fb-4b30-a904-6f3ceb95a992" providerId="AD" clId="Web-{0BCFDE84-DE4A-403A-86B4-4919EE99BE22}" dt="2021-09-14T15:04:24.582" v="1"/>
          <ac:spMkLst>
            <pc:docMk/>
            <pc:sldMk cId="3813012996" sldId="313"/>
            <ac:spMk id="5" creationId="{C22B2032-F10E-404A-87B0-DF24154F4DE0}"/>
          </ac:spMkLst>
        </pc:spChg>
      </pc:sldChg>
    </pc:docChg>
  </pc:docChgLst>
  <pc:docChgLst>
    <pc:chgData clId="Web-{8859679B-F931-49CB-AB59-10944C4A36FA}"/>
    <pc:docChg chg="sldOrd">
      <pc:chgData name="" userId="" providerId="" clId="Web-{8859679B-F931-49CB-AB59-10944C4A36FA}" dt="2021-09-14T13:10:04.819" v="0"/>
      <pc:docMkLst>
        <pc:docMk/>
      </pc:docMkLst>
      <pc:sldChg chg="ord">
        <pc:chgData name="" userId="" providerId="" clId="Web-{8859679B-F931-49CB-AB59-10944C4A36FA}" dt="2021-09-14T13:10:04.819" v="0"/>
        <pc:sldMkLst>
          <pc:docMk/>
          <pc:sldMk cId="3813012996" sldId="313"/>
        </pc:sldMkLst>
      </pc:sldChg>
    </pc:docChg>
  </pc:docChgLst>
  <pc:docChgLst>
    <pc:chgData name="Akamah, Sakia" userId="S::akamahwa@rose-hulman.edu::9920fb96-cb1c-46ba-81b8-25acf7340b66" providerId="AD" clId="Web-{8859679B-F931-49CB-AB59-10944C4A36FA}"/>
    <pc:docChg chg="sldOrd">
      <pc:chgData name="Akamah, Sakia" userId="S::akamahwa@rose-hulman.edu::9920fb96-cb1c-46ba-81b8-25acf7340b66" providerId="AD" clId="Web-{8859679B-F931-49CB-AB59-10944C4A36FA}" dt="2021-09-14T13:10:10.179" v="0"/>
      <pc:docMkLst>
        <pc:docMk/>
      </pc:docMkLst>
      <pc:sldChg chg="ord">
        <pc:chgData name="Akamah, Sakia" userId="S::akamahwa@rose-hulman.edu::9920fb96-cb1c-46ba-81b8-25acf7340b66" providerId="AD" clId="Web-{8859679B-F931-49CB-AB59-10944C4A36FA}" dt="2021-09-14T13:10:10.179" v="0"/>
        <pc:sldMkLst>
          <pc:docMk/>
          <pc:sldMk cId="934512240" sldId="341"/>
        </pc:sldMkLst>
      </pc:sldChg>
    </pc:docChg>
  </pc:docChgLst>
  <pc:docChgLst>
    <pc:chgData name="Schuh, Wesley" userId="S::schuhwa@rose-hulman.edu::cf247bd0-6430-46a6-b8e6-0a39bcbb1957" providerId="AD" clId="Web-{2183AC37-0855-4365-A52E-05EAB6640D34}"/>
    <pc:docChg chg="addSld delSld">
      <pc:chgData name="Schuh, Wesley" userId="S::schuhwa@rose-hulman.edu::cf247bd0-6430-46a6-b8e6-0a39bcbb1957" providerId="AD" clId="Web-{2183AC37-0855-4365-A52E-05EAB6640D34}" dt="2022-09-13T19:00:48.477" v="1"/>
      <pc:docMkLst>
        <pc:docMk/>
      </pc:docMkLst>
      <pc:sldChg chg="add del">
        <pc:chgData name="Schuh, Wesley" userId="S::schuhwa@rose-hulman.edu::cf247bd0-6430-46a6-b8e6-0a39bcbb1957" providerId="AD" clId="Web-{2183AC37-0855-4365-A52E-05EAB6640D34}" dt="2022-09-13T19:00:48.477" v="1"/>
        <pc:sldMkLst>
          <pc:docMk/>
          <pc:sldMk cId="1610235330" sldId="367"/>
        </pc:sldMkLst>
      </pc:sldChg>
    </pc:docChg>
  </pc:docChgLst>
  <pc:docChgLst>
    <pc:chgData name="Mills, Andrew" userId="S::millsar@rose-hulman.edu::6e8c3335-2b3b-4cba-b4d0-1e0d0d6486ea" providerId="AD" clId="Web-{6067FF48-9E34-406F-9227-06F38770BA8F}"/>
    <pc:docChg chg="sldOrd">
      <pc:chgData name="Mills, Andrew" userId="S::millsar@rose-hulman.edu::6e8c3335-2b3b-4cba-b4d0-1e0d0d6486ea" providerId="AD" clId="Web-{6067FF48-9E34-406F-9227-06F38770BA8F}" dt="2021-12-10T15:18:08.601" v="1"/>
      <pc:docMkLst>
        <pc:docMk/>
      </pc:docMkLst>
      <pc:sldChg chg="ord">
        <pc:chgData name="Mills, Andrew" userId="S::millsar@rose-hulman.edu::6e8c3335-2b3b-4cba-b4d0-1e0d0d6486ea" providerId="AD" clId="Web-{6067FF48-9E34-406F-9227-06F38770BA8F}" dt="2021-12-10T15:18:08.601" v="1"/>
        <pc:sldMkLst>
          <pc:docMk/>
          <pc:sldMk cId="1893570158" sldId="329"/>
        </pc:sldMkLst>
      </pc:sldChg>
    </pc:docChg>
  </pc:docChgLst>
  <pc:docChgLst>
    <pc:chgData name="Hollingsworth, Joseph" userId="6338ef61-550f-4a52-a8a3-bd9025908f10" providerId="ADAL" clId="{4D5F310C-1270-CB4D-9702-9C3D6797B123}"/>
    <pc:docChg chg="undo custSel addSld delSld modSld">
      <pc:chgData name="Hollingsworth, Joseph" userId="6338ef61-550f-4a52-a8a3-bd9025908f10" providerId="ADAL" clId="{4D5F310C-1270-CB4D-9702-9C3D6797B123}" dt="2022-03-17T13:08:36.696" v="28" actId="2696"/>
      <pc:docMkLst>
        <pc:docMk/>
      </pc:docMkLst>
      <pc:sldChg chg="add del">
        <pc:chgData name="Hollingsworth, Joseph" userId="6338ef61-550f-4a52-a8a3-bd9025908f10" providerId="ADAL" clId="{4D5F310C-1270-CB4D-9702-9C3D6797B123}" dt="2022-03-17T13:01:13.652" v="2"/>
        <pc:sldMkLst>
          <pc:docMk/>
          <pc:sldMk cId="1350875023" sldId="314"/>
        </pc:sldMkLst>
      </pc:sldChg>
      <pc:sldChg chg="add del">
        <pc:chgData name="Hollingsworth, Joseph" userId="6338ef61-550f-4a52-a8a3-bd9025908f10" providerId="ADAL" clId="{4D5F310C-1270-CB4D-9702-9C3D6797B123}" dt="2022-03-17T13:01:13.652" v="2"/>
        <pc:sldMkLst>
          <pc:docMk/>
          <pc:sldMk cId="3244535212" sldId="316"/>
        </pc:sldMkLst>
      </pc:sldChg>
      <pc:sldChg chg="add">
        <pc:chgData name="Hollingsworth, Joseph" userId="6338ef61-550f-4a52-a8a3-bd9025908f10" providerId="ADAL" clId="{4D5F310C-1270-CB4D-9702-9C3D6797B123}" dt="2022-03-17T13:04:00.929" v="24"/>
        <pc:sldMkLst>
          <pc:docMk/>
          <pc:sldMk cId="2342924434" sldId="321"/>
        </pc:sldMkLst>
      </pc:sldChg>
      <pc:sldChg chg="del">
        <pc:chgData name="Hollingsworth, Joseph" userId="6338ef61-550f-4a52-a8a3-bd9025908f10" providerId="ADAL" clId="{4D5F310C-1270-CB4D-9702-9C3D6797B123}" dt="2022-03-17T13:08:36.696" v="28" actId="2696"/>
        <pc:sldMkLst>
          <pc:docMk/>
          <pc:sldMk cId="288622274" sldId="322"/>
        </pc:sldMkLst>
      </pc:sldChg>
      <pc:sldChg chg="add del">
        <pc:chgData name="Hollingsworth, Joseph" userId="6338ef61-550f-4a52-a8a3-bd9025908f10" providerId="ADAL" clId="{4D5F310C-1270-CB4D-9702-9C3D6797B123}" dt="2022-03-17T13:01:13.652" v="2"/>
        <pc:sldMkLst>
          <pc:docMk/>
          <pc:sldMk cId="44187663" sldId="330"/>
        </pc:sldMkLst>
      </pc:sldChg>
      <pc:sldChg chg="add del">
        <pc:chgData name="Hollingsworth, Joseph" userId="6338ef61-550f-4a52-a8a3-bd9025908f10" providerId="ADAL" clId="{4D5F310C-1270-CB4D-9702-9C3D6797B123}" dt="2022-03-17T13:08:07.555" v="26"/>
        <pc:sldMkLst>
          <pc:docMk/>
          <pc:sldMk cId="972414297" sldId="335"/>
        </pc:sldMkLst>
      </pc:sldChg>
      <pc:sldChg chg="del">
        <pc:chgData name="Hollingsworth, Joseph" userId="6338ef61-550f-4a52-a8a3-bd9025908f10" providerId="ADAL" clId="{4D5F310C-1270-CB4D-9702-9C3D6797B123}" dt="2022-03-17T13:03:01.141" v="22" actId="2696"/>
        <pc:sldMkLst>
          <pc:docMk/>
          <pc:sldMk cId="934512240" sldId="341"/>
        </pc:sldMkLst>
      </pc:sldChg>
      <pc:sldChg chg="add del">
        <pc:chgData name="Hollingsworth, Joseph" userId="6338ef61-550f-4a52-a8a3-bd9025908f10" providerId="ADAL" clId="{4D5F310C-1270-CB4D-9702-9C3D6797B123}" dt="2022-03-17T13:08:07.555" v="26"/>
        <pc:sldMkLst>
          <pc:docMk/>
          <pc:sldMk cId="1998078721" sldId="342"/>
        </pc:sldMkLst>
      </pc:sldChg>
      <pc:sldChg chg="add del">
        <pc:chgData name="Hollingsworth, Joseph" userId="6338ef61-550f-4a52-a8a3-bd9025908f10" providerId="ADAL" clId="{4D5F310C-1270-CB4D-9702-9C3D6797B123}" dt="2022-03-17T13:08:07.555" v="26"/>
        <pc:sldMkLst>
          <pc:docMk/>
          <pc:sldMk cId="3164699469" sldId="343"/>
        </pc:sldMkLst>
      </pc:sldChg>
      <pc:sldChg chg="add del">
        <pc:chgData name="Hollingsworth, Joseph" userId="6338ef61-550f-4a52-a8a3-bd9025908f10" providerId="ADAL" clId="{4D5F310C-1270-CB4D-9702-9C3D6797B123}" dt="2022-03-17T13:08:07.555" v="26"/>
        <pc:sldMkLst>
          <pc:docMk/>
          <pc:sldMk cId="505635734" sldId="344"/>
        </pc:sldMkLst>
      </pc:sldChg>
      <pc:sldChg chg="add del">
        <pc:chgData name="Hollingsworth, Joseph" userId="6338ef61-550f-4a52-a8a3-bd9025908f10" providerId="ADAL" clId="{4D5F310C-1270-CB4D-9702-9C3D6797B123}" dt="2022-03-17T13:08:07.555" v="26"/>
        <pc:sldMkLst>
          <pc:docMk/>
          <pc:sldMk cId="2453372234" sldId="345"/>
        </pc:sldMkLst>
      </pc:sldChg>
      <pc:sldChg chg="del">
        <pc:chgData name="Hollingsworth, Joseph" userId="6338ef61-550f-4a52-a8a3-bd9025908f10" providerId="ADAL" clId="{4D5F310C-1270-CB4D-9702-9C3D6797B123}" dt="2022-03-17T13:08:36.696" v="28" actId="2696"/>
        <pc:sldMkLst>
          <pc:docMk/>
          <pc:sldMk cId="3633402853" sldId="346"/>
        </pc:sldMkLst>
      </pc:sldChg>
      <pc:sldChg chg="del">
        <pc:chgData name="Hollingsworth, Joseph" userId="6338ef61-550f-4a52-a8a3-bd9025908f10" providerId="ADAL" clId="{4D5F310C-1270-CB4D-9702-9C3D6797B123}" dt="2022-03-17T13:08:36.696" v="28" actId="2696"/>
        <pc:sldMkLst>
          <pc:docMk/>
          <pc:sldMk cId="448454229" sldId="347"/>
        </pc:sldMkLst>
      </pc:sldChg>
      <pc:sldChg chg="del">
        <pc:chgData name="Hollingsworth, Joseph" userId="6338ef61-550f-4a52-a8a3-bd9025908f10" providerId="ADAL" clId="{4D5F310C-1270-CB4D-9702-9C3D6797B123}" dt="2022-03-17T13:08:36.696" v="28" actId="2696"/>
        <pc:sldMkLst>
          <pc:docMk/>
          <pc:sldMk cId="704788062" sldId="348"/>
        </pc:sldMkLst>
      </pc:sldChg>
      <pc:sldChg chg="del">
        <pc:chgData name="Hollingsworth, Joseph" userId="6338ef61-550f-4a52-a8a3-bd9025908f10" providerId="ADAL" clId="{4D5F310C-1270-CB4D-9702-9C3D6797B123}" dt="2022-03-17T13:08:01.606" v="25" actId="2696"/>
        <pc:sldMkLst>
          <pc:docMk/>
          <pc:sldMk cId="4191193747" sldId="349"/>
        </pc:sldMkLst>
      </pc:sldChg>
      <pc:sldChg chg="add del">
        <pc:chgData name="Hollingsworth, Joseph" userId="6338ef61-550f-4a52-a8a3-bd9025908f10" providerId="ADAL" clId="{4D5F310C-1270-CB4D-9702-9C3D6797B123}" dt="2022-03-17T13:08:07.555" v="26"/>
        <pc:sldMkLst>
          <pc:docMk/>
          <pc:sldMk cId="366165608" sldId="350"/>
        </pc:sldMkLst>
      </pc:sldChg>
      <pc:sldChg chg="del">
        <pc:chgData name="Hollingsworth, Joseph" userId="6338ef61-550f-4a52-a8a3-bd9025908f10" providerId="ADAL" clId="{4D5F310C-1270-CB4D-9702-9C3D6797B123}" dt="2022-03-17T13:08:36.696" v="28" actId="2696"/>
        <pc:sldMkLst>
          <pc:docMk/>
          <pc:sldMk cId="1646990915" sldId="351"/>
        </pc:sldMkLst>
      </pc:sldChg>
      <pc:sldChg chg="add del">
        <pc:chgData name="Hollingsworth, Joseph" userId="6338ef61-550f-4a52-a8a3-bd9025908f10" providerId="ADAL" clId="{4D5F310C-1270-CB4D-9702-9C3D6797B123}" dt="2022-03-17T13:08:07.555" v="26"/>
        <pc:sldMkLst>
          <pc:docMk/>
          <pc:sldMk cId="1062219309" sldId="353"/>
        </pc:sldMkLst>
      </pc:sldChg>
      <pc:sldChg chg="del">
        <pc:chgData name="Hollingsworth, Joseph" userId="6338ef61-550f-4a52-a8a3-bd9025908f10" providerId="ADAL" clId="{4D5F310C-1270-CB4D-9702-9C3D6797B123}" dt="2022-03-17T13:08:36.696" v="28" actId="2696"/>
        <pc:sldMkLst>
          <pc:docMk/>
          <pc:sldMk cId="3386205014" sldId="354"/>
        </pc:sldMkLst>
      </pc:sldChg>
      <pc:sldChg chg="add">
        <pc:chgData name="Hollingsworth, Joseph" userId="6338ef61-550f-4a52-a8a3-bd9025908f10" providerId="ADAL" clId="{4D5F310C-1270-CB4D-9702-9C3D6797B123}" dt="2022-03-17T13:08:07.555" v="26"/>
        <pc:sldMkLst>
          <pc:docMk/>
          <pc:sldMk cId="526737724" sldId="355"/>
        </pc:sldMkLst>
      </pc:sldChg>
      <pc:sldChg chg="del">
        <pc:chgData name="Hollingsworth, Joseph" userId="6338ef61-550f-4a52-a8a3-bd9025908f10" providerId="ADAL" clId="{4D5F310C-1270-CB4D-9702-9C3D6797B123}" dt="2022-03-17T13:01:13.163" v="1" actId="2696"/>
        <pc:sldMkLst>
          <pc:docMk/>
          <pc:sldMk cId="2555767030" sldId="356"/>
        </pc:sldMkLst>
      </pc:sldChg>
      <pc:sldChg chg="del">
        <pc:chgData name="Hollingsworth, Joseph" userId="6338ef61-550f-4a52-a8a3-bd9025908f10" providerId="ADAL" clId="{4D5F310C-1270-CB4D-9702-9C3D6797B123}" dt="2022-03-17T13:08:01.606" v="25" actId="2696"/>
        <pc:sldMkLst>
          <pc:docMk/>
          <pc:sldMk cId="3843414571" sldId="357"/>
        </pc:sldMkLst>
      </pc:sldChg>
      <pc:sldChg chg="del">
        <pc:chgData name="Hollingsworth, Joseph" userId="6338ef61-550f-4a52-a8a3-bd9025908f10" providerId="ADAL" clId="{4D5F310C-1270-CB4D-9702-9C3D6797B123}" dt="2022-03-17T13:08:36.696" v="28" actId="2696"/>
        <pc:sldMkLst>
          <pc:docMk/>
          <pc:sldMk cId="1685874101" sldId="358"/>
        </pc:sldMkLst>
      </pc:sldChg>
      <pc:sldChg chg="del">
        <pc:chgData name="Hollingsworth, Joseph" userId="6338ef61-550f-4a52-a8a3-bd9025908f10" providerId="ADAL" clId="{4D5F310C-1270-CB4D-9702-9C3D6797B123}" dt="2022-03-17T13:08:36.696" v="28" actId="2696"/>
        <pc:sldMkLst>
          <pc:docMk/>
          <pc:sldMk cId="1389313719" sldId="359"/>
        </pc:sldMkLst>
      </pc:sldChg>
      <pc:sldChg chg="modSp del mod">
        <pc:chgData name="Hollingsworth, Joseph" userId="6338ef61-550f-4a52-a8a3-bd9025908f10" providerId="ADAL" clId="{4D5F310C-1270-CB4D-9702-9C3D6797B123}" dt="2022-03-17T13:03:02.309" v="23" actId="2696"/>
        <pc:sldMkLst>
          <pc:docMk/>
          <pc:sldMk cId="1398640859" sldId="360"/>
        </pc:sldMkLst>
        <pc:spChg chg="mod">
          <ac:chgData name="Hollingsworth, Joseph" userId="6338ef61-550f-4a52-a8a3-bd9025908f10" providerId="ADAL" clId="{4D5F310C-1270-CB4D-9702-9C3D6797B123}" dt="2022-03-17T13:02:40.118" v="21" actId="20577"/>
          <ac:spMkLst>
            <pc:docMk/>
            <pc:sldMk cId="1398640859" sldId="360"/>
            <ac:spMk id="2" creationId="{DE0471AE-887C-4849-9602-3E01EB62372E}"/>
          </ac:spMkLst>
        </pc:spChg>
      </pc:sldChg>
      <pc:sldChg chg="add">
        <pc:chgData name="Hollingsworth, Joseph" userId="6338ef61-550f-4a52-a8a3-bd9025908f10" providerId="ADAL" clId="{4D5F310C-1270-CB4D-9702-9C3D6797B123}" dt="2022-03-17T13:00:02.742" v="0"/>
        <pc:sldMkLst>
          <pc:docMk/>
          <pc:sldMk cId="4118967498" sldId="361"/>
        </pc:sldMkLst>
      </pc:sldChg>
      <pc:sldChg chg="addSp delSp add mod addAnim delAnim">
        <pc:chgData name="Hollingsworth, Joseph" userId="6338ef61-550f-4a52-a8a3-bd9025908f10" providerId="ADAL" clId="{4D5F310C-1270-CB4D-9702-9C3D6797B123}" dt="2022-03-17T13:01:46.552" v="7" actId="478"/>
        <pc:sldMkLst>
          <pc:docMk/>
          <pc:sldMk cId="1610235330" sldId="367"/>
        </pc:sldMkLst>
        <pc:spChg chg="add del">
          <ac:chgData name="Hollingsworth, Joseph" userId="6338ef61-550f-4a52-a8a3-bd9025908f10" providerId="ADAL" clId="{4D5F310C-1270-CB4D-9702-9C3D6797B123}" dt="2022-03-17T13:01:46.148" v="6" actId="478"/>
          <ac:spMkLst>
            <pc:docMk/>
            <pc:sldMk cId="1610235330" sldId="367"/>
            <ac:spMk id="4" creationId="{61072DDE-CD95-6542-8078-93938020E0DA}"/>
          </ac:spMkLst>
        </pc:spChg>
        <pc:spChg chg="add del">
          <ac:chgData name="Hollingsworth, Joseph" userId="6338ef61-550f-4a52-a8a3-bd9025908f10" providerId="ADAL" clId="{4D5F310C-1270-CB4D-9702-9C3D6797B123}" dt="2022-03-17T13:01:46.552" v="7" actId="478"/>
          <ac:spMkLst>
            <pc:docMk/>
            <pc:sldMk cId="1610235330" sldId="367"/>
            <ac:spMk id="5" creationId="{A7DC9D0D-1F39-2D4B-A7E4-2540A6A120C7}"/>
          </ac:spMkLst>
        </pc:spChg>
      </pc:sldChg>
      <pc:sldChg chg="add">
        <pc:chgData name="Hollingsworth, Joseph" userId="6338ef61-550f-4a52-a8a3-bd9025908f10" providerId="ADAL" clId="{4D5F310C-1270-CB4D-9702-9C3D6797B123}" dt="2022-03-17T13:04:00.929" v="24"/>
        <pc:sldMkLst>
          <pc:docMk/>
          <pc:sldMk cId="2786706078" sldId="368"/>
        </pc:sldMkLst>
      </pc:sldChg>
      <pc:sldChg chg="add">
        <pc:chgData name="Hollingsworth, Joseph" userId="6338ef61-550f-4a52-a8a3-bd9025908f10" providerId="ADAL" clId="{4D5F310C-1270-CB4D-9702-9C3D6797B123}" dt="2022-03-17T13:08:07.555" v="26"/>
        <pc:sldMkLst>
          <pc:docMk/>
          <pc:sldMk cId="3491872846" sldId="369"/>
        </pc:sldMkLst>
      </pc:sldChg>
      <pc:sldChg chg="add">
        <pc:chgData name="Hollingsworth, Joseph" userId="6338ef61-550f-4a52-a8a3-bd9025908f10" providerId="ADAL" clId="{4D5F310C-1270-CB4D-9702-9C3D6797B123}" dt="2022-03-17T13:08:07.555" v="26"/>
        <pc:sldMkLst>
          <pc:docMk/>
          <pc:sldMk cId="1398640859" sldId="370"/>
        </pc:sldMkLst>
      </pc:sldChg>
      <pc:sldChg chg="add">
        <pc:chgData name="Hollingsworth, Joseph" userId="6338ef61-550f-4a52-a8a3-bd9025908f10" providerId="ADAL" clId="{4D5F310C-1270-CB4D-9702-9C3D6797B123}" dt="2022-03-17T13:04:00.929" v="24"/>
        <pc:sldMkLst>
          <pc:docMk/>
          <pc:sldMk cId="104670136" sldId="371"/>
        </pc:sldMkLst>
      </pc:sldChg>
      <pc:sldChg chg="add">
        <pc:chgData name="Hollingsworth, Joseph" userId="6338ef61-550f-4a52-a8a3-bd9025908f10" providerId="ADAL" clId="{4D5F310C-1270-CB4D-9702-9C3D6797B123}" dt="2022-03-17T13:02:26.113" v="8"/>
        <pc:sldMkLst>
          <pc:docMk/>
          <pc:sldMk cId="1688043563" sldId="372"/>
        </pc:sldMkLst>
      </pc:sldChg>
      <pc:sldChg chg="add">
        <pc:chgData name="Hollingsworth, Joseph" userId="6338ef61-550f-4a52-a8a3-bd9025908f10" providerId="ADAL" clId="{4D5F310C-1270-CB4D-9702-9C3D6797B123}" dt="2022-03-17T13:02:26.113" v="8"/>
        <pc:sldMkLst>
          <pc:docMk/>
          <pc:sldMk cId="1381491007" sldId="386"/>
        </pc:sldMkLst>
      </pc:sldChg>
      <pc:sldChg chg="add">
        <pc:chgData name="Hollingsworth, Joseph" userId="6338ef61-550f-4a52-a8a3-bd9025908f10" providerId="ADAL" clId="{4D5F310C-1270-CB4D-9702-9C3D6797B123}" dt="2022-03-17T13:02:26.113" v="8"/>
        <pc:sldMkLst>
          <pc:docMk/>
          <pc:sldMk cId="3524149731" sldId="387"/>
        </pc:sldMkLst>
      </pc:sldChg>
      <pc:sldChg chg="add">
        <pc:chgData name="Hollingsworth, Joseph" userId="6338ef61-550f-4a52-a8a3-bd9025908f10" providerId="ADAL" clId="{4D5F310C-1270-CB4D-9702-9C3D6797B123}" dt="2022-03-17T13:02:26.113" v="8"/>
        <pc:sldMkLst>
          <pc:docMk/>
          <pc:sldMk cId="3185523212" sldId="389"/>
        </pc:sldMkLst>
      </pc:sldChg>
      <pc:sldChg chg="add">
        <pc:chgData name="Hollingsworth, Joseph" userId="6338ef61-550f-4a52-a8a3-bd9025908f10" providerId="ADAL" clId="{4D5F310C-1270-CB4D-9702-9C3D6797B123}" dt="2022-03-17T13:02:26.113" v="8"/>
        <pc:sldMkLst>
          <pc:docMk/>
          <pc:sldMk cId="2976463885" sldId="390"/>
        </pc:sldMkLst>
      </pc:sldChg>
      <pc:sldChg chg="add">
        <pc:chgData name="Hollingsworth, Joseph" userId="6338ef61-550f-4a52-a8a3-bd9025908f10" providerId="ADAL" clId="{4D5F310C-1270-CB4D-9702-9C3D6797B123}" dt="2022-03-17T13:04:00.929" v="24"/>
        <pc:sldMkLst>
          <pc:docMk/>
          <pc:sldMk cId="1022096869" sldId="392"/>
        </pc:sldMkLst>
      </pc:sldChg>
      <pc:sldChg chg="add">
        <pc:chgData name="Hollingsworth, Joseph" userId="6338ef61-550f-4a52-a8a3-bd9025908f10" providerId="ADAL" clId="{4D5F310C-1270-CB4D-9702-9C3D6797B123}" dt="2022-03-17T13:04:00.929" v="24"/>
        <pc:sldMkLst>
          <pc:docMk/>
          <pc:sldMk cId="1215226270" sldId="393"/>
        </pc:sldMkLst>
      </pc:sldChg>
      <pc:sldChg chg="add">
        <pc:chgData name="Hollingsworth, Joseph" userId="6338ef61-550f-4a52-a8a3-bd9025908f10" providerId="ADAL" clId="{4D5F310C-1270-CB4D-9702-9C3D6797B123}" dt="2022-03-17T13:04:00.929" v="24"/>
        <pc:sldMkLst>
          <pc:docMk/>
          <pc:sldMk cId="3272228257" sldId="394"/>
        </pc:sldMkLst>
      </pc:sldChg>
      <pc:sldChg chg="add">
        <pc:chgData name="Hollingsworth, Joseph" userId="6338ef61-550f-4a52-a8a3-bd9025908f10" providerId="ADAL" clId="{4D5F310C-1270-CB4D-9702-9C3D6797B123}" dt="2022-03-17T13:04:00.929" v="24"/>
        <pc:sldMkLst>
          <pc:docMk/>
          <pc:sldMk cId="1396335626" sldId="395"/>
        </pc:sldMkLst>
      </pc:sldChg>
      <pc:sldChg chg="add">
        <pc:chgData name="Hollingsworth, Joseph" userId="6338ef61-550f-4a52-a8a3-bd9025908f10" providerId="ADAL" clId="{4D5F310C-1270-CB4D-9702-9C3D6797B123}" dt="2022-03-17T13:04:00.929" v="24"/>
        <pc:sldMkLst>
          <pc:docMk/>
          <pc:sldMk cId="1116523304" sldId="396"/>
        </pc:sldMkLst>
      </pc:sldChg>
      <pc:sldChg chg="add">
        <pc:chgData name="Hollingsworth, Joseph" userId="6338ef61-550f-4a52-a8a3-bd9025908f10" providerId="ADAL" clId="{4D5F310C-1270-CB4D-9702-9C3D6797B123}" dt="2022-03-17T13:04:00.929" v="24"/>
        <pc:sldMkLst>
          <pc:docMk/>
          <pc:sldMk cId="3980948482" sldId="397"/>
        </pc:sldMkLst>
      </pc:sldChg>
      <pc:sldChg chg="add">
        <pc:chgData name="Hollingsworth, Joseph" userId="6338ef61-550f-4a52-a8a3-bd9025908f10" providerId="ADAL" clId="{4D5F310C-1270-CB4D-9702-9C3D6797B123}" dt="2022-03-17T13:08:27.303" v="27"/>
        <pc:sldMkLst>
          <pc:docMk/>
          <pc:sldMk cId="1083182638" sldId="398"/>
        </pc:sldMkLst>
      </pc:sldChg>
    </pc:docChg>
  </pc:docChgLst>
  <pc:docChgLst>
    <pc:chgData name="Johnson, Blake" userId="S::johnsobd@rose-hulman.edu::a7d6ae62-5854-480c-9a8c-fb8adceffe2d" providerId="AD" clId="Web-{BBDEDCF0-9DD2-4F73-A88E-8C37745B02D1}"/>
    <pc:docChg chg="modSld">
      <pc:chgData name="Johnson, Blake" userId="S::johnsobd@rose-hulman.edu::a7d6ae62-5854-480c-9a8c-fb8adceffe2d" providerId="AD" clId="Web-{BBDEDCF0-9DD2-4F73-A88E-8C37745B02D1}" dt="2021-09-14T13:11:29.685" v="1" actId="20577"/>
      <pc:docMkLst>
        <pc:docMk/>
      </pc:docMkLst>
      <pc:sldChg chg="modSp">
        <pc:chgData name="Johnson, Blake" userId="S::johnsobd@rose-hulman.edu::a7d6ae62-5854-480c-9a8c-fb8adceffe2d" providerId="AD" clId="Web-{BBDEDCF0-9DD2-4F73-A88E-8C37745B02D1}" dt="2021-09-14T13:11:29.685" v="1" actId="20577"/>
        <pc:sldMkLst>
          <pc:docMk/>
          <pc:sldMk cId="3244535212" sldId="316"/>
        </pc:sldMkLst>
        <pc:spChg chg="mod">
          <ac:chgData name="Johnson, Blake" userId="S::johnsobd@rose-hulman.edu::a7d6ae62-5854-480c-9a8c-fb8adceffe2d" providerId="AD" clId="Web-{BBDEDCF0-9DD2-4F73-A88E-8C37745B02D1}" dt="2021-09-14T13:11:29.685" v="1" actId="20577"/>
          <ac:spMkLst>
            <pc:docMk/>
            <pc:sldMk cId="3244535212" sldId="316"/>
            <ac:spMk id="3" creationId="{00000000-0000-0000-0000-000000000000}"/>
          </ac:spMkLst>
        </pc:spChg>
      </pc:sldChg>
    </pc:docChg>
  </pc:docChgLst>
  <pc:docChgLst>
    <pc:chgData name="McCarthy, Lauren" userId="S::mccartle@rose-hulman.edu::203b3500-82bf-4517-8ee0-e3c690a4347e" providerId="AD" clId="Web-{A3B1C89D-F430-4C7D-993F-947F1AFF0E5E}"/>
    <pc:docChg chg="modSld">
      <pc:chgData name="McCarthy, Lauren" userId="S::mccartle@rose-hulman.edu::203b3500-82bf-4517-8ee0-e3c690a4347e" providerId="AD" clId="Web-{A3B1C89D-F430-4C7D-993F-947F1AFF0E5E}" dt="2021-09-14T13:37:49.800" v="0" actId="1076"/>
      <pc:docMkLst>
        <pc:docMk/>
      </pc:docMkLst>
      <pc:sldChg chg="modSp">
        <pc:chgData name="McCarthy, Lauren" userId="S::mccartle@rose-hulman.edu::203b3500-82bf-4517-8ee0-e3c690a4347e" providerId="AD" clId="Web-{A3B1C89D-F430-4C7D-993F-947F1AFF0E5E}" dt="2021-09-14T13:37:49.800" v="0" actId="1076"/>
        <pc:sldMkLst>
          <pc:docMk/>
          <pc:sldMk cId="3164699469" sldId="343"/>
        </pc:sldMkLst>
        <pc:picChg chg="mod">
          <ac:chgData name="McCarthy, Lauren" userId="S::mccartle@rose-hulman.edu::203b3500-82bf-4517-8ee0-e3c690a4347e" providerId="AD" clId="Web-{A3B1C89D-F430-4C7D-993F-947F1AFF0E5E}" dt="2021-09-14T13:37:49.800" v="0" actId="1076"/>
          <ac:picMkLst>
            <pc:docMk/>
            <pc:sldMk cId="3164699469" sldId="343"/>
            <ac:picMk id="23" creationId="{3AAE810B-CF04-42BA-93B2-CABD6CF9F2ED}"/>
          </ac:picMkLst>
        </pc:picChg>
      </pc:sldChg>
    </pc:docChg>
  </pc:docChgLst>
  <pc:docChgLst>
    <pc:chgData name="Herbert, Reddick" userId="S::herberrf@rose-hulman.edu::cf62b490-58d1-48ed-84e7-2bab9e5b73b8" providerId="AD" clId="Web-{55972D55-A915-438F-A4A8-BF79A1FD15F3}"/>
    <pc:docChg chg="modSld">
      <pc:chgData name="Herbert, Reddick" userId="S::herberrf@rose-hulman.edu::cf62b490-58d1-48ed-84e7-2bab9e5b73b8" providerId="AD" clId="Web-{55972D55-A915-438F-A4A8-BF79A1FD15F3}" dt="2021-12-10T16:25:37.433" v="4"/>
      <pc:docMkLst>
        <pc:docMk/>
      </pc:docMkLst>
      <pc:sldChg chg="addSp delSp modSp">
        <pc:chgData name="Herbert, Reddick" userId="S::herberrf@rose-hulman.edu::cf62b490-58d1-48ed-84e7-2bab9e5b73b8" providerId="AD" clId="Web-{55972D55-A915-438F-A4A8-BF79A1FD15F3}" dt="2021-12-10T16:25:37.433" v="4"/>
        <pc:sldMkLst>
          <pc:docMk/>
          <pc:sldMk cId="1398640859" sldId="360"/>
        </pc:sldMkLst>
        <pc:spChg chg="add del">
          <ac:chgData name="Herbert, Reddick" userId="S::herberrf@rose-hulman.edu::cf62b490-58d1-48ed-84e7-2bab9e5b73b8" providerId="AD" clId="Web-{55972D55-A915-438F-A4A8-BF79A1FD15F3}" dt="2021-12-10T16:25:37.433" v="4"/>
          <ac:spMkLst>
            <pc:docMk/>
            <pc:sldMk cId="1398640859" sldId="360"/>
            <ac:spMk id="3" creationId="{A7495384-64B8-4305-946B-9C25890207E0}"/>
          </ac:spMkLst>
        </pc:spChg>
        <pc:spChg chg="add del mod">
          <ac:chgData name="Herbert, Reddick" userId="S::herberrf@rose-hulman.edu::cf62b490-58d1-48ed-84e7-2bab9e5b73b8" providerId="AD" clId="Web-{55972D55-A915-438F-A4A8-BF79A1FD15F3}" dt="2021-12-10T16:25:36.136" v="3"/>
          <ac:spMkLst>
            <pc:docMk/>
            <pc:sldMk cId="1398640859" sldId="360"/>
            <ac:spMk id="4" creationId="{6916FE6C-7542-41CA-8BAA-A654CB6E223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70E182-4433-B944-AF35-723DFC7F8728}" type="datetimeFigureOut">
              <a:rPr lang="en-US" smtClean="0"/>
              <a:t>11/20/22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E41A89-CE4D-824D-A749-1D4DFB7EA9E5}" type="slidenum">
              <a:rPr lang="en-US" smtClean="0"/>
              <a:t>‹#›</a:t>
            </a:fld>
            <a:endParaRPr lang="en-US"/>
          </a:p>
        </p:txBody>
      </p:sp>
    </p:spTree>
    <p:extLst>
      <p:ext uri="{BB962C8B-B14F-4D97-AF65-F5344CB8AC3E}">
        <p14:creationId xmlns:p14="http://schemas.microsoft.com/office/powerpoint/2010/main" val="1729009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2EF212-CCF8-3B4F-9C5F-A87F03513D57}" type="datetimeFigureOut">
              <a:rPr lang="en-US" smtClean="0"/>
              <a:t>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C41D83-A85E-494A-A425-5657A5A18AE9}" type="slidenum">
              <a:rPr lang="en-US" smtClean="0"/>
              <a:t>‹#›</a:t>
            </a:fld>
            <a:endParaRPr lang="en-US"/>
          </a:p>
        </p:txBody>
      </p:sp>
    </p:spTree>
    <p:extLst>
      <p:ext uri="{BB962C8B-B14F-4D97-AF65-F5344CB8AC3E}">
        <p14:creationId xmlns:p14="http://schemas.microsoft.com/office/powerpoint/2010/main" val="23500823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5</a:t>
            </a:fld>
            <a:endParaRPr lang="en-US"/>
          </a:p>
        </p:txBody>
      </p:sp>
    </p:spTree>
    <p:extLst>
      <p:ext uri="{BB962C8B-B14F-4D97-AF65-F5344CB8AC3E}">
        <p14:creationId xmlns:p14="http://schemas.microsoft.com/office/powerpoint/2010/main" val="1272750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25</a:t>
            </a:fld>
            <a:endParaRPr lang="en-US"/>
          </a:p>
        </p:txBody>
      </p:sp>
    </p:spTree>
    <p:extLst>
      <p:ext uri="{BB962C8B-B14F-4D97-AF65-F5344CB8AC3E}">
        <p14:creationId xmlns:p14="http://schemas.microsoft.com/office/powerpoint/2010/main" val="2141969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26</a:t>
            </a:fld>
            <a:endParaRPr lang="en-US"/>
          </a:p>
        </p:txBody>
      </p:sp>
    </p:spTree>
    <p:extLst>
      <p:ext uri="{BB962C8B-B14F-4D97-AF65-F5344CB8AC3E}">
        <p14:creationId xmlns:p14="http://schemas.microsoft.com/office/powerpoint/2010/main" val="3914064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a:t>
            </a:r>
            <a:r>
              <a:rPr lang="en-US" baseline="0" dirty="0"/>
              <a:t> show the website description and how points are awarded on </a:t>
            </a:r>
            <a:r>
              <a:rPr lang="en-US" baseline="0" dirty="0" err="1"/>
              <a:t>gradescope</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34</a:t>
            </a:fld>
            <a:endParaRPr lang="en-US"/>
          </a:p>
        </p:txBody>
      </p:sp>
    </p:spTree>
    <p:extLst>
      <p:ext uri="{BB962C8B-B14F-4D97-AF65-F5344CB8AC3E}">
        <p14:creationId xmlns:p14="http://schemas.microsoft.com/office/powerpoint/2010/main" val="123921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for 1a – obviously you try to use nouns</a:t>
            </a:r>
            <a:r>
              <a:rPr lang="en-US" baseline="0"/>
              <a:t> from the description.  But its not required</a:t>
            </a:r>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36</a:t>
            </a:fld>
            <a:endParaRPr lang="en-US"/>
          </a:p>
        </p:txBody>
      </p:sp>
    </p:spTree>
    <p:extLst>
      <p:ext uri="{BB962C8B-B14F-4D97-AF65-F5344CB8AC3E}">
        <p14:creationId xmlns:p14="http://schemas.microsoft.com/office/powerpoint/2010/main" val="2994267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Since</a:t>
            </a:r>
            <a:r>
              <a:rPr lang="en-US" baseline="0"/>
              <a:t> UML is meant to be a simple way to communicate, we often omit simple methods like getters and setters.</a:t>
            </a:r>
          </a:p>
          <a:p>
            <a:r>
              <a:rPr lang="en-US" baseline="0"/>
              <a:t>If we want you to show all methods, we will tell you to do so</a:t>
            </a:r>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40</a:t>
            </a:fld>
            <a:endParaRPr lang="en-US"/>
          </a:p>
        </p:txBody>
      </p:sp>
    </p:spTree>
    <p:extLst>
      <p:ext uri="{BB962C8B-B14F-4D97-AF65-F5344CB8AC3E}">
        <p14:creationId xmlns:p14="http://schemas.microsoft.com/office/powerpoint/2010/main" val="918222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a:t>
            </a:r>
            <a:r>
              <a:rPr lang="en-US" baseline="0" dirty="0"/>
              <a:t> mention in passing there are other design approaches that divide things differently, but we’ll be focusing on OO in this course</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6</a:t>
            </a:fld>
            <a:endParaRPr lang="en-US"/>
          </a:p>
        </p:txBody>
      </p:sp>
    </p:spTree>
    <p:extLst>
      <p:ext uri="{BB962C8B-B14F-4D97-AF65-F5344CB8AC3E}">
        <p14:creationId xmlns:p14="http://schemas.microsoft.com/office/powerpoint/2010/main" val="3951031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a:t>
            </a:r>
            <a:r>
              <a:rPr lang="en-US" baseline="0" dirty="0"/>
              <a:t> mention in passing there are other design approaches that divide things differently, but we’ll be focusing on OO in this course</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8</a:t>
            </a:fld>
            <a:endParaRPr lang="en-US"/>
          </a:p>
        </p:txBody>
      </p:sp>
    </p:spTree>
    <p:extLst>
      <p:ext uri="{BB962C8B-B14F-4D97-AF65-F5344CB8AC3E}">
        <p14:creationId xmlns:p14="http://schemas.microsoft.com/office/powerpoint/2010/main" val="1780193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cs typeface="Calibri"/>
            </a:endParaRPr>
          </a:p>
          <a:p>
            <a:pPr marL="228600" indent="-228600">
              <a:buAutoNum type="alphaUcPeriod"/>
            </a:pPr>
            <a:r>
              <a:rPr lang="en-US" baseline="0" dirty="0"/>
              <a:t>There is no (sane) way to lookup a book to either lookup a book to add to a kid or print a report</a:t>
            </a:r>
          </a:p>
          <a:p>
            <a:pPr marL="228600" indent="-228600">
              <a:buAutoNum type="alphaUcPeriod"/>
            </a:pPr>
            <a:r>
              <a:rPr lang="en-US" dirty="0">
                <a:cs typeface="Calibri"/>
              </a:rPr>
              <a:t>Duplication of data</a:t>
            </a:r>
          </a:p>
          <a:p>
            <a:pPr marL="228600" indent="-228600">
              <a:buAutoNum type="alphaUcPeriod"/>
            </a:pPr>
            <a:endParaRPr lang="en-US" dirty="0">
              <a:cs typeface="Calibri"/>
            </a:endParaRPr>
          </a:p>
          <a:p>
            <a:pPr marL="228600" indent="-228600">
              <a:buAutoNum type="alphaUcPeriod"/>
            </a:pPr>
            <a:endParaRPr lang="en-US" dirty="0">
              <a:cs typeface="Calibri"/>
            </a:endParaRPr>
          </a:p>
          <a:p>
            <a:pPr marL="228600" indent="-228600">
              <a:buAutoNum type="alphaUcPeriod"/>
            </a:pPr>
            <a:endParaRPr lang="en-US" dirty="0">
              <a:cs typeface="Calibri"/>
            </a:endParaRPr>
          </a:p>
        </p:txBody>
      </p:sp>
      <p:sp>
        <p:nvSpPr>
          <p:cNvPr id="4" name="Slide Number Placeholder 3"/>
          <p:cNvSpPr>
            <a:spLocks noGrp="1"/>
          </p:cNvSpPr>
          <p:nvPr>
            <p:ph type="sldNum" sz="quarter" idx="10"/>
          </p:nvPr>
        </p:nvSpPr>
        <p:spPr/>
        <p:txBody>
          <a:bodyPr/>
          <a:lstStyle/>
          <a:p>
            <a:fld id="{1EC41D83-A85E-494A-A425-5657A5A18AE9}" type="slidenum">
              <a:rPr lang="en-US" smtClean="0"/>
              <a:t>15</a:t>
            </a:fld>
            <a:endParaRPr lang="en-US"/>
          </a:p>
        </p:txBody>
      </p:sp>
    </p:spTree>
    <p:extLst>
      <p:ext uri="{BB962C8B-B14F-4D97-AF65-F5344CB8AC3E}">
        <p14:creationId xmlns:p14="http://schemas.microsoft.com/office/powerpoint/2010/main" val="2046520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16</a:t>
            </a:fld>
            <a:endParaRPr lang="en-US"/>
          </a:p>
        </p:txBody>
      </p:sp>
    </p:spTree>
    <p:extLst>
      <p:ext uri="{BB962C8B-B14F-4D97-AF65-F5344CB8AC3E}">
        <p14:creationId xmlns:p14="http://schemas.microsoft.com/office/powerpoint/2010/main" val="4121643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17</a:t>
            </a:fld>
            <a:endParaRPr lang="en-US"/>
          </a:p>
        </p:txBody>
      </p:sp>
    </p:spTree>
    <p:extLst>
      <p:ext uri="{BB962C8B-B14F-4D97-AF65-F5344CB8AC3E}">
        <p14:creationId xmlns:p14="http://schemas.microsoft.com/office/powerpoint/2010/main" val="3022391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cs typeface="Calibri"/>
            </a:endParaRPr>
          </a:p>
          <a:p>
            <a:pPr marL="228600" indent="-228600">
              <a:buAutoNum type="alphaUcPeriod"/>
            </a:pPr>
            <a:r>
              <a:rPr lang="en-US" baseline="0" dirty="0"/>
              <a:t>There is no (sane) way to lookup a book to either lookup a book to add to a kid or print a report</a:t>
            </a:r>
          </a:p>
          <a:p>
            <a:pPr marL="228600" indent="-228600">
              <a:buAutoNum type="alphaUcPeriod"/>
            </a:pPr>
            <a:r>
              <a:rPr lang="en-US" dirty="0">
                <a:cs typeface="Calibri"/>
              </a:rPr>
              <a:t>Duplication of data</a:t>
            </a:r>
          </a:p>
          <a:p>
            <a:pPr marL="228600" indent="-228600">
              <a:buAutoNum type="alphaUcPeriod"/>
            </a:pPr>
            <a:endParaRPr lang="en-US" dirty="0">
              <a:cs typeface="Calibri"/>
            </a:endParaRPr>
          </a:p>
          <a:p>
            <a:pPr marL="228600" indent="-228600">
              <a:buAutoNum type="alphaUcPeriod"/>
            </a:pPr>
            <a:endParaRPr lang="en-US" dirty="0">
              <a:cs typeface="Calibri"/>
            </a:endParaRPr>
          </a:p>
          <a:p>
            <a:pPr marL="228600" indent="-228600">
              <a:buAutoNum type="alphaUcPeriod"/>
            </a:pPr>
            <a:endParaRPr lang="en-US" dirty="0">
              <a:cs typeface="Calibri"/>
            </a:endParaRPr>
          </a:p>
        </p:txBody>
      </p:sp>
      <p:sp>
        <p:nvSpPr>
          <p:cNvPr id="4" name="Slide Number Placeholder 3"/>
          <p:cNvSpPr>
            <a:spLocks noGrp="1"/>
          </p:cNvSpPr>
          <p:nvPr>
            <p:ph type="sldNum" sz="quarter" idx="10"/>
          </p:nvPr>
        </p:nvSpPr>
        <p:spPr/>
        <p:txBody>
          <a:bodyPr/>
          <a:lstStyle/>
          <a:p>
            <a:fld id="{1EC41D83-A85E-494A-A425-5657A5A18AE9}" type="slidenum">
              <a:rPr lang="en-US" smtClean="0"/>
              <a:t>18</a:t>
            </a:fld>
            <a:endParaRPr lang="en-US"/>
          </a:p>
        </p:txBody>
      </p:sp>
    </p:spTree>
    <p:extLst>
      <p:ext uri="{BB962C8B-B14F-4D97-AF65-F5344CB8AC3E}">
        <p14:creationId xmlns:p14="http://schemas.microsoft.com/office/powerpoint/2010/main" val="577770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19</a:t>
            </a:fld>
            <a:endParaRPr lang="en-US"/>
          </a:p>
        </p:txBody>
      </p:sp>
    </p:spTree>
    <p:extLst>
      <p:ext uri="{BB962C8B-B14F-4D97-AF65-F5344CB8AC3E}">
        <p14:creationId xmlns:p14="http://schemas.microsoft.com/office/powerpoint/2010/main" val="2407844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Book {</a:t>
            </a:r>
          </a:p>
          <a:p>
            <a:r>
              <a:rPr lang="en-US" dirty="0"/>
              <a:t>   name</a:t>
            </a:r>
          </a:p>
          <a:p>
            <a:r>
              <a:rPr lang="en-US" dirty="0"/>
              <a:t>   author</a:t>
            </a:r>
          </a:p>
          <a:p>
            <a:r>
              <a:rPr lang="en-US" dirty="0"/>
              <a:t>   </a:t>
            </a:r>
            <a:r>
              <a:rPr lang="en-US" dirty="0" err="1"/>
              <a:t>printReport</a:t>
            </a:r>
            <a:r>
              <a:rPr lang="en-US" dirty="0"/>
              <a:t>()</a:t>
            </a:r>
          </a:p>
          <a:p>
            <a:r>
              <a:rPr lang="en-US" dirty="0"/>
              <a:t>   </a:t>
            </a:r>
            <a:r>
              <a:rPr lang="en-US" dirty="0" err="1"/>
              <a:t>addKid</a:t>
            </a:r>
            <a:r>
              <a:rPr lang="en-US" dirty="0"/>
              <a:t>(kid)</a:t>
            </a:r>
          </a:p>
          <a:p>
            <a:r>
              <a:rPr lang="en-US" dirty="0"/>
              <a:t>}</a:t>
            </a:r>
          </a:p>
          <a:p>
            <a:r>
              <a:rPr lang="en-US" dirty="0"/>
              <a:t>class Kid {</a:t>
            </a:r>
          </a:p>
          <a:p>
            <a:r>
              <a:rPr lang="en-US" dirty="0"/>
              <a:t>   name</a:t>
            </a:r>
          </a:p>
          <a:p>
            <a:r>
              <a:rPr lang="en-US" dirty="0"/>
              <a:t>   </a:t>
            </a:r>
            <a:r>
              <a:rPr lang="en-US" dirty="0" err="1"/>
              <a:t>gradeLevel</a:t>
            </a:r>
            <a:endParaRPr lang="en-US" dirty="0"/>
          </a:p>
          <a:p>
            <a:r>
              <a:rPr lang="en-US" dirty="0"/>
              <a:t>   </a:t>
            </a:r>
            <a:r>
              <a:rPr lang="en-US" dirty="0" err="1"/>
              <a:t>printReport</a:t>
            </a:r>
            <a:r>
              <a:rPr lang="en-US" dirty="0"/>
              <a:t>()</a:t>
            </a:r>
          </a:p>
          <a:p>
            <a:r>
              <a:rPr lang="en-US" dirty="0"/>
              <a:t>   </a:t>
            </a:r>
            <a:r>
              <a:rPr lang="en-US" dirty="0" err="1"/>
              <a:t>addBook</a:t>
            </a:r>
            <a:r>
              <a:rPr lang="en-US" dirty="0"/>
              <a:t>(book)</a:t>
            </a:r>
          </a:p>
          <a:p>
            <a:r>
              <a:rPr lang="en-US" dirty="0"/>
              <a:t>}</a:t>
            </a:r>
          </a:p>
          <a:p>
            <a:endParaRPr lang="en-US" dirty="0"/>
          </a:p>
          <a:p>
            <a:r>
              <a:rPr lang="en-US" dirty="0"/>
              <a:t>class </a:t>
            </a:r>
            <a:r>
              <a:rPr lang="en-US" dirty="0" err="1"/>
              <a:t>BookMain</a:t>
            </a:r>
            <a:r>
              <a:rPr lang="en-US" dirty="0"/>
              <a:t> {</a:t>
            </a:r>
          </a:p>
          <a:p>
            <a:r>
              <a:rPr lang="en-US" dirty="0"/>
              <a:t>   </a:t>
            </a:r>
            <a:r>
              <a:rPr lang="en-US" dirty="0" err="1"/>
              <a:t>handleNewReading</a:t>
            </a:r>
            <a:r>
              <a:rPr lang="en-US" dirty="0"/>
              <a:t>(</a:t>
            </a:r>
            <a:r>
              <a:rPr lang="en-US" dirty="0" err="1"/>
              <a:t>bookname,kidname</a:t>
            </a:r>
            <a:r>
              <a:rPr lang="en-US" dirty="0"/>
              <a:t>)</a:t>
            </a:r>
          </a:p>
          <a:p>
            <a:r>
              <a:rPr lang="en-US" dirty="0"/>
              <a:t>   </a:t>
            </a:r>
            <a:r>
              <a:rPr lang="en-US" dirty="0" err="1"/>
              <a:t>printReportForBook</a:t>
            </a:r>
            <a:r>
              <a:rPr lang="en-US" dirty="0"/>
              <a:t>(</a:t>
            </a:r>
            <a:r>
              <a:rPr lang="en-US" dirty="0" err="1"/>
              <a:t>bookname</a:t>
            </a:r>
            <a:r>
              <a:rPr lang="en-US" dirty="0"/>
              <a:t>)</a:t>
            </a:r>
          </a:p>
          <a:p>
            <a:r>
              <a:rPr lang="en-US" dirty="0"/>
              <a:t>   </a:t>
            </a:r>
            <a:r>
              <a:rPr lang="en-US" dirty="0" err="1"/>
              <a:t>printReportForKid</a:t>
            </a:r>
            <a:r>
              <a:rPr lang="en-US" dirty="0"/>
              <a:t>(</a:t>
            </a:r>
            <a:r>
              <a:rPr lang="en-US" dirty="0" err="1"/>
              <a:t>kidname</a:t>
            </a:r>
            <a:r>
              <a:rPr lang="en-US" dirty="0"/>
              <a:t>)</a:t>
            </a:r>
          </a:p>
          <a:p>
            <a:r>
              <a:rPr lang="en-US" dirty="0"/>
              <a:t>}</a:t>
            </a:r>
          </a:p>
          <a:p>
            <a:r>
              <a:rPr lang="en-US" dirty="0"/>
              <a:t>Kid "*" &lt;-&gt; "*" Book</a:t>
            </a:r>
          </a:p>
          <a:p>
            <a:r>
              <a:rPr lang="en-US" dirty="0" err="1"/>
              <a:t>BookMain</a:t>
            </a:r>
            <a:r>
              <a:rPr lang="en-US" dirty="0"/>
              <a:t> -&gt; "*" Book</a:t>
            </a:r>
          </a:p>
          <a:p>
            <a:r>
              <a:rPr lang="en-US" dirty="0" err="1"/>
              <a:t>BookMain</a:t>
            </a:r>
            <a:r>
              <a:rPr lang="en-US" dirty="0"/>
              <a:t> -&gt; "*" Kid</a:t>
            </a:r>
          </a:p>
          <a:p>
            <a:r>
              <a:rPr lang="en-US" dirty="0"/>
              <a:t>@</a:t>
            </a:r>
            <a:r>
              <a:rPr lang="en-US" dirty="0" err="1"/>
              <a:t>enduml</a:t>
            </a:r>
            <a:endParaRPr lang="en-US" dirty="0"/>
          </a:p>
          <a:p>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20</a:t>
            </a:fld>
            <a:endParaRPr lang="en-US"/>
          </a:p>
        </p:txBody>
      </p:sp>
    </p:spTree>
    <p:extLst>
      <p:ext uri="{BB962C8B-B14F-4D97-AF65-F5344CB8AC3E}">
        <p14:creationId xmlns:p14="http://schemas.microsoft.com/office/powerpoint/2010/main" val="2104717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59B25467-3E49-4A02-8839-2043BDD3B757}" type="datetime2">
              <a:rPr lang="en-US" smtClean="0"/>
              <a:pPr>
                <a:defRPr/>
              </a:pPr>
              <a:t>Sunday, November 20, 2022</a:t>
            </a:fld>
            <a:endParaRPr lang="en-US"/>
          </a:p>
        </p:txBody>
      </p:sp>
      <p:sp>
        <p:nvSpPr>
          <p:cNvPr id="5" name="Footer Placeholder 4"/>
          <p:cNvSpPr>
            <a:spLocks noGrp="1"/>
          </p:cNvSpPr>
          <p:nvPr>
            <p:ph type="ftr" sz="quarter" idx="11"/>
          </p:nvPr>
        </p:nvSpPr>
        <p:spPr/>
        <p:txBody>
          <a:bodyPr/>
          <a:lstStyle/>
          <a:p>
            <a:pPr>
              <a:defRPr/>
            </a:pPr>
            <a:endParaRPr lang="en-US">
              <a:solidFill>
                <a:srgbClr val="2DA2BF">
                  <a:tint val="20000"/>
                </a:srgbClr>
              </a:solidFill>
            </a:endParaRPr>
          </a:p>
        </p:txBody>
      </p:sp>
      <p:sp>
        <p:nvSpPr>
          <p:cNvPr id="6" name="Slide Number Placeholder 5"/>
          <p:cNvSpPr>
            <a:spLocks noGrp="1"/>
          </p:cNvSpPr>
          <p:nvPr>
            <p:ph type="sldNum" sz="quarter" idx="12"/>
          </p:nvPr>
        </p:nvSpPr>
        <p:spPr/>
        <p:txBody>
          <a:bodyPr/>
          <a:lstStyle/>
          <a:p>
            <a:pPr>
              <a:defRPr/>
            </a:pPr>
            <a:fld id="{531A9884-40B4-4770-9F7A-EBB0BFBE65FD}" type="slidenum">
              <a:rPr lang="en-US" smtClean="0"/>
              <a:pPr>
                <a:defRPr/>
              </a:pPr>
              <a:t>‹#›</a:t>
            </a:fld>
            <a:endParaRPr lang="en-US"/>
          </a:p>
        </p:txBody>
      </p:sp>
    </p:spTree>
    <p:extLst>
      <p:ext uri="{BB962C8B-B14F-4D97-AF65-F5344CB8AC3E}">
        <p14:creationId xmlns:p14="http://schemas.microsoft.com/office/powerpoint/2010/main" val="2143322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D04503FC-2A0B-4B61-BD65-21DF3DC724D5}" type="datetime2">
              <a:rPr lang="en-US" smtClean="0">
                <a:solidFill>
                  <a:prstClr val="black"/>
                </a:solidFill>
              </a:rPr>
              <a:pPr>
                <a:defRPr/>
              </a:pPr>
              <a:t>Sunday, November 20, 2022</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CF799F2-45AD-46C6-A446-1D5031D9EACC}"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843507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A4F45614-9B57-4121-8FB4-2210FF4181F7}" type="datetime2">
              <a:rPr lang="en-US" smtClean="0">
                <a:solidFill>
                  <a:prstClr val="black"/>
                </a:solidFill>
              </a:rPr>
              <a:pPr>
                <a:defRPr/>
              </a:pPr>
              <a:t>Sunday, November 20, 2022</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1C69817-B71C-471D-9E0D-8E758127CCD3}"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56371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2914828-37F0-4500-8D51-4DCEFC5D2106}" type="datetime2">
              <a:rPr lang="en-US" smtClean="0">
                <a:solidFill>
                  <a:prstClr val="black"/>
                </a:solidFill>
              </a:rPr>
              <a:pPr>
                <a:defRPr/>
              </a:pPr>
              <a:t>Sunday, November 20, 2022</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4B4F1902-4D89-4059-B3ED-0FB13823B05C}"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688833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362A9ECD-FBEA-48B6-8882-619694758B79}" type="datetime2">
              <a:rPr lang="en-US" smtClean="0">
                <a:solidFill>
                  <a:prstClr val="black"/>
                </a:solidFill>
              </a:rPr>
              <a:pPr>
                <a:defRPr/>
              </a:pPr>
              <a:t>Sunday, November 20, 2022</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6AA01BC2-CD98-4515-BCD1-4FFAE67E50D9}"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831703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0F4F5E4A-CCF8-4D5D-8224-293D35428881}" type="datetime2">
              <a:rPr lang="en-US" smtClean="0">
                <a:solidFill>
                  <a:prstClr val="black"/>
                </a:solidFill>
              </a:rPr>
              <a:pPr>
                <a:defRPr/>
              </a:pPr>
              <a:t>Sunday, November 20, 2022</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24BF9583-2237-42B9-82A5-F454E9865161}"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4216908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9E7F29EF-88BC-43FC-B46B-8B84863D6117}" type="datetime2">
              <a:rPr lang="en-US" smtClean="0">
                <a:solidFill>
                  <a:prstClr val="black"/>
                </a:solidFill>
              </a:rPr>
              <a:pPr>
                <a:defRPr/>
              </a:pPr>
              <a:t>Sunday, November 20, 2022</a:t>
            </a:fld>
            <a:endParaRPr lang="en-US">
              <a:solidFill>
                <a:prstClr val="black"/>
              </a:solidFill>
            </a:endParaRPr>
          </a:p>
        </p:txBody>
      </p:sp>
      <p:sp>
        <p:nvSpPr>
          <p:cNvPr id="8" name="Footer Placeholder 7"/>
          <p:cNvSpPr>
            <a:spLocks noGrp="1"/>
          </p:cNvSpPr>
          <p:nvPr>
            <p:ph type="ftr" sz="quarter" idx="11"/>
          </p:nvPr>
        </p:nvSpPr>
        <p:spPr/>
        <p:txBody>
          <a:bodyPr/>
          <a:lstStyle/>
          <a:p>
            <a:pPr>
              <a:defRPr/>
            </a:pPr>
            <a:endParaRPr lang="en-US">
              <a:solidFill>
                <a:prstClr val="black"/>
              </a:solidFill>
            </a:endParaRPr>
          </a:p>
        </p:txBody>
      </p:sp>
      <p:sp>
        <p:nvSpPr>
          <p:cNvPr id="9" name="Slide Number Placeholder 8"/>
          <p:cNvSpPr>
            <a:spLocks noGrp="1"/>
          </p:cNvSpPr>
          <p:nvPr>
            <p:ph type="sldNum" sz="quarter" idx="12"/>
          </p:nvPr>
        </p:nvSpPr>
        <p:spPr/>
        <p:txBody>
          <a:bodyPr/>
          <a:lstStyle/>
          <a:p>
            <a:pPr>
              <a:defRPr/>
            </a:pPr>
            <a:fld id="{C63F8AF9-3B16-46A6-A61E-43F548095979}"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808533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053E9A4B-173D-4A70-AD3C-D11E4D9184F2}" type="datetime2">
              <a:rPr lang="en-US" smtClean="0">
                <a:solidFill>
                  <a:prstClr val="black"/>
                </a:solidFill>
              </a:rPr>
              <a:pPr>
                <a:defRPr/>
              </a:pPr>
              <a:t>Sunday, November 20, 2022</a:t>
            </a:fld>
            <a:endParaRPr lang="en-US">
              <a:solidFill>
                <a:prstClr val="black"/>
              </a:solidFill>
            </a:endParaRPr>
          </a:p>
        </p:txBody>
      </p:sp>
      <p:sp>
        <p:nvSpPr>
          <p:cNvPr id="4" name="Footer Placeholder 3"/>
          <p:cNvSpPr>
            <a:spLocks noGrp="1"/>
          </p:cNvSpPr>
          <p:nvPr>
            <p:ph type="ftr" sz="quarter" idx="11"/>
          </p:nvPr>
        </p:nvSpPr>
        <p:spPr/>
        <p:txBody>
          <a:bodyPr/>
          <a:lstStyle/>
          <a:p>
            <a:pPr>
              <a:defRPr/>
            </a:pPr>
            <a:endParaRPr lang="en-US">
              <a:solidFill>
                <a:prstClr val="black"/>
              </a:solidFill>
            </a:endParaRPr>
          </a:p>
        </p:txBody>
      </p:sp>
      <p:sp>
        <p:nvSpPr>
          <p:cNvPr id="5" name="Slide Number Placeholder 4"/>
          <p:cNvSpPr>
            <a:spLocks noGrp="1"/>
          </p:cNvSpPr>
          <p:nvPr>
            <p:ph type="sldNum" sz="quarter" idx="12"/>
          </p:nvPr>
        </p:nvSpPr>
        <p:spPr/>
        <p:txBody>
          <a:bodyPr/>
          <a:lstStyle/>
          <a:p>
            <a:pPr>
              <a:defRPr/>
            </a:pPr>
            <a:fld id="{99BCAA56-A1AA-4172-BA72-A58DE8646F5E}"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62129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9420D88-E798-401E-8EC0-E7A9378F7DF2}" type="datetime2">
              <a:rPr lang="en-US" smtClean="0">
                <a:solidFill>
                  <a:prstClr val="black"/>
                </a:solidFill>
              </a:rPr>
              <a:pPr>
                <a:defRPr/>
              </a:pPr>
              <a:t>Sunday, November 20, 2022</a:t>
            </a:fld>
            <a:endParaRPr lang="en-US">
              <a:solidFill>
                <a:prstClr val="black"/>
              </a:solidFill>
            </a:endParaRPr>
          </a:p>
        </p:txBody>
      </p:sp>
      <p:sp>
        <p:nvSpPr>
          <p:cNvPr id="3" name="Footer Placeholder 2"/>
          <p:cNvSpPr>
            <a:spLocks noGrp="1"/>
          </p:cNvSpPr>
          <p:nvPr>
            <p:ph type="ftr" sz="quarter" idx="11"/>
          </p:nvPr>
        </p:nvSpPr>
        <p:spPr/>
        <p:txBody>
          <a:bodyPr/>
          <a:lstStyle/>
          <a:p>
            <a:pPr>
              <a:defRPr/>
            </a:pPr>
            <a:endParaRPr lang="en-US">
              <a:solidFill>
                <a:prstClr val="black"/>
              </a:solidFill>
            </a:endParaRPr>
          </a:p>
        </p:txBody>
      </p:sp>
      <p:sp>
        <p:nvSpPr>
          <p:cNvPr id="4" name="Slide Number Placeholder 3"/>
          <p:cNvSpPr>
            <a:spLocks noGrp="1"/>
          </p:cNvSpPr>
          <p:nvPr>
            <p:ph type="sldNum" sz="quarter" idx="12"/>
          </p:nvPr>
        </p:nvSpPr>
        <p:spPr/>
        <p:txBody>
          <a:bodyPr/>
          <a:lstStyle/>
          <a:p>
            <a:pPr>
              <a:defRPr/>
            </a:pPr>
            <a:fld id="{81FF9668-17D3-4FAC-92BE-90D1D3F60635}"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590044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5624A8C6-C68F-47EA-8AA3-1EFB4D633773}" type="datetime2">
              <a:rPr lang="en-US" smtClean="0">
                <a:solidFill>
                  <a:prstClr val="black"/>
                </a:solidFill>
              </a:rPr>
              <a:pPr>
                <a:defRPr/>
              </a:pPr>
              <a:t>Sunday, November 20, 2022</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4E6748F5-E3C1-4F4F-8E68-0D90D53ACE80}"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982849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AB6333A2-9560-47E8-82C7-C1D6D76B9E2B}" type="datetime2">
              <a:rPr lang="en-US" smtClean="0">
                <a:solidFill>
                  <a:prstClr val="black"/>
                </a:solidFill>
              </a:rPr>
              <a:pPr>
                <a:defRPr/>
              </a:pPr>
              <a:t>Sunday, November 20, 2022</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B814B041-3B9B-41B2-BC58-412FAA8D660E}"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411619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914400" fontAlgn="base">
              <a:spcBef>
                <a:spcPct val="0"/>
              </a:spcBef>
              <a:spcAft>
                <a:spcPct val="0"/>
              </a:spcAft>
              <a:defRPr/>
            </a:pPr>
            <a:fld id="{3C202C19-1D14-48F9-A6DE-97D20C3814DC}" type="datetime2">
              <a:rPr lang="en-US" smtClean="0">
                <a:solidFill>
                  <a:prstClr val="black"/>
                </a:solidFill>
                <a:latin typeface="Arial" charset="0"/>
                <a:cs typeface="Arial" charset="0"/>
              </a:rPr>
              <a:pPr defTabSz="914400" fontAlgn="base">
                <a:spcBef>
                  <a:spcPct val="0"/>
                </a:spcBef>
                <a:spcAft>
                  <a:spcPct val="0"/>
                </a:spcAft>
                <a:defRPr/>
              </a:pPr>
              <a:t>Sunday, November 20, 2022</a:t>
            </a:fld>
            <a:endParaRPr lang="en-US">
              <a:solidFill>
                <a:prstClr val="black"/>
              </a:solidFill>
              <a:latin typeface="Arial" charset="0"/>
              <a:cs typeface="Arial" charset="0"/>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914400" fontAlgn="base">
              <a:spcBef>
                <a:spcPct val="0"/>
              </a:spcBef>
              <a:spcAft>
                <a:spcPct val="0"/>
              </a:spcAft>
              <a:defRPr/>
            </a:pPr>
            <a:endParaRPr lang="en-US">
              <a:solidFill>
                <a:prstClr val="black"/>
              </a:solidFill>
              <a:latin typeface="Arial" charset="0"/>
              <a:cs typeface="Arial" charset="0"/>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914400" fontAlgn="base">
              <a:spcBef>
                <a:spcPct val="0"/>
              </a:spcBef>
              <a:spcAft>
                <a:spcPct val="0"/>
              </a:spcAft>
              <a:defRPr/>
            </a:pPr>
            <a:fld id="{F0AD6FC9-4D74-438F-A1D3-E2A49B303821}" type="slidenum">
              <a:rPr lang="en-US" smtClean="0">
                <a:solidFill>
                  <a:prstClr val="black"/>
                </a:solidFill>
                <a:latin typeface="Arial" charset="0"/>
                <a:cs typeface="Arial" charset="0"/>
              </a:rPr>
              <a:pPr defTabSz="914400"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22621988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plantuml.com/plantuml/img/JL3BRW8n3BpdAonEB89Vg0Gh5JY0K0-zcurL8X9xvIIjKCM_amtBun9xDFRCEF7ik4V5035TF9LNNPToyCPq7cE4DGRQeMFuDoTawsadl_HLEWajgft6X9eE7Y-a-p8w1sBxWisujBHs9PpZj7-RxCJBs1u7SXaaStgij1Bwd6XJm3VwJ9-YTzqtZSO0NCUWGveI4g0Nnwck550zIfK_9dtbUZ0rL55kiohnU4Sbg_bXa8fRxdosZd_k9pJcQfw_ilY0oMnIpMy0"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plantuml.com/plantuml/img/JL3BRW8n3BpdAonEB89Vg0Gh5JY0K0-zcurL8X9xvIIjKCM_amtBun9xDFRCEF7ik4V5035TF9LNNPToyCPq7cE4DGRQeMFuDoTawsadl_HLEWajgft6X9eE7Y-a-p8w1sBxWisujBHs9PpZj7-RxCJBs1u7SXaaStgij1Bwd6XJm3VwJ9-YTzqtZSO0NCUWGveI4g0Nnwck550zIfK_9dtbUZ0rL55kiohnU4Sbg_bXa8fRxdosZd_k9pJcQfw_ilY0oMnIpMy0"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plantuml.com/plantuml/img/NP1DJmCX48Rl_0gofwrfJzvDwYPQ3zN66EzJ65iYC1iOJ3Qc_rtOPVlXXOzvPzxtWVXjV0y1d8myMCnhC8gJiq8e2p7APt2u1UFbhpY2rnQtz8Fl-KIkWw3Ro11uPs70y9fRbnAzlbmNTMYjzIFv5Dl-gbEHfNhS5t7jA7cUHpfoVMBSvCids8HF52RVAu-5aF8qaqvgvfJIPorlwfz5M_hT3Vy7jSH7hDP5Xnbrn5jAg5Id6jELSWUC1mh3cCR4O7TaFCSnDEk58RazXhUladAkZyuNicdenIkRjF67ART4dNzzjNgGpLrJ7oVg6qlnlhb5-GC0"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plantuml.com/plantuml/img/NP1DJmCX48Rl_0gofwrfJzvDwYPQ3zN66EzJ65iYC1iOJ3Qc_rtOPVlXXOzvPzxtWVXjV0y1d8myMCnhC8gJiq8e2p7APt2u1UFbhpY2rnQtz8Fl-KIkWw3Ro11uPs70y9fRbnAzlbmNTMYjzIFv5Dl-gbEHfNhS5t7jA7cUHpfoVMBSvCids8HF52RVAu-5aF8qaqvgvfJIPorlwfz5M_hT3Vy7jSH7hDP5Xnbrn5jAg5Id6jELSWUC1mh3cCR4O7TaFCSnDEk58RazXhUladAkZyuNicdenIkRjF67ART4dNzzjNgGpLrJ7oVg6qlnlhb5-GC0"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plantuml.com/plantuml/img/JL3BRW8n3BpdAonEB89Vg0Gh5JY0K0-zcurL8X9xvIIjKCM_amtBun9xDFRCEF7ik4V5035TF9LNNPToyCPq7cE4DGRQeMFuDoTawsadl_HLEWajgft6X9eE7Y-a-p8w1sBxWisujBHs9PpZj7-RxCJBs1u7SXaaStgij1Bwd6XJm3VwJ9-YTzqtZSO0NCUWGveI4g0Nnwck550zIfK_9dtbUZ0rL55kiohnU4Sbg_bXa8fRxdosZd_k9pJcQfw_ilY0oMnIpMy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plantuml.com/plantuml/img/LL3DIWCn4BxdAOQUjh9z0P52BLWzh8YAzt4pj8l9JCYFKAJlRf9cjRqaC_dc-vc4huaTUhGGuj5GFlqqncIDKgF14627bWQS67xK0LaR6kIRNdCbTejUTo6YZoy6Z-IVysWFnFg_NJRIHkjxuHGwTp4vYf5MVXPmOoLnd2bRiIv5UipD1vf43-BFkXSQImLmcfEUqPmJW3EMhsfGVMy7T7TlUJVUzqySQKz-NGUkFReYQAyMV9TEue6QTy5ntgNAzu0jzgdbAAoQmid4CSmvClxtbwlL6XOtYnPPjUJjiV1_0G00"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43000" y="1156653"/>
            <a:ext cx="6858000" cy="2387600"/>
          </a:xfrm>
        </p:spPr>
        <p:txBody>
          <a:bodyPr/>
          <a:lstStyle/>
          <a:p>
            <a:r>
              <a:rPr lang="en-US"/>
              <a:t>CSSE 220: Object Design</a:t>
            </a:r>
          </a:p>
        </p:txBody>
      </p:sp>
      <p:sp>
        <p:nvSpPr>
          <p:cNvPr id="5" name="Text Placeholder 4"/>
          <p:cNvSpPr>
            <a:spLocks noGrp="1"/>
          </p:cNvSpPr>
          <p:nvPr>
            <p:ph type="subTitle" idx="1"/>
          </p:nvPr>
        </p:nvSpPr>
        <p:spPr/>
        <p:txBody>
          <a:bodyPr/>
          <a:lstStyle/>
          <a:p>
            <a:r>
              <a:rPr lang="en-US"/>
              <a:t>SE Techniques Principles</a:t>
            </a:r>
          </a:p>
          <a:p>
            <a:r>
              <a:rPr lang="en-US"/>
              <a:t>Principles 1 &amp; 2</a:t>
            </a:r>
          </a:p>
        </p:txBody>
      </p:sp>
      <p:sp>
        <p:nvSpPr>
          <p:cNvPr id="2" name="Rectangle 1">
            <a:extLst>
              <a:ext uri="{FF2B5EF4-FFF2-40B4-BE49-F238E27FC236}">
                <a16:creationId xmlns:a16="http://schemas.microsoft.com/office/drawing/2014/main" id="{8C5EE312-2266-22D2-592C-E6CD6EF5B6DE}"/>
              </a:ext>
            </a:extLst>
          </p:cNvPr>
          <p:cNvSpPr/>
          <p:nvPr/>
        </p:nvSpPr>
        <p:spPr>
          <a:xfrm>
            <a:off x="304800" y="4918754"/>
            <a:ext cx="8534400" cy="1565186"/>
          </a:xfrm>
          <a:prstGeom prst="rect">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 </a:t>
            </a:r>
            <a:r>
              <a:rPr lang="en-US" sz="2400" i="1" dirty="0">
                <a:solidFill>
                  <a:srgbClr val="FFFFFF"/>
                </a:solidFill>
              </a:rPr>
              <a:t>git</a:t>
            </a:r>
            <a:r>
              <a:rPr lang="en-US" sz="2400" dirty="0">
                <a:solidFill>
                  <a:srgbClr val="FFFFFF"/>
                </a:solidFill>
              </a:rPr>
              <a:t> projects for today are:</a:t>
            </a:r>
          </a:p>
          <a:p>
            <a:pPr marL="342900" indent="-342900">
              <a:buFont typeface="Arial" panose="020B0604020202020204" pitchFamily="34" charset="0"/>
              <a:buChar char="•"/>
            </a:pPr>
            <a:r>
              <a:rPr lang="en-US" sz="2400" i="1" dirty="0" err="1"/>
              <a:t>PracticeFirstOODesign</a:t>
            </a:r>
            <a:endParaRPr lang="en-US" sz="2400" i="1" dirty="0"/>
          </a:p>
          <a:p>
            <a:pPr marL="342900" indent="-342900">
              <a:buFont typeface="Arial" panose="020B0604020202020204" pitchFamily="34" charset="0"/>
              <a:buChar char="•"/>
            </a:pPr>
            <a:r>
              <a:rPr lang="en-US" sz="2400" i="1" dirty="0" err="1"/>
              <a:t>PracticeFirstOODesignSolution</a:t>
            </a:r>
            <a:endParaRPr lang="en-US" sz="2400" i="1" dirty="0"/>
          </a:p>
        </p:txBody>
      </p:sp>
    </p:spTree>
    <p:extLst>
      <p:ext uri="{BB962C8B-B14F-4D97-AF65-F5344CB8AC3E}">
        <p14:creationId xmlns:p14="http://schemas.microsoft.com/office/powerpoint/2010/main" val="399915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71AE-887C-4849-9602-3E01EB62372E}"/>
              </a:ext>
            </a:extLst>
          </p:cNvPr>
          <p:cNvSpPr>
            <a:spLocks noGrp="1"/>
          </p:cNvSpPr>
          <p:nvPr>
            <p:ph type="title"/>
          </p:nvPr>
        </p:nvSpPr>
        <p:spPr/>
        <p:txBody>
          <a:bodyPr/>
          <a:lstStyle/>
          <a:p>
            <a:pPr algn="ctr"/>
            <a:r>
              <a:rPr lang="en-US" dirty="0"/>
              <a:t>Design Problem – Track Books</a:t>
            </a:r>
          </a:p>
        </p:txBody>
      </p:sp>
      <p:sp>
        <p:nvSpPr>
          <p:cNvPr id="3" name="TextBox 2">
            <a:extLst>
              <a:ext uri="{FF2B5EF4-FFF2-40B4-BE49-F238E27FC236}">
                <a16:creationId xmlns:a16="http://schemas.microsoft.com/office/drawing/2014/main" id="{2DE4C536-6FD7-434B-A197-5BB72B11D74F}"/>
              </a:ext>
            </a:extLst>
          </p:cNvPr>
          <p:cNvSpPr txBox="1"/>
          <p:nvPr/>
        </p:nvSpPr>
        <p:spPr>
          <a:xfrm>
            <a:off x="244929" y="1690689"/>
            <a:ext cx="8899071" cy="330859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dirty="0">
              <a:latin typeface="Arial"/>
              <a:cs typeface="Arial"/>
            </a:endParaRPr>
          </a:p>
          <a:p>
            <a:r>
              <a:rPr lang="en-US" dirty="0"/>
              <a:t>On the next slide is a </a:t>
            </a:r>
            <a:r>
              <a:rPr lang="en-US" i="1" dirty="0"/>
              <a:t>story problem</a:t>
            </a:r>
          </a:p>
          <a:p>
            <a:endParaRPr lang="en-US" i="1" dirty="0"/>
          </a:p>
          <a:p>
            <a:r>
              <a:rPr lang="en-US" i="1" dirty="0"/>
              <a:t>To be successful at solving these types of problems you must first read the story problem and do the following “To </a:t>
            </a:r>
            <a:r>
              <a:rPr lang="en-US" i="1" dirty="0" err="1"/>
              <a:t>Do”s</a:t>
            </a:r>
            <a:endParaRPr lang="en-US" i="1" dirty="0"/>
          </a:p>
          <a:p>
            <a:endParaRPr lang="en-US" dirty="0"/>
          </a:p>
          <a:p>
            <a:endParaRPr lang="en-US" dirty="0"/>
          </a:p>
          <a:p>
            <a:r>
              <a:rPr lang="en-US" b="1" dirty="0"/>
              <a:t>To Do #1 - </a:t>
            </a:r>
            <a:r>
              <a:rPr lang="en-US" dirty="0"/>
              <a:t>Identify all the </a:t>
            </a:r>
            <a:r>
              <a:rPr lang="en-US" i="1" dirty="0"/>
              <a:t>primary nouns</a:t>
            </a:r>
            <a:endParaRPr lang="en-US" dirty="0"/>
          </a:p>
          <a:p>
            <a:r>
              <a:rPr lang="en-US" b="1" dirty="0"/>
              <a:t>To Do #2 - </a:t>
            </a:r>
            <a:r>
              <a:rPr lang="en-US" dirty="0"/>
              <a:t>Identify the associated </a:t>
            </a:r>
            <a:r>
              <a:rPr lang="en-US" i="1" dirty="0"/>
              <a:t>other nouns </a:t>
            </a:r>
            <a:r>
              <a:rPr lang="en-US" dirty="0"/>
              <a:t>that go with the</a:t>
            </a:r>
            <a:r>
              <a:rPr lang="en-US" i="1" dirty="0"/>
              <a:t> primary nouns</a:t>
            </a:r>
            <a:endParaRPr lang="en-US" dirty="0"/>
          </a:p>
          <a:p>
            <a:r>
              <a:rPr lang="en-US" b="1" dirty="0"/>
              <a:t>To Do #3 - </a:t>
            </a:r>
            <a:r>
              <a:rPr lang="en-US" dirty="0"/>
              <a:t>Identify all the </a:t>
            </a:r>
            <a:r>
              <a:rPr lang="en-US" i="1" dirty="0"/>
              <a:t>verbs</a:t>
            </a:r>
            <a:endParaRPr lang="en-US" dirty="0"/>
          </a:p>
          <a:p>
            <a:r>
              <a:rPr lang="en-US" b="1" dirty="0"/>
              <a:t>To Do #4 - </a:t>
            </a:r>
            <a:r>
              <a:rPr lang="en-US" dirty="0"/>
              <a:t>For each verb identify all the </a:t>
            </a:r>
            <a:r>
              <a:rPr lang="en-US" i="1" dirty="0"/>
              <a:t>nouns </a:t>
            </a:r>
            <a:r>
              <a:rPr lang="en-US" dirty="0"/>
              <a:t>that the verb works on </a:t>
            </a:r>
          </a:p>
          <a:p>
            <a:r>
              <a:rPr lang="en-US" b="1" dirty="0"/>
              <a:t>To Do #5</a:t>
            </a:r>
            <a:r>
              <a:rPr lang="en-US" dirty="0"/>
              <a:t> – Analyze at the proposed Solution A and Solution B for their problems</a:t>
            </a:r>
          </a:p>
        </p:txBody>
      </p:sp>
    </p:spTree>
    <p:extLst>
      <p:ext uri="{BB962C8B-B14F-4D97-AF65-F5344CB8AC3E}">
        <p14:creationId xmlns:p14="http://schemas.microsoft.com/office/powerpoint/2010/main" val="1688043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4658706-3BB1-4481-B7F7-E5BDCC1E5552}"/>
              </a:ext>
            </a:extLst>
          </p:cNvPr>
          <p:cNvSpPr txBox="1"/>
          <p:nvPr/>
        </p:nvSpPr>
        <p:spPr>
          <a:xfrm>
            <a:off x="523299" y="4999798"/>
            <a:ext cx="7728333" cy="1477328"/>
          </a:xfrm>
          <a:prstGeom prst="rect">
            <a:avLst/>
          </a:prstGeom>
          <a:noFill/>
        </p:spPr>
        <p:txBody>
          <a:bodyPr wrap="square">
            <a:spAutoFit/>
          </a:bodyPr>
          <a:lstStyle/>
          <a:p>
            <a:r>
              <a:rPr lang="en-US" b="1" dirty="0"/>
              <a:t>To Do #1 - </a:t>
            </a:r>
            <a:r>
              <a:rPr lang="en-US" dirty="0"/>
              <a:t>Identify all the </a:t>
            </a:r>
            <a:r>
              <a:rPr lang="en-US" i="1" dirty="0"/>
              <a:t>primary nouns</a:t>
            </a:r>
            <a:r>
              <a:rPr lang="en-US" dirty="0"/>
              <a:t> – candidates for becoming a Java class</a:t>
            </a:r>
          </a:p>
          <a:p>
            <a:r>
              <a:rPr lang="en-US" b="1" dirty="0"/>
              <a:t>To Do #2 - </a:t>
            </a:r>
            <a:r>
              <a:rPr lang="en-US" dirty="0"/>
              <a:t>Identify the associated </a:t>
            </a:r>
            <a:r>
              <a:rPr lang="en-US" i="1" dirty="0"/>
              <a:t>other nouns </a:t>
            </a:r>
            <a:r>
              <a:rPr lang="en-US" dirty="0"/>
              <a:t>– candidates for being fields</a:t>
            </a:r>
          </a:p>
          <a:p>
            <a:r>
              <a:rPr lang="en-US" b="1" dirty="0"/>
              <a:t>To Do #3 - </a:t>
            </a:r>
            <a:r>
              <a:rPr lang="en-US" dirty="0"/>
              <a:t>Identify all the </a:t>
            </a:r>
            <a:r>
              <a:rPr lang="en-US" i="1" dirty="0"/>
              <a:t>verbs</a:t>
            </a:r>
            <a:endParaRPr lang="en-US" dirty="0"/>
          </a:p>
          <a:p>
            <a:r>
              <a:rPr lang="en-US" b="1" dirty="0"/>
              <a:t>To Do #4 - </a:t>
            </a:r>
            <a:r>
              <a:rPr lang="en-US" dirty="0"/>
              <a:t>For each verb identify all the </a:t>
            </a:r>
            <a:r>
              <a:rPr lang="en-US" i="1" dirty="0"/>
              <a:t>nouns </a:t>
            </a:r>
            <a:r>
              <a:rPr lang="en-US" dirty="0"/>
              <a:t>that the verb works on </a:t>
            </a:r>
          </a:p>
          <a:p>
            <a:r>
              <a:rPr lang="en-US" b="1" dirty="0"/>
              <a:t>To Do #5</a:t>
            </a:r>
            <a:r>
              <a:rPr lang="en-US" dirty="0"/>
              <a:t> – Analyze at the proposed Solution A and Solution B for their problems</a:t>
            </a:r>
          </a:p>
        </p:txBody>
      </p:sp>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website tracks books and the kids that read them.  For each book the system stores the name and author.  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p:txBody>
      </p:sp>
    </p:spTree>
    <p:extLst>
      <p:ext uri="{BB962C8B-B14F-4D97-AF65-F5344CB8AC3E}">
        <p14:creationId xmlns:p14="http://schemas.microsoft.com/office/powerpoint/2010/main" val="1381491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4658706-3BB1-4481-B7F7-E5BDCC1E5552}"/>
              </a:ext>
            </a:extLst>
          </p:cNvPr>
          <p:cNvSpPr txBox="1"/>
          <p:nvPr/>
        </p:nvSpPr>
        <p:spPr>
          <a:xfrm>
            <a:off x="523299" y="4999798"/>
            <a:ext cx="7728333" cy="1477328"/>
          </a:xfrm>
          <a:prstGeom prst="rect">
            <a:avLst/>
          </a:prstGeom>
          <a:noFill/>
        </p:spPr>
        <p:txBody>
          <a:bodyPr wrap="square">
            <a:spAutoFit/>
          </a:bodyPr>
          <a:lstStyle/>
          <a:p>
            <a:r>
              <a:rPr lang="en-US" b="1" dirty="0"/>
              <a:t>To Do #1 - </a:t>
            </a:r>
            <a:r>
              <a:rPr lang="en-US" dirty="0"/>
              <a:t>Identify all the </a:t>
            </a:r>
            <a:r>
              <a:rPr lang="en-US" i="1" dirty="0">
                <a:highlight>
                  <a:srgbClr val="FFFF00"/>
                </a:highlight>
              </a:rPr>
              <a:t>primary nouns</a:t>
            </a:r>
            <a:endParaRPr lang="en-US" dirty="0">
              <a:highlight>
                <a:srgbClr val="FFFF00"/>
              </a:highlight>
            </a:endParaRPr>
          </a:p>
          <a:p>
            <a:r>
              <a:rPr lang="en-US" b="1" dirty="0"/>
              <a:t>To Do #2 - </a:t>
            </a:r>
            <a:r>
              <a:rPr lang="en-US" dirty="0"/>
              <a:t>Identify the associated </a:t>
            </a:r>
            <a:r>
              <a:rPr lang="en-US" i="1" dirty="0">
                <a:highlight>
                  <a:srgbClr val="00FF00"/>
                </a:highlight>
              </a:rPr>
              <a:t>other nouns </a:t>
            </a:r>
            <a:r>
              <a:rPr lang="en-US" dirty="0"/>
              <a:t>that go with the</a:t>
            </a:r>
            <a:r>
              <a:rPr lang="en-US" i="1" dirty="0"/>
              <a:t> primary nouns</a:t>
            </a:r>
            <a:endParaRPr lang="en-US" dirty="0"/>
          </a:p>
          <a:p>
            <a:r>
              <a:rPr lang="en-US" b="1" dirty="0"/>
              <a:t>To Do #3 - </a:t>
            </a:r>
            <a:r>
              <a:rPr lang="en-US" dirty="0"/>
              <a:t>Identify all the </a:t>
            </a:r>
            <a:r>
              <a:rPr lang="en-US" i="1" dirty="0">
                <a:highlight>
                  <a:srgbClr val="00FFFF"/>
                </a:highlight>
              </a:rPr>
              <a:t>verbs</a:t>
            </a:r>
            <a:endParaRPr lang="en-US" dirty="0">
              <a:highlight>
                <a:srgbClr val="00FFFF"/>
              </a:highlight>
            </a:endParaRPr>
          </a:p>
          <a:p>
            <a:r>
              <a:rPr lang="en-US" b="1" dirty="0"/>
              <a:t>To Do #4 - </a:t>
            </a:r>
            <a:r>
              <a:rPr lang="en-US" dirty="0"/>
              <a:t>For each verb identify all the </a:t>
            </a:r>
            <a:r>
              <a:rPr lang="en-US" i="1" dirty="0"/>
              <a:t>nouns </a:t>
            </a:r>
            <a:r>
              <a:rPr lang="en-US" dirty="0"/>
              <a:t>that the verb works on </a:t>
            </a:r>
          </a:p>
          <a:p>
            <a:r>
              <a:rPr lang="en-US" b="1" dirty="0"/>
              <a:t>To Do #5</a:t>
            </a:r>
            <a:r>
              <a:rPr lang="en-US" dirty="0"/>
              <a:t> – Analyze at the proposed Solution A and Solution B for their problems</a:t>
            </a:r>
          </a:p>
        </p:txBody>
      </p:sp>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a:t>
            </a:r>
            <a:r>
              <a:rPr lang="en-US" sz="3200" dirty="0">
                <a:highlight>
                  <a:srgbClr val="FFFF00"/>
                </a:highlight>
              </a:rPr>
              <a:t>website</a:t>
            </a:r>
            <a:r>
              <a:rPr lang="en-US" sz="3200" dirty="0"/>
              <a:t> tracks </a:t>
            </a:r>
            <a:r>
              <a:rPr lang="en-US" sz="3200" dirty="0">
                <a:highlight>
                  <a:srgbClr val="FFFF00"/>
                </a:highlight>
              </a:rPr>
              <a:t>books</a:t>
            </a:r>
            <a:r>
              <a:rPr lang="en-US" sz="3200" dirty="0"/>
              <a:t> and the </a:t>
            </a:r>
            <a:r>
              <a:rPr lang="en-US" sz="3200" dirty="0">
                <a:highlight>
                  <a:srgbClr val="FFFF00"/>
                </a:highlight>
              </a:rPr>
              <a:t>kids</a:t>
            </a:r>
            <a:r>
              <a:rPr lang="en-US" sz="3200" dirty="0"/>
              <a:t> that read them.  For each </a:t>
            </a:r>
            <a:r>
              <a:rPr lang="en-US" sz="3200" dirty="0">
                <a:highlight>
                  <a:srgbClr val="FFFF00"/>
                </a:highlight>
              </a:rPr>
              <a:t>book</a:t>
            </a:r>
            <a:r>
              <a:rPr lang="en-US" sz="3200" dirty="0"/>
              <a:t> the </a:t>
            </a:r>
            <a:r>
              <a:rPr lang="en-US" sz="3200" dirty="0">
                <a:highlight>
                  <a:srgbClr val="FFFF00"/>
                </a:highlight>
              </a:rPr>
              <a:t>system</a:t>
            </a:r>
            <a:r>
              <a:rPr lang="en-US" sz="3200" dirty="0"/>
              <a:t> stores the name and author.  For each </a:t>
            </a:r>
            <a:r>
              <a:rPr lang="en-US" sz="3200" dirty="0">
                <a:highlight>
                  <a:srgbClr val="FFFF00"/>
                </a:highlight>
              </a:rPr>
              <a:t>kid</a:t>
            </a:r>
            <a:r>
              <a:rPr lang="en-US" sz="3200" dirty="0"/>
              <a:t> the </a:t>
            </a:r>
            <a:r>
              <a:rPr lang="en-US" sz="3200" dirty="0">
                <a:highlight>
                  <a:srgbClr val="FFFF00"/>
                </a:highlight>
              </a:rPr>
              <a:t>system</a:t>
            </a:r>
            <a:r>
              <a:rPr lang="en-US" sz="3200" dirty="0"/>
              <a:t> stores name and grade level.  The teacher enters when a </a:t>
            </a:r>
            <a:r>
              <a:rPr lang="en-US" sz="3200" dirty="0">
                <a:highlight>
                  <a:srgbClr val="FFFF00"/>
                </a:highlight>
              </a:rPr>
              <a:t>kid</a:t>
            </a:r>
            <a:r>
              <a:rPr lang="en-US" sz="3200" dirty="0"/>
              <a:t> reads a particular </a:t>
            </a:r>
            <a:r>
              <a:rPr lang="en-US" sz="3200" dirty="0">
                <a:highlight>
                  <a:srgbClr val="FFFF00"/>
                </a:highlight>
              </a:rPr>
              <a:t>book</a:t>
            </a:r>
            <a:r>
              <a:rPr lang="en-US" sz="3200" dirty="0"/>
              <a:t>.  It should be possible to print a report on a </a:t>
            </a:r>
            <a:r>
              <a:rPr lang="en-US" sz="3200" dirty="0">
                <a:highlight>
                  <a:srgbClr val="FFFF00"/>
                </a:highlight>
              </a:rPr>
              <a:t>book</a:t>
            </a:r>
            <a:r>
              <a:rPr lang="en-US" sz="3200" dirty="0"/>
              <a:t> that includes all </a:t>
            </a:r>
            <a:r>
              <a:rPr lang="en-US" sz="3200" dirty="0">
                <a:highlight>
                  <a:srgbClr val="FFFF00"/>
                </a:highlight>
              </a:rPr>
              <a:t>kids</a:t>
            </a:r>
            <a:r>
              <a:rPr lang="en-US" sz="3200" dirty="0"/>
              <a:t> who have read a particular </a:t>
            </a:r>
            <a:r>
              <a:rPr lang="en-US" sz="3200" dirty="0">
                <a:highlight>
                  <a:srgbClr val="FFFF00"/>
                </a:highlight>
              </a:rPr>
              <a:t>book</a:t>
            </a:r>
            <a:r>
              <a:rPr lang="en-US" sz="3200" dirty="0"/>
              <a:t> (with their grade level).  It should be possible to print a report on a </a:t>
            </a:r>
            <a:r>
              <a:rPr lang="en-US" sz="3200" dirty="0">
                <a:highlight>
                  <a:srgbClr val="FFFF00"/>
                </a:highlight>
              </a:rPr>
              <a:t>kid</a:t>
            </a:r>
            <a:r>
              <a:rPr lang="en-US" sz="3200" dirty="0"/>
              <a:t> that includes the </a:t>
            </a:r>
            <a:r>
              <a:rPr lang="en-US" sz="3200" dirty="0">
                <a:highlight>
                  <a:srgbClr val="FFFF00"/>
                </a:highlight>
              </a:rPr>
              <a:t>books</a:t>
            </a:r>
            <a:r>
              <a:rPr lang="en-US" sz="3200" dirty="0"/>
              <a:t> (with authors) a particular </a:t>
            </a:r>
            <a:r>
              <a:rPr lang="en-US" sz="3200" dirty="0">
                <a:highlight>
                  <a:srgbClr val="FFFF00"/>
                </a:highlight>
              </a:rPr>
              <a:t>kid</a:t>
            </a:r>
            <a:r>
              <a:rPr lang="en-US" sz="3200" dirty="0"/>
              <a:t> has read.</a:t>
            </a:r>
          </a:p>
        </p:txBody>
      </p:sp>
    </p:spTree>
    <p:extLst>
      <p:ext uri="{BB962C8B-B14F-4D97-AF65-F5344CB8AC3E}">
        <p14:creationId xmlns:p14="http://schemas.microsoft.com/office/powerpoint/2010/main" val="3524149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4658706-3BB1-4481-B7F7-E5BDCC1E5552}"/>
              </a:ext>
            </a:extLst>
          </p:cNvPr>
          <p:cNvSpPr txBox="1"/>
          <p:nvPr/>
        </p:nvSpPr>
        <p:spPr>
          <a:xfrm>
            <a:off x="523299" y="4999798"/>
            <a:ext cx="7728333" cy="1477328"/>
          </a:xfrm>
          <a:prstGeom prst="rect">
            <a:avLst/>
          </a:prstGeom>
          <a:noFill/>
        </p:spPr>
        <p:txBody>
          <a:bodyPr wrap="square">
            <a:spAutoFit/>
          </a:bodyPr>
          <a:lstStyle/>
          <a:p>
            <a:r>
              <a:rPr lang="en-US" b="1" dirty="0"/>
              <a:t>To Do #1 - </a:t>
            </a:r>
            <a:r>
              <a:rPr lang="en-US" dirty="0"/>
              <a:t>Identify all the </a:t>
            </a:r>
            <a:r>
              <a:rPr lang="en-US" i="1" dirty="0">
                <a:highlight>
                  <a:srgbClr val="FFFF00"/>
                </a:highlight>
              </a:rPr>
              <a:t>primary nouns</a:t>
            </a:r>
            <a:endParaRPr lang="en-US" dirty="0">
              <a:highlight>
                <a:srgbClr val="FFFF00"/>
              </a:highlight>
            </a:endParaRPr>
          </a:p>
          <a:p>
            <a:r>
              <a:rPr lang="en-US" b="1" dirty="0"/>
              <a:t>To Do #2 - </a:t>
            </a:r>
            <a:r>
              <a:rPr lang="en-US" dirty="0"/>
              <a:t>Identify the associated </a:t>
            </a:r>
            <a:r>
              <a:rPr lang="en-US" i="1" dirty="0">
                <a:highlight>
                  <a:srgbClr val="00FF00"/>
                </a:highlight>
              </a:rPr>
              <a:t>other nouns </a:t>
            </a:r>
            <a:r>
              <a:rPr lang="en-US" dirty="0"/>
              <a:t>that go with the</a:t>
            </a:r>
            <a:r>
              <a:rPr lang="en-US" i="1" dirty="0"/>
              <a:t> primary nouns</a:t>
            </a:r>
            <a:endParaRPr lang="en-US" dirty="0"/>
          </a:p>
          <a:p>
            <a:r>
              <a:rPr lang="en-US" b="1" dirty="0"/>
              <a:t>To Do #3 - </a:t>
            </a:r>
            <a:r>
              <a:rPr lang="en-US" dirty="0"/>
              <a:t>Identify all the </a:t>
            </a:r>
            <a:r>
              <a:rPr lang="en-US" i="1" dirty="0">
                <a:highlight>
                  <a:srgbClr val="00FFFF"/>
                </a:highlight>
              </a:rPr>
              <a:t>verbs</a:t>
            </a:r>
            <a:endParaRPr lang="en-US" dirty="0">
              <a:highlight>
                <a:srgbClr val="00FFFF"/>
              </a:highlight>
            </a:endParaRPr>
          </a:p>
          <a:p>
            <a:r>
              <a:rPr lang="en-US" b="1" dirty="0"/>
              <a:t>To Do #4 - </a:t>
            </a:r>
            <a:r>
              <a:rPr lang="en-US" dirty="0"/>
              <a:t>For each verb identify all the </a:t>
            </a:r>
            <a:r>
              <a:rPr lang="en-US" i="1" dirty="0"/>
              <a:t>nouns </a:t>
            </a:r>
            <a:r>
              <a:rPr lang="en-US" dirty="0"/>
              <a:t>that the verb works on </a:t>
            </a:r>
          </a:p>
          <a:p>
            <a:r>
              <a:rPr lang="en-US" b="1" dirty="0"/>
              <a:t>To Do #5</a:t>
            </a:r>
            <a:r>
              <a:rPr lang="en-US" dirty="0"/>
              <a:t> – Analyze at the proposed Solution A and Solution B for their problems</a:t>
            </a:r>
          </a:p>
        </p:txBody>
      </p:sp>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website tracks </a:t>
            </a:r>
            <a:r>
              <a:rPr lang="en-US" sz="3200" dirty="0">
                <a:highlight>
                  <a:srgbClr val="00FF00"/>
                </a:highlight>
              </a:rPr>
              <a:t>books</a:t>
            </a:r>
            <a:r>
              <a:rPr lang="en-US" sz="3200" dirty="0"/>
              <a:t> and the </a:t>
            </a:r>
            <a:r>
              <a:rPr lang="en-US" sz="3200" dirty="0">
                <a:highlight>
                  <a:srgbClr val="00FF00"/>
                </a:highlight>
              </a:rPr>
              <a:t>kids</a:t>
            </a:r>
            <a:r>
              <a:rPr lang="en-US" sz="3200" dirty="0"/>
              <a:t> that read them.  For each </a:t>
            </a:r>
            <a:r>
              <a:rPr lang="en-US" sz="3200" dirty="0">
                <a:highlight>
                  <a:srgbClr val="00FF00"/>
                </a:highlight>
              </a:rPr>
              <a:t>book</a:t>
            </a:r>
            <a:r>
              <a:rPr lang="en-US" sz="3200" dirty="0"/>
              <a:t> the system stores the </a:t>
            </a:r>
            <a:r>
              <a:rPr lang="en-US" sz="3200" dirty="0">
                <a:highlight>
                  <a:srgbClr val="00FF00"/>
                </a:highlight>
              </a:rPr>
              <a:t>name</a:t>
            </a:r>
            <a:r>
              <a:rPr lang="en-US" sz="3200" dirty="0"/>
              <a:t> and </a:t>
            </a:r>
            <a:r>
              <a:rPr lang="en-US" sz="3200" dirty="0">
                <a:highlight>
                  <a:srgbClr val="00FF00"/>
                </a:highlight>
              </a:rPr>
              <a:t>author</a:t>
            </a:r>
            <a:r>
              <a:rPr lang="en-US" sz="3200" dirty="0"/>
              <a:t>.  For each </a:t>
            </a:r>
            <a:r>
              <a:rPr lang="en-US" sz="3200" dirty="0">
                <a:highlight>
                  <a:srgbClr val="00FF00"/>
                </a:highlight>
              </a:rPr>
              <a:t>kid</a:t>
            </a:r>
            <a:r>
              <a:rPr lang="en-US" sz="3200" dirty="0"/>
              <a:t> the system stores </a:t>
            </a:r>
            <a:r>
              <a:rPr lang="en-US" sz="3200" dirty="0">
                <a:highlight>
                  <a:srgbClr val="00FF00"/>
                </a:highlight>
              </a:rPr>
              <a:t>name</a:t>
            </a:r>
            <a:r>
              <a:rPr lang="en-US" sz="3200" dirty="0"/>
              <a:t> and </a:t>
            </a:r>
            <a:r>
              <a:rPr lang="en-US" sz="3200" dirty="0">
                <a:highlight>
                  <a:srgbClr val="00FF00"/>
                </a:highlight>
              </a:rPr>
              <a:t>grade level</a:t>
            </a:r>
            <a:r>
              <a:rPr lang="en-US" sz="3200" dirty="0"/>
              <a:t>.  The teacher enters when a </a:t>
            </a:r>
            <a:r>
              <a:rPr lang="en-US" sz="3200" dirty="0">
                <a:highlight>
                  <a:srgbClr val="00FF00"/>
                </a:highlight>
              </a:rPr>
              <a:t>kid</a:t>
            </a:r>
            <a:r>
              <a:rPr lang="en-US" sz="3200" dirty="0"/>
              <a:t> reads a particular </a:t>
            </a:r>
            <a:r>
              <a:rPr lang="en-US" sz="3200" dirty="0">
                <a:highlight>
                  <a:srgbClr val="00FF00"/>
                </a:highlight>
              </a:rPr>
              <a:t>book</a:t>
            </a:r>
            <a:r>
              <a:rPr lang="en-US" sz="3200" dirty="0"/>
              <a:t>.  It should be possible to print a </a:t>
            </a:r>
            <a:r>
              <a:rPr lang="en-US" sz="3200" dirty="0">
                <a:highlight>
                  <a:srgbClr val="00FF00"/>
                </a:highlight>
              </a:rPr>
              <a:t>report</a:t>
            </a:r>
            <a:r>
              <a:rPr lang="en-US" sz="3200" dirty="0"/>
              <a:t> on a </a:t>
            </a:r>
            <a:r>
              <a:rPr lang="en-US" sz="3200" dirty="0">
                <a:highlight>
                  <a:srgbClr val="00FF00"/>
                </a:highlight>
              </a:rPr>
              <a:t>book</a:t>
            </a:r>
            <a:r>
              <a:rPr lang="en-US" sz="3200" dirty="0"/>
              <a:t> that includes all </a:t>
            </a:r>
            <a:r>
              <a:rPr lang="en-US" sz="3200" dirty="0">
                <a:highlight>
                  <a:srgbClr val="00FF00"/>
                </a:highlight>
              </a:rPr>
              <a:t>kids</a:t>
            </a:r>
            <a:r>
              <a:rPr lang="en-US" sz="3200" dirty="0"/>
              <a:t> who have read a particular </a:t>
            </a:r>
            <a:r>
              <a:rPr lang="en-US" sz="3200" dirty="0">
                <a:highlight>
                  <a:srgbClr val="00FF00"/>
                </a:highlight>
              </a:rPr>
              <a:t>book</a:t>
            </a:r>
            <a:r>
              <a:rPr lang="en-US" sz="3200" dirty="0"/>
              <a:t> (with their </a:t>
            </a:r>
            <a:r>
              <a:rPr lang="en-US" sz="3200" dirty="0">
                <a:highlight>
                  <a:srgbClr val="00FF00"/>
                </a:highlight>
              </a:rPr>
              <a:t>grade level</a:t>
            </a:r>
            <a:r>
              <a:rPr lang="en-US" sz="3200" dirty="0"/>
              <a:t>).  It should be possible to print a </a:t>
            </a:r>
            <a:r>
              <a:rPr lang="en-US" sz="3200" dirty="0">
                <a:highlight>
                  <a:srgbClr val="00FF00"/>
                </a:highlight>
              </a:rPr>
              <a:t>report</a:t>
            </a:r>
            <a:r>
              <a:rPr lang="en-US" sz="3200" dirty="0"/>
              <a:t> on a </a:t>
            </a:r>
            <a:r>
              <a:rPr lang="en-US" sz="3200" dirty="0">
                <a:highlight>
                  <a:srgbClr val="00FF00"/>
                </a:highlight>
              </a:rPr>
              <a:t>kid</a:t>
            </a:r>
            <a:r>
              <a:rPr lang="en-US" sz="3200" dirty="0"/>
              <a:t> that includes the </a:t>
            </a:r>
            <a:r>
              <a:rPr lang="en-US" sz="3200" dirty="0">
                <a:highlight>
                  <a:srgbClr val="00FF00"/>
                </a:highlight>
              </a:rPr>
              <a:t>books</a:t>
            </a:r>
            <a:r>
              <a:rPr lang="en-US" sz="3200" dirty="0"/>
              <a:t> (with </a:t>
            </a:r>
            <a:r>
              <a:rPr lang="en-US" sz="3200" dirty="0">
                <a:highlight>
                  <a:srgbClr val="00FF00"/>
                </a:highlight>
              </a:rPr>
              <a:t>authors</a:t>
            </a:r>
            <a:r>
              <a:rPr lang="en-US" sz="3200" dirty="0"/>
              <a:t>) a particular </a:t>
            </a:r>
            <a:r>
              <a:rPr lang="en-US" sz="3200" dirty="0">
                <a:highlight>
                  <a:srgbClr val="00FF00"/>
                </a:highlight>
              </a:rPr>
              <a:t>kid</a:t>
            </a:r>
            <a:r>
              <a:rPr lang="en-US" sz="3200" dirty="0"/>
              <a:t> has read.</a:t>
            </a:r>
          </a:p>
        </p:txBody>
      </p:sp>
    </p:spTree>
    <p:extLst>
      <p:ext uri="{BB962C8B-B14F-4D97-AF65-F5344CB8AC3E}">
        <p14:creationId xmlns:p14="http://schemas.microsoft.com/office/powerpoint/2010/main" val="2976463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4658706-3BB1-4481-B7F7-E5BDCC1E5552}"/>
              </a:ext>
            </a:extLst>
          </p:cNvPr>
          <p:cNvSpPr txBox="1"/>
          <p:nvPr/>
        </p:nvSpPr>
        <p:spPr>
          <a:xfrm>
            <a:off x="523299" y="4999798"/>
            <a:ext cx="7728333" cy="1477328"/>
          </a:xfrm>
          <a:prstGeom prst="rect">
            <a:avLst/>
          </a:prstGeom>
          <a:noFill/>
        </p:spPr>
        <p:txBody>
          <a:bodyPr wrap="square">
            <a:spAutoFit/>
          </a:bodyPr>
          <a:lstStyle/>
          <a:p>
            <a:r>
              <a:rPr lang="en-US" b="1" dirty="0"/>
              <a:t>To Do #1 - </a:t>
            </a:r>
            <a:r>
              <a:rPr lang="en-US" dirty="0"/>
              <a:t>Identify all the </a:t>
            </a:r>
            <a:r>
              <a:rPr lang="en-US" i="1" dirty="0">
                <a:highlight>
                  <a:srgbClr val="FFFF00"/>
                </a:highlight>
              </a:rPr>
              <a:t>primary nouns</a:t>
            </a:r>
            <a:endParaRPr lang="en-US" dirty="0">
              <a:highlight>
                <a:srgbClr val="FFFF00"/>
              </a:highlight>
            </a:endParaRPr>
          </a:p>
          <a:p>
            <a:r>
              <a:rPr lang="en-US" b="1" dirty="0"/>
              <a:t>To Do #2 - </a:t>
            </a:r>
            <a:r>
              <a:rPr lang="en-US" dirty="0"/>
              <a:t>Identify the associated </a:t>
            </a:r>
            <a:r>
              <a:rPr lang="en-US" i="1" dirty="0">
                <a:highlight>
                  <a:srgbClr val="00FF00"/>
                </a:highlight>
              </a:rPr>
              <a:t>other nouns </a:t>
            </a:r>
            <a:r>
              <a:rPr lang="en-US" dirty="0"/>
              <a:t>that go with the</a:t>
            </a:r>
            <a:r>
              <a:rPr lang="en-US" i="1" dirty="0"/>
              <a:t> primary nouns</a:t>
            </a:r>
            <a:endParaRPr lang="en-US" dirty="0"/>
          </a:p>
          <a:p>
            <a:r>
              <a:rPr lang="en-US" b="1" dirty="0"/>
              <a:t>To Do #3 - </a:t>
            </a:r>
            <a:r>
              <a:rPr lang="en-US" dirty="0"/>
              <a:t>Identify all the </a:t>
            </a:r>
            <a:r>
              <a:rPr lang="en-US" i="1" dirty="0">
                <a:highlight>
                  <a:srgbClr val="00FFFF"/>
                </a:highlight>
              </a:rPr>
              <a:t>verbs</a:t>
            </a:r>
            <a:endParaRPr lang="en-US" dirty="0">
              <a:highlight>
                <a:srgbClr val="00FFFF"/>
              </a:highlight>
            </a:endParaRPr>
          </a:p>
          <a:p>
            <a:r>
              <a:rPr lang="en-US" b="1" dirty="0"/>
              <a:t>To Do #4 - </a:t>
            </a:r>
            <a:r>
              <a:rPr lang="en-US" dirty="0"/>
              <a:t>For each verb identify all the </a:t>
            </a:r>
            <a:r>
              <a:rPr lang="en-US" i="1" dirty="0"/>
              <a:t>nouns </a:t>
            </a:r>
            <a:r>
              <a:rPr lang="en-US" dirty="0"/>
              <a:t>that the verb works on </a:t>
            </a:r>
          </a:p>
          <a:p>
            <a:r>
              <a:rPr lang="en-US" b="1" dirty="0"/>
              <a:t>To Do #5</a:t>
            </a:r>
            <a:r>
              <a:rPr lang="en-US" dirty="0"/>
              <a:t> – Analyze at the proposed Solution A and Solution B for their problems</a:t>
            </a:r>
          </a:p>
        </p:txBody>
      </p:sp>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website </a:t>
            </a:r>
            <a:r>
              <a:rPr lang="en-US" sz="3200" dirty="0">
                <a:highlight>
                  <a:srgbClr val="00FFFF"/>
                </a:highlight>
              </a:rPr>
              <a:t>tracks</a:t>
            </a:r>
            <a:r>
              <a:rPr lang="en-US" sz="3200" dirty="0"/>
              <a:t> books and the kids that </a:t>
            </a:r>
            <a:r>
              <a:rPr lang="en-US" sz="3200" dirty="0">
                <a:highlight>
                  <a:srgbClr val="00FFFF"/>
                </a:highlight>
              </a:rPr>
              <a:t>read</a:t>
            </a:r>
            <a:r>
              <a:rPr lang="en-US" sz="3200" dirty="0"/>
              <a:t> them.  For each book the system </a:t>
            </a:r>
            <a:r>
              <a:rPr lang="en-US" sz="3200" dirty="0">
                <a:highlight>
                  <a:srgbClr val="00FFFF"/>
                </a:highlight>
              </a:rPr>
              <a:t>stores</a:t>
            </a:r>
            <a:r>
              <a:rPr lang="en-US" sz="3200" dirty="0"/>
              <a:t> the name and author.  For each kid the system </a:t>
            </a:r>
            <a:r>
              <a:rPr lang="en-US" sz="3200" dirty="0">
                <a:highlight>
                  <a:srgbClr val="00FFFF"/>
                </a:highlight>
              </a:rPr>
              <a:t>stores</a:t>
            </a:r>
            <a:r>
              <a:rPr lang="en-US" sz="3200" dirty="0"/>
              <a:t> name and grade level.  The teacher </a:t>
            </a:r>
            <a:r>
              <a:rPr lang="en-US" sz="3200" dirty="0">
                <a:highlight>
                  <a:srgbClr val="00FFFF"/>
                </a:highlight>
              </a:rPr>
              <a:t>enters</a:t>
            </a:r>
            <a:r>
              <a:rPr lang="en-US" sz="3200" dirty="0"/>
              <a:t> when a kid </a:t>
            </a:r>
            <a:r>
              <a:rPr lang="en-US" sz="3200" dirty="0">
                <a:highlight>
                  <a:srgbClr val="00FFFF"/>
                </a:highlight>
              </a:rPr>
              <a:t>reads</a:t>
            </a:r>
            <a:r>
              <a:rPr lang="en-US" sz="3200" dirty="0"/>
              <a:t> a particular book.  It should be possible to </a:t>
            </a:r>
            <a:r>
              <a:rPr lang="en-US" sz="3200" dirty="0">
                <a:highlight>
                  <a:srgbClr val="00FFFF"/>
                </a:highlight>
              </a:rPr>
              <a:t>print</a:t>
            </a:r>
            <a:r>
              <a:rPr lang="en-US" sz="3200" dirty="0"/>
              <a:t> a report on a book that </a:t>
            </a:r>
            <a:r>
              <a:rPr lang="en-US" sz="3200" dirty="0">
                <a:highlight>
                  <a:srgbClr val="00FFFF"/>
                </a:highlight>
              </a:rPr>
              <a:t>includes</a:t>
            </a:r>
            <a:r>
              <a:rPr lang="en-US" sz="3200" dirty="0"/>
              <a:t> all kids who have </a:t>
            </a:r>
            <a:r>
              <a:rPr lang="en-US" sz="3200" dirty="0">
                <a:highlight>
                  <a:srgbClr val="00FFFF"/>
                </a:highlight>
              </a:rPr>
              <a:t>read</a:t>
            </a:r>
            <a:r>
              <a:rPr lang="en-US" sz="3200" dirty="0"/>
              <a:t> a particular book (with their grade level).  It should be possible to </a:t>
            </a:r>
            <a:r>
              <a:rPr lang="en-US" sz="3200" dirty="0">
                <a:highlight>
                  <a:srgbClr val="00FFFF"/>
                </a:highlight>
              </a:rPr>
              <a:t>print</a:t>
            </a:r>
            <a:r>
              <a:rPr lang="en-US" sz="3200" dirty="0"/>
              <a:t> a report on a kid that </a:t>
            </a:r>
            <a:r>
              <a:rPr lang="en-US" sz="3200" dirty="0">
                <a:highlight>
                  <a:srgbClr val="00FFFF"/>
                </a:highlight>
              </a:rPr>
              <a:t>includes</a:t>
            </a:r>
            <a:r>
              <a:rPr lang="en-US" sz="3200" dirty="0"/>
              <a:t> the books (with authors) a particular kid has </a:t>
            </a:r>
            <a:r>
              <a:rPr lang="en-US" sz="3200" dirty="0">
                <a:highlight>
                  <a:srgbClr val="00FFFF"/>
                </a:highlight>
              </a:rPr>
              <a:t>read</a:t>
            </a:r>
            <a:r>
              <a:rPr lang="en-US" sz="3200" dirty="0"/>
              <a:t>.</a:t>
            </a:r>
          </a:p>
        </p:txBody>
      </p:sp>
    </p:spTree>
    <p:extLst>
      <p:ext uri="{BB962C8B-B14F-4D97-AF65-F5344CB8AC3E}">
        <p14:creationId xmlns:p14="http://schemas.microsoft.com/office/powerpoint/2010/main" val="3185523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039" y="2063557"/>
            <a:ext cx="2092239" cy="523220"/>
          </a:xfrm>
          <a:prstGeom prst="rect">
            <a:avLst/>
          </a:prstGeom>
          <a:noFill/>
        </p:spPr>
        <p:txBody>
          <a:bodyPr wrap="none" rtlCol="0">
            <a:spAutoFit/>
          </a:bodyPr>
          <a:lstStyle/>
          <a:p>
            <a:r>
              <a:rPr lang="en-US" sz="2800" dirty="0"/>
              <a:t>Bad Design A</a:t>
            </a:r>
            <a:endParaRPr lang="en-US" dirty="0"/>
          </a:p>
        </p:txBody>
      </p:sp>
      <p:sp>
        <p:nvSpPr>
          <p:cNvPr id="8" name="TextBox 7">
            <a:extLst>
              <a:ext uri="{FF2B5EF4-FFF2-40B4-BE49-F238E27FC236}">
                <a16:creationId xmlns:a16="http://schemas.microsoft.com/office/drawing/2014/main" id="{B59FA005-C3EF-40E7-B128-43C07DBBC66C}"/>
              </a:ext>
            </a:extLst>
          </p:cNvPr>
          <p:cNvSpPr txBox="1"/>
          <p:nvPr/>
        </p:nvSpPr>
        <p:spPr>
          <a:xfrm>
            <a:off x="123392" y="70139"/>
            <a:ext cx="8832272"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website tracks books and the kids that read them.  For each book the system stores the name and author.  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p:txBody>
      </p:sp>
      <p:pic>
        <p:nvPicPr>
          <p:cNvPr id="2" name="Picture 2" descr="A screenshot of a cell phone&#10;&#10;Description generated with very high confidence">
            <a:extLst>
              <a:ext uri="{FF2B5EF4-FFF2-40B4-BE49-F238E27FC236}">
                <a16:creationId xmlns:a16="http://schemas.microsoft.com/office/drawing/2014/main" id="{C30AE8A5-582E-41E2-A715-A60B289F94BE}"/>
              </a:ext>
            </a:extLst>
          </p:cNvPr>
          <p:cNvPicPr>
            <a:picLocks noChangeAspect="1"/>
          </p:cNvPicPr>
          <p:nvPr/>
        </p:nvPicPr>
        <p:blipFill>
          <a:blip r:embed="rId3"/>
          <a:stretch>
            <a:fillRect/>
          </a:stretch>
        </p:blipFill>
        <p:spPr>
          <a:xfrm>
            <a:off x="451441" y="2515929"/>
            <a:ext cx="8187955" cy="1746397"/>
          </a:xfrm>
          <a:prstGeom prst="rect">
            <a:avLst/>
          </a:prstGeom>
        </p:spPr>
      </p:pic>
    </p:spTree>
    <p:extLst>
      <p:ext uri="{BB962C8B-B14F-4D97-AF65-F5344CB8AC3E}">
        <p14:creationId xmlns:p14="http://schemas.microsoft.com/office/powerpoint/2010/main" val="2342924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4628"/>
            <a:ext cx="8229600" cy="722889"/>
          </a:xfrm>
        </p:spPr>
        <p:txBody>
          <a:bodyPr>
            <a:normAutofit/>
          </a:bodyPr>
          <a:lstStyle/>
          <a:p>
            <a:r>
              <a:rPr lang="en-US"/>
              <a:t>Good parts of the design - Main class</a:t>
            </a:r>
          </a:p>
        </p:txBody>
      </p:sp>
      <p:sp>
        <p:nvSpPr>
          <p:cNvPr id="2" name="Content Placeholder 1"/>
          <p:cNvSpPr>
            <a:spLocks noGrp="1"/>
          </p:cNvSpPr>
          <p:nvPr>
            <p:ph idx="1"/>
          </p:nvPr>
        </p:nvSpPr>
        <p:spPr>
          <a:xfrm>
            <a:off x="360045" y="3958429"/>
            <a:ext cx="8423910" cy="2609772"/>
          </a:xfrm>
        </p:spPr>
        <p:txBody>
          <a:bodyPr vert="horz" lIns="91440" tIns="45720" rIns="91440" bIns="45720" rtlCol="0" anchor="t">
            <a:normAutofit/>
          </a:bodyPr>
          <a:lstStyle/>
          <a:p>
            <a:r>
              <a:rPr lang="en-US" sz="2000" dirty="0"/>
              <a:t>Every program </a:t>
            </a:r>
            <a:r>
              <a:rPr lang="en-US" sz="2000" dirty="0">
                <a:cs typeface="Calibri"/>
              </a:rPr>
              <a:t>starts somewhere, and any design should make clear where the starting point is.  In our class, we will name the starting point class </a:t>
            </a:r>
            <a:r>
              <a:rPr lang="en-US" sz="2000" dirty="0" err="1">
                <a:cs typeface="Calibri"/>
              </a:rPr>
              <a:t>Something</a:t>
            </a:r>
            <a:r>
              <a:rPr lang="en-US" sz="2000" dirty="0" err="1">
                <a:highlight>
                  <a:srgbClr val="FFFF00"/>
                </a:highlight>
                <a:cs typeface="Calibri"/>
              </a:rPr>
              <a:t>Main</a:t>
            </a:r>
            <a:endParaRPr lang="en-US" sz="2000" dirty="0">
              <a:highlight>
                <a:srgbClr val="FFFF00"/>
              </a:highlight>
              <a:cs typeface="Calibri"/>
            </a:endParaRPr>
          </a:p>
          <a:p>
            <a:endParaRPr lang="en-US" dirty="0"/>
          </a:p>
        </p:txBody>
      </p:sp>
      <p:sp>
        <p:nvSpPr>
          <p:cNvPr id="8" name="Rounded Rectangle 7"/>
          <p:cNvSpPr/>
          <p:nvPr/>
        </p:nvSpPr>
        <p:spPr>
          <a:xfrm>
            <a:off x="2108498" y="4943390"/>
            <a:ext cx="3636085" cy="1323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solidFill>
                  <a:schemeClr val="tx1"/>
                </a:solidFill>
              </a:rPr>
              <a:t>We </a:t>
            </a:r>
            <a:r>
              <a:rPr lang="en-US" b="1" i="1">
                <a:solidFill>
                  <a:schemeClr val="tx1"/>
                </a:solidFill>
              </a:rPr>
              <a:t>implicitly</a:t>
            </a:r>
            <a:r>
              <a:rPr lang="en-US">
                <a:solidFill>
                  <a:schemeClr val="tx1"/>
                </a:solidFill>
              </a:rPr>
              <a:t> assume there exists:</a:t>
            </a:r>
          </a:p>
          <a:p>
            <a:pPr algn="ctr"/>
            <a:r>
              <a:rPr lang="en-US">
                <a:solidFill>
                  <a:schemeClr val="tx1"/>
                </a:solidFill>
              </a:rPr>
              <a:t>constructors as needed</a:t>
            </a:r>
          </a:p>
          <a:p>
            <a:pPr algn="ctr"/>
            <a:r>
              <a:rPr lang="en-US">
                <a:solidFill>
                  <a:schemeClr val="tx1"/>
                </a:solidFill>
              </a:rPr>
              <a:t>getters and setters as needed</a:t>
            </a:r>
          </a:p>
        </p:txBody>
      </p:sp>
      <p:cxnSp>
        <p:nvCxnSpPr>
          <p:cNvPr id="16" name="Straight Arrow Connector 15">
            <a:extLst>
              <a:ext uri="{FF2B5EF4-FFF2-40B4-BE49-F238E27FC236}">
                <a16:creationId xmlns:a16="http://schemas.microsoft.com/office/drawing/2014/main" id="{64515D22-5699-4CF0-8804-5E762EB2B61A}"/>
              </a:ext>
            </a:extLst>
          </p:cNvPr>
          <p:cNvCxnSpPr>
            <a:cxnSpLocks/>
          </p:cNvCxnSpPr>
          <p:nvPr/>
        </p:nvCxnSpPr>
        <p:spPr>
          <a:xfrm flipV="1">
            <a:off x="3812716" y="2592750"/>
            <a:ext cx="2047066" cy="2536942"/>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pic>
        <p:nvPicPr>
          <p:cNvPr id="10" name="Picture 2" descr="A screenshot of a cell phone&#10;&#10;Description generated with very high confidence">
            <a:extLst>
              <a:ext uri="{FF2B5EF4-FFF2-40B4-BE49-F238E27FC236}">
                <a16:creationId xmlns:a16="http://schemas.microsoft.com/office/drawing/2014/main" id="{4E6D5B42-E8E2-4B6A-AB89-AE9EA63DB5E4}"/>
              </a:ext>
            </a:extLst>
          </p:cNvPr>
          <p:cNvPicPr>
            <a:picLocks noChangeAspect="1"/>
          </p:cNvPicPr>
          <p:nvPr/>
        </p:nvPicPr>
        <p:blipFill>
          <a:blip r:embed="rId3"/>
          <a:stretch>
            <a:fillRect/>
          </a:stretch>
        </p:blipFill>
        <p:spPr>
          <a:xfrm>
            <a:off x="605791" y="846353"/>
            <a:ext cx="8187955" cy="1746397"/>
          </a:xfrm>
          <a:prstGeom prst="rect">
            <a:avLst/>
          </a:prstGeom>
        </p:spPr>
      </p:pic>
      <p:sp>
        <p:nvSpPr>
          <p:cNvPr id="5" name="Rectangle: Rounded Corners 4">
            <a:extLst>
              <a:ext uri="{FF2B5EF4-FFF2-40B4-BE49-F238E27FC236}">
                <a16:creationId xmlns:a16="http://schemas.microsoft.com/office/drawing/2014/main" id="{08004D7E-2D9F-4ACD-BFA7-3D42E6847293}"/>
              </a:ext>
            </a:extLst>
          </p:cNvPr>
          <p:cNvSpPr/>
          <p:nvPr/>
        </p:nvSpPr>
        <p:spPr>
          <a:xfrm>
            <a:off x="605791" y="917517"/>
            <a:ext cx="4149090" cy="160534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4515D22-5699-4CF0-8804-5E762EB2B61A}"/>
              </a:ext>
            </a:extLst>
          </p:cNvPr>
          <p:cNvCxnSpPr>
            <a:cxnSpLocks/>
          </p:cNvCxnSpPr>
          <p:nvPr/>
        </p:nvCxnSpPr>
        <p:spPr>
          <a:xfrm flipV="1">
            <a:off x="3109913" y="2353084"/>
            <a:ext cx="0" cy="1605346"/>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6706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A screenshot of a cell phone&#10;&#10;Description generated with very high confidence">
            <a:extLst>
              <a:ext uri="{FF2B5EF4-FFF2-40B4-BE49-F238E27FC236}">
                <a16:creationId xmlns:a16="http://schemas.microsoft.com/office/drawing/2014/main" id="{A41A93D2-63AE-414E-AD3C-3E9358B73B96}"/>
              </a:ext>
            </a:extLst>
          </p:cNvPr>
          <p:cNvPicPr>
            <a:picLocks noChangeAspect="1"/>
          </p:cNvPicPr>
          <p:nvPr/>
        </p:nvPicPr>
        <p:blipFill>
          <a:blip r:embed="rId3"/>
          <a:stretch>
            <a:fillRect/>
          </a:stretch>
        </p:blipFill>
        <p:spPr>
          <a:xfrm>
            <a:off x="605791" y="846353"/>
            <a:ext cx="8187955" cy="1746397"/>
          </a:xfrm>
          <a:prstGeom prst="rect">
            <a:avLst/>
          </a:prstGeom>
        </p:spPr>
      </p:pic>
      <p:sp>
        <p:nvSpPr>
          <p:cNvPr id="3" name="Title 2"/>
          <p:cNvSpPr>
            <a:spLocks noGrp="1"/>
          </p:cNvSpPr>
          <p:nvPr>
            <p:ph type="title"/>
          </p:nvPr>
        </p:nvSpPr>
        <p:spPr>
          <a:xfrm>
            <a:off x="457200" y="194628"/>
            <a:ext cx="8229600" cy="722889"/>
          </a:xfrm>
        </p:spPr>
        <p:txBody>
          <a:bodyPr>
            <a:normAutofit/>
          </a:bodyPr>
          <a:lstStyle/>
          <a:p>
            <a:r>
              <a:rPr lang="en-US"/>
              <a:t>Good parts of the design – “handle” methods</a:t>
            </a:r>
          </a:p>
        </p:txBody>
      </p:sp>
      <p:sp>
        <p:nvSpPr>
          <p:cNvPr id="2" name="Content Placeholder 1"/>
          <p:cNvSpPr>
            <a:spLocks noGrp="1"/>
          </p:cNvSpPr>
          <p:nvPr>
            <p:ph idx="1"/>
          </p:nvPr>
        </p:nvSpPr>
        <p:spPr>
          <a:xfrm>
            <a:off x="360045" y="3958429"/>
            <a:ext cx="8423910" cy="2609772"/>
          </a:xfrm>
        </p:spPr>
        <p:txBody>
          <a:bodyPr vert="horz" lIns="91440" tIns="45720" rIns="91440" bIns="45720" rtlCol="0" anchor="t">
            <a:normAutofit/>
          </a:bodyPr>
          <a:lstStyle/>
          <a:p>
            <a:r>
              <a:rPr lang="en-US" sz="2000" dirty="0"/>
              <a:t>In our very simple designs, this class also deals with user input</a:t>
            </a:r>
          </a:p>
          <a:p>
            <a:r>
              <a:rPr lang="en-US" sz="2000" i="1" dirty="0"/>
              <a:t>handle</a:t>
            </a:r>
            <a:r>
              <a:rPr lang="en-US" sz="2000" dirty="0">
                <a:cs typeface="Calibri"/>
              </a:rPr>
              <a:t> methods will have special meaning for us, as they will represent places where user commands enter the system</a:t>
            </a:r>
          </a:p>
          <a:p>
            <a:r>
              <a:rPr lang="en-US" sz="2000" dirty="0">
                <a:highlight>
                  <a:srgbClr val="FFFF00"/>
                </a:highlight>
                <a:cs typeface="Calibri"/>
              </a:rPr>
              <a:t>Examine the UML diagram and use your analysis skills in order to determine:</a:t>
            </a:r>
          </a:p>
          <a:p>
            <a:pPr marL="685800" lvl="1" indent="-342900">
              <a:buFont typeface="+mj-lt"/>
              <a:buAutoNum type="arabicPeriod"/>
            </a:pPr>
            <a:r>
              <a:rPr lang="en-US" sz="1700" dirty="0">
                <a:cs typeface="Calibri"/>
              </a:rPr>
              <a:t>If what is required by the </a:t>
            </a:r>
            <a:r>
              <a:rPr lang="en-US" sz="1700" i="1" dirty="0">
                <a:cs typeface="Calibri"/>
              </a:rPr>
              <a:t>story problem </a:t>
            </a:r>
            <a:r>
              <a:rPr lang="en-US" sz="1700" dirty="0">
                <a:cs typeface="Calibri"/>
              </a:rPr>
              <a:t>can be stored by the design presented in the UML diagram</a:t>
            </a:r>
          </a:p>
          <a:p>
            <a:pPr marL="685800" lvl="1" indent="-342900">
              <a:buFont typeface="+mj-lt"/>
              <a:buAutoNum type="arabicPeriod"/>
            </a:pPr>
            <a:r>
              <a:rPr lang="en-US" sz="1700" dirty="0">
                <a:cs typeface="Calibri"/>
              </a:rPr>
              <a:t>If you can implement the </a:t>
            </a:r>
            <a:r>
              <a:rPr lang="en-US" sz="1700" i="1" dirty="0">
                <a:cs typeface="Calibri"/>
              </a:rPr>
              <a:t>handle </a:t>
            </a:r>
            <a:r>
              <a:rPr lang="en-US" sz="1700" dirty="0">
                <a:cs typeface="Calibri"/>
              </a:rPr>
              <a:t>methods in the UML </a:t>
            </a:r>
            <a:r>
              <a:rPr lang="en-US" sz="1700" i="1" dirty="0">
                <a:cs typeface="Calibri"/>
              </a:rPr>
              <a:t>Main</a:t>
            </a:r>
            <a:r>
              <a:rPr lang="en-US" sz="1700" dirty="0">
                <a:cs typeface="Calibri"/>
              </a:rPr>
              <a:t> class given the data stored in the different UML class diagram</a:t>
            </a:r>
          </a:p>
          <a:p>
            <a:endParaRPr lang="en-US" dirty="0"/>
          </a:p>
        </p:txBody>
      </p:sp>
      <p:cxnSp>
        <p:nvCxnSpPr>
          <p:cNvPr id="7" name="Straight Arrow Connector 6">
            <a:extLst>
              <a:ext uri="{FF2B5EF4-FFF2-40B4-BE49-F238E27FC236}">
                <a16:creationId xmlns:a16="http://schemas.microsoft.com/office/drawing/2014/main" id="{64515D22-5699-4CF0-8804-5E762EB2B61A}"/>
              </a:ext>
            </a:extLst>
          </p:cNvPr>
          <p:cNvCxnSpPr>
            <a:cxnSpLocks/>
          </p:cNvCxnSpPr>
          <p:nvPr/>
        </p:nvCxnSpPr>
        <p:spPr>
          <a:xfrm flipV="1">
            <a:off x="1315403" y="2424545"/>
            <a:ext cx="832052" cy="1495237"/>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10" name="Rectangle: Rounded Corners 9">
            <a:extLst>
              <a:ext uri="{FF2B5EF4-FFF2-40B4-BE49-F238E27FC236}">
                <a16:creationId xmlns:a16="http://schemas.microsoft.com/office/drawing/2014/main" id="{F4E063BE-CBCC-4DC2-9C99-CBA5FBD21613}"/>
              </a:ext>
            </a:extLst>
          </p:cNvPr>
          <p:cNvSpPr/>
          <p:nvPr/>
        </p:nvSpPr>
        <p:spPr>
          <a:xfrm>
            <a:off x="605791" y="1510148"/>
            <a:ext cx="4174027" cy="91439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670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A screenshot of a cell phone&#10;&#10;Description generated with very high confidence">
            <a:extLst>
              <a:ext uri="{FF2B5EF4-FFF2-40B4-BE49-F238E27FC236}">
                <a16:creationId xmlns:a16="http://schemas.microsoft.com/office/drawing/2014/main" id="{D288754E-1D61-494B-894C-22312A1C08BA}"/>
              </a:ext>
            </a:extLst>
          </p:cNvPr>
          <p:cNvPicPr>
            <a:picLocks noChangeAspect="1"/>
          </p:cNvPicPr>
          <p:nvPr/>
        </p:nvPicPr>
        <p:blipFill>
          <a:blip r:embed="rId3"/>
          <a:stretch>
            <a:fillRect/>
          </a:stretch>
        </p:blipFill>
        <p:spPr>
          <a:xfrm>
            <a:off x="637842" y="4345172"/>
            <a:ext cx="7974640" cy="2566876"/>
          </a:xfrm>
          <a:prstGeom prst="rect">
            <a:avLst/>
          </a:prstGeom>
        </p:spPr>
      </p:pic>
      <p:sp>
        <p:nvSpPr>
          <p:cNvPr id="4" name="TextBox 3"/>
          <p:cNvSpPr txBox="1"/>
          <p:nvPr/>
        </p:nvSpPr>
        <p:spPr>
          <a:xfrm>
            <a:off x="169039" y="2063557"/>
            <a:ext cx="2092239" cy="523220"/>
          </a:xfrm>
          <a:prstGeom prst="rect">
            <a:avLst/>
          </a:prstGeom>
          <a:noFill/>
        </p:spPr>
        <p:txBody>
          <a:bodyPr wrap="none" rtlCol="0">
            <a:spAutoFit/>
          </a:bodyPr>
          <a:lstStyle/>
          <a:p>
            <a:r>
              <a:rPr lang="en-US" sz="2800" dirty="0"/>
              <a:t>Bad Design A</a:t>
            </a:r>
          </a:p>
        </p:txBody>
      </p:sp>
      <p:sp>
        <p:nvSpPr>
          <p:cNvPr id="7" name="TextBox 6"/>
          <p:cNvSpPr txBox="1"/>
          <p:nvPr/>
        </p:nvSpPr>
        <p:spPr>
          <a:xfrm>
            <a:off x="167884" y="4424552"/>
            <a:ext cx="2092239" cy="523220"/>
          </a:xfrm>
          <a:prstGeom prst="rect">
            <a:avLst/>
          </a:prstGeom>
          <a:noFill/>
        </p:spPr>
        <p:txBody>
          <a:bodyPr wrap="none" rtlCol="0">
            <a:spAutoFit/>
          </a:bodyPr>
          <a:lstStyle/>
          <a:p>
            <a:r>
              <a:rPr lang="en-US" sz="2800" dirty="0"/>
              <a:t>Bad Design B</a:t>
            </a:r>
          </a:p>
        </p:txBody>
      </p:sp>
      <p:sp>
        <p:nvSpPr>
          <p:cNvPr id="8" name="TextBox 7">
            <a:extLst>
              <a:ext uri="{FF2B5EF4-FFF2-40B4-BE49-F238E27FC236}">
                <a16:creationId xmlns:a16="http://schemas.microsoft.com/office/drawing/2014/main" id="{B59FA005-C3EF-40E7-B128-43C07DBBC66C}"/>
              </a:ext>
            </a:extLst>
          </p:cNvPr>
          <p:cNvSpPr txBox="1"/>
          <p:nvPr/>
        </p:nvSpPr>
        <p:spPr>
          <a:xfrm>
            <a:off x="123392" y="70139"/>
            <a:ext cx="8832272"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website tracks books and the kids that read them.  For each book the system stores the name and author.  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p:txBody>
      </p:sp>
      <p:pic>
        <p:nvPicPr>
          <p:cNvPr id="2" name="Picture 2" descr="A screenshot of a cell phone&#10;&#10;Description generated with very high confidence">
            <a:extLst>
              <a:ext uri="{FF2B5EF4-FFF2-40B4-BE49-F238E27FC236}">
                <a16:creationId xmlns:a16="http://schemas.microsoft.com/office/drawing/2014/main" id="{C30AE8A5-582E-41E2-A715-A60B289F94BE}"/>
              </a:ext>
            </a:extLst>
          </p:cNvPr>
          <p:cNvPicPr>
            <a:picLocks noChangeAspect="1"/>
          </p:cNvPicPr>
          <p:nvPr/>
        </p:nvPicPr>
        <p:blipFill>
          <a:blip r:embed="rId4"/>
          <a:stretch>
            <a:fillRect/>
          </a:stretch>
        </p:blipFill>
        <p:spPr>
          <a:xfrm>
            <a:off x="451441" y="2515929"/>
            <a:ext cx="8187955" cy="1746397"/>
          </a:xfrm>
          <a:prstGeom prst="rect">
            <a:avLst/>
          </a:prstGeom>
        </p:spPr>
      </p:pic>
      <p:sp>
        <p:nvSpPr>
          <p:cNvPr id="3" name="Rectangle 2">
            <a:extLst>
              <a:ext uri="{FF2B5EF4-FFF2-40B4-BE49-F238E27FC236}">
                <a16:creationId xmlns:a16="http://schemas.microsoft.com/office/drawing/2014/main" id="{2A10AC4C-8C82-4E9E-9FEE-D78D88FB7E02}"/>
              </a:ext>
            </a:extLst>
          </p:cNvPr>
          <p:cNvSpPr/>
          <p:nvPr/>
        </p:nvSpPr>
        <p:spPr>
          <a:xfrm>
            <a:off x="123371" y="6146798"/>
            <a:ext cx="524330" cy="397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3-5</a:t>
            </a:r>
          </a:p>
        </p:txBody>
      </p:sp>
      <p:sp>
        <p:nvSpPr>
          <p:cNvPr id="10" name="Rounded Rectangle 9"/>
          <p:cNvSpPr/>
          <p:nvPr/>
        </p:nvSpPr>
        <p:spPr>
          <a:xfrm>
            <a:off x="4072000" y="1558714"/>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a couple minutes!</a:t>
            </a:r>
          </a:p>
          <a:p>
            <a:r>
              <a:rPr lang="en-US" dirty="0"/>
              <a:t>Try to see what you can think might be wrong</a:t>
            </a:r>
          </a:p>
          <a:p>
            <a:r>
              <a:rPr lang="en-US" dirty="0"/>
              <a:t>When you have an idea, then continue</a:t>
            </a:r>
          </a:p>
        </p:txBody>
      </p:sp>
    </p:spTree>
    <p:extLst>
      <p:ext uri="{BB962C8B-B14F-4D97-AF65-F5344CB8AC3E}">
        <p14:creationId xmlns:p14="http://schemas.microsoft.com/office/powerpoint/2010/main" val="102209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9317-74D8-4C3A-A7D6-A42680E57E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D05192-45A4-42B2-8658-26781BA64DD6}"/>
              </a:ext>
            </a:extLst>
          </p:cNvPr>
          <p:cNvSpPr>
            <a:spLocks noGrp="1"/>
          </p:cNvSpPr>
          <p:nvPr>
            <p:ph idx="1"/>
          </p:nvPr>
        </p:nvSpPr>
        <p:spPr>
          <a:xfrm>
            <a:off x="628650" y="2472606"/>
            <a:ext cx="7886700" cy="3704357"/>
          </a:xfrm>
        </p:spPr>
        <p:txBody>
          <a:bodyPr vert="horz" lIns="91440" tIns="45720" rIns="91440" bIns="45720" rtlCol="0" anchor="t">
            <a:normAutofit/>
          </a:bodyPr>
          <a:lstStyle/>
          <a:p>
            <a:pPr marL="0" indent="0">
              <a:buNone/>
            </a:pPr>
            <a:r>
              <a:rPr lang="en-US">
                <a:cs typeface="Calibri"/>
              </a:rPr>
              <a:t>This design does not function.  There is no (sane) way to look up a book for printing a report or for associating with a Kid.</a:t>
            </a:r>
          </a:p>
        </p:txBody>
      </p:sp>
      <p:pic>
        <p:nvPicPr>
          <p:cNvPr id="5" name="Picture 2" descr="A screenshot of a cell phone&#10;&#10;Description generated with very high confidence">
            <a:extLst>
              <a:ext uri="{FF2B5EF4-FFF2-40B4-BE49-F238E27FC236}">
                <a16:creationId xmlns:a16="http://schemas.microsoft.com/office/drawing/2014/main" id="{7D4179C7-A4B5-4E8F-8CD3-B10ECA74599C}"/>
              </a:ext>
            </a:extLst>
          </p:cNvPr>
          <p:cNvPicPr>
            <a:picLocks noChangeAspect="1"/>
          </p:cNvPicPr>
          <p:nvPr/>
        </p:nvPicPr>
        <p:blipFill>
          <a:blip r:embed="rId3"/>
          <a:stretch>
            <a:fillRect/>
          </a:stretch>
        </p:blipFill>
        <p:spPr>
          <a:xfrm>
            <a:off x="465818" y="574986"/>
            <a:ext cx="8187955" cy="1746397"/>
          </a:xfrm>
          <a:prstGeom prst="rect">
            <a:avLst/>
          </a:prstGeom>
        </p:spPr>
      </p:pic>
    </p:spTree>
    <p:extLst>
      <p:ext uri="{BB962C8B-B14F-4D97-AF65-F5344CB8AC3E}">
        <p14:creationId xmlns:p14="http://schemas.microsoft.com/office/powerpoint/2010/main" val="1215226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545465"/>
            <a:ext cx="7886700" cy="4351338"/>
          </a:xfrm>
        </p:spPr>
        <p:txBody>
          <a:bodyPr>
            <a:noAutofit/>
          </a:bodyPr>
          <a:lstStyle/>
          <a:p>
            <a:pPr marL="0" indent="0" fontAlgn="base">
              <a:buNone/>
            </a:pPr>
            <a:r>
              <a:rPr lang="en-US" sz="3200"/>
              <a:t>1. Make sure your design </a:t>
            </a:r>
            <a:r>
              <a:rPr lang="en-US" sz="3200" b="1"/>
              <a:t>allows proper functionality</a:t>
            </a:r>
            <a:endParaRPr lang="en-US" sz="3200"/>
          </a:p>
          <a:p>
            <a:pPr marL="800100" lvl="1" indent="-457200" fontAlgn="base">
              <a:buFont typeface="+mj-lt"/>
              <a:buAutoNum type="alphaLcParenR"/>
            </a:pPr>
            <a:r>
              <a:rPr lang="en-US" sz="2400"/>
              <a:t>Must be able to </a:t>
            </a:r>
            <a:r>
              <a:rPr lang="en-US" sz="2400" b="1"/>
              <a:t>store required information</a:t>
            </a:r>
            <a:r>
              <a:rPr lang="en-US" sz="2400"/>
              <a:t> (one/many to one/many relationships)</a:t>
            </a:r>
          </a:p>
          <a:p>
            <a:pPr marL="800100" lvl="1" indent="-457200" fontAlgn="base">
              <a:buFont typeface="+mj-lt"/>
              <a:buAutoNum type="alphaLcParenR"/>
            </a:pPr>
            <a:r>
              <a:rPr lang="en-US" sz="2400"/>
              <a:t>Must be able to </a:t>
            </a:r>
            <a:r>
              <a:rPr lang="en-US" sz="2400" b="1"/>
              <a:t>access the required information</a:t>
            </a:r>
            <a:r>
              <a:rPr lang="en-US" sz="2400"/>
              <a:t> to accomplish tasks</a:t>
            </a:r>
          </a:p>
          <a:p>
            <a:pPr marL="800100" lvl="1" indent="-457200" fontAlgn="base">
              <a:buFont typeface="+mj-lt"/>
              <a:buAutoNum type="alphaLcParenR"/>
            </a:pPr>
            <a:r>
              <a:rPr lang="en-US" sz="2400"/>
              <a:t>Data should </a:t>
            </a:r>
            <a:r>
              <a:rPr lang="en-US" sz="2400" b="1"/>
              <a:t>not be duplicated</a:t>
            </a:r>
            <a:r>
              <a:rPr lang="en-US" sz="2400"/>
              <a:t> (id/identifiers are OK!)</a:t>
            </a:r>
            <a:endParaRPr lang="en-US" sz="3200"/>
          </a:p>
        </p:txBody>
      </p:sp>
    </p:spTree>
    <p:extLst>
      <p:ext uri="{BB962C8B-B14F-4D97-AF65-F5344CB8AC3E}">
        <p14:creationId xmlns:p14="http://schemas.microsoft.com/office/powerpoint/2010/main" val="3413767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D05192-45A4-42B2-8658-26781BA64DD6}"/>
              </a:ext>
            </a:extLst>
          </p:cNvPr>
          <p:cNvSpPr>
            <a:spLocks noGrp="1"/>
          </p:cNvSpPr>
          <p:nvPr>
            <p:ph idx="1"/>
          </p:nvPr>
        </p:nvSpPr>
        <p:spPr>
          <a:xfrm>
            <a:off x="700537" y="3550907"/>
            <a:ext cx="7886700" cy="3014245"/>
          </a:xfrm>
        </p:spPr>
        <p:txBody>
          <a:bodyPr vert="horz" lIns="91440" tIns="45720" rIns="91440" bIns="45720" rtlCol="0" anchor="t">
            <a:normAutofit/>
          </a:bodyPr>
          <a:lstStyle/>
          <a:p>
            <a:pPr marL="0" indent="0">
              <a:buNone/>
            </a:pPr>
            <a:r>
              <a:rPr lang="en-US" dirty="0">
                <a:cs typeface="Calibri"/>
              </a:rPr>
              <a:t>This design functions but there is a very large amount of duplication – which in general we want to avoid.  </a:t>
            </a:r>
          </a:p>
          <a:p>
            <a:pPr marL="0" indent="0">
              <a:buNone/>
            </a:pPr>
            <a:endParaRPr lang="en-US" dirty="0">
              <a:cs typeface="Calibri"/>
            </a:endParaRPr>
          </a:p>
          <a:p>
            <a:pPr marL="0" indent="0">
              <a:buNone/>
            </a:pPr>
            <a:r>
              <a:rPr lang="en-US" dirty="0">
                <a:cs typeface="Calibri"/>
              </a:rPr>
              <a:t>In particular, the author/title information in the kid is duplicated and the name/grade level information in the book is duplicated.</a:t>
            </a:r>
          </a:p>
        </p:txBody>
      </p:sp>
      <p:pic>
        <p:nvPicPr>
          <p:cNvPr id="4" name="Picture 5" descr="A screenshot of a cell phone&#10;&#10;Description generated with very high confidence">
            <a:extLst>
              <a:ext uri="{FF2B5EF4-FFF2-40B4-BE49-F238E27FC236}">
                <a16:creationId xmlns:a16="http://schemas.microsoft.com/office/drawing/2014/main" id="{58E745EF-6BFC-4266-9A29-219BAE2DA8FA}"/>
              </a:ext>
            </a:extLst>
          </p:cNvPr>
          <p:cNvPicPr>
            <a:picLocks noChangeAspect="1"/>
          </p:cNvPicPr>
          <p:nvPr/>
        </p:nvPicPr>
        <p:blipFill>
          <a:blip r:embed="rId3"/>
          <a:stretch>
            <a:fillRect/>
          </a:stretch>
        </p:blipFill>
        <p:spPr>
          <a:xfrm>
            <a:off x="629818" y="520460"/>
            <a:ext cx="7568061" cy="2438400"/>
          </a:xfrm>
          <a:prstGeom prst="rect">
            <a:avLst/>
          </a:prstGeom>
        </p:spPr>
      </p:pic>
    </p:spTree>
    <p:extLst>
      <p:ext uri="{BB962C8B-B14F-4D97-AF65-F5344CB8AC3E}">
        <p14:creationId xmlns:p14="http://schemas.microsoft.com/office/powerpoint/2010/main" val="3272228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883" y="88710"/>
            <a:ext cx="7886700" cy="876109"/>
          </a:xfrm>
        </p:spPr>
        <p:txBody>
          <a:bodyPr/>
          <a:lstStyle/>
          <a:p>
            <a:r>
              <a:rPr lang="en-US" dirty="0"/>
              <a:t>What would be a better design?</a:t>
            </a:r>
          </a:p>
        </p:txBody>
      </p:sp>
      <p:sp>
        <p:nvSpPr>
          <p:cNvPr id="5" name="TextBox 4">
            <a:extLst>
              <a:ext uri="{FF2B5EF4-FFF2-40B4-BE49-F238E27FC236}">
                <a16:creationId xmlns:a16="http://schemas.microsoft.com/office/drawing/2014/main" id="{B59FA005-C3EF-40E7-B128-43C07DBBC66C}"/>
              </a:ext>
            </a:extLst>
          </p:cNvPr>
          <p:cNvSpPr txBox="1"/>
          <p:nvPr/>
        </p:nvSpPr>
        <p:spPr>
          <a:xfrm>
            <a:off x="457991" y="1594449"/>
            <a:ext cx="7635360"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website tracks books and the kids that read them.  For each book the system stores the name and author.  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a:p>
            <a:endParaRPr lang="en-US" dirty="0"/>
          </a:p>
          <a:p>
            <a:r>
              <a:rPr lang="en-US" dirty="0"/>
              <a:t>Problematic designs for reference:</a:t>
            </a:r>
          </a:p>
        </p:txBody>
      </p:sp>
      <p:pic>
        <p:nvPicPr>
          <p:cNvPr id="6" name="Picture 8" descr="A screenshot of a cell phone&#10;&#10;Description generated with very high confidence">
            <a:extLst>
              <a:ext uri="{FF2B5EF4-FFF2-40B4-BE49-F238E27FC236}">
                <a16:creationId xmlns:a16="http://schemas.microsoft.com/office/drawing/2014/main" id="{D288754E-1D61-494B-894C-22312A1C08BA}"/>
              </a:ext>
            </a:extLst>
          </p:cNvPr>
          <p:cNvPicPr>
            <a:picLocks noChangeAspect="1"/>
          </p:cNvPicPr>
          <p:nvPr/>
        </p:nvPicPr>
        <p:blipFill>
          <a:blip r:embed="rId2"/>
          <a:stretch>
            <a:fillRect/>
          </a:stretch>
        </p:blipFill>
        <p:spPr>
          <a:xfrm>
            <a:off x="3656841" y="4840062"/>
            <a:ext cx="4810742" cy="1548481"/>
          </a:xfrm>
          <a:prstGeom prst="rect">
            <a:avLst/>
          </a:prstGeom>
        </p:spPr>
      </p:pic>
      <p:pic>
        <p:nvPicPr>
          <p:cNvPr id="7" name="Picture 2" descr="A screenshot of a cell phone&#10;&#10;Description generated with very high confidence">
            <a:extLst>
              <a:ext uri="{FF2B5EF4-FFF2-40B4-BE49-F238E27FC236}">
                <a16:creationId xmlns:a16="http://schemas.microsoft.com/office/drawing/2014/main" id="{C30AE8A5-582E-41E2-A715-A60B289F94BE}"/>
              </a:ext>
            </a:extLst>
          </p:cNvPr>
          <p:cNvPicPr>
            <a:picLocks noChangeAspect="1"/>
          </p:cNvPicPr>
          <p:nvPr/>
        </p:nvPicPr>
        <p:blipFill>
          <a:blip r:embed="rId3"/>
          <a:stretch>
            <a:fillRect/>
          </a:stretch>
        </p:blipFill>
        <p:spPr>
          <a:xfrm>
            <a:off x="3528158" y="3786539"/>
            <a:ext cx="4939425" cy="1053523"/>
          </a:xfrm>
          <a:prstGeom prst="rect">
            <a:avLst/>
          </a:prstGeom>
        </p:spPr>
      </p:pic>
      <p:sp>
        <p:nvSpPr>
          <p:cNvPr id="8" name="Rounded Rectangle 7"/>
          <p:cNvSpPr/>
          <p:nvPr/>
        </p:nvSpPr>
        <p:spPr>
          <a:xfrm>
            <a:off x="4112327" y="803748"/>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5-10 minutes!</a:t>
            </a:r>
          </a:p>
          <a:p>
            <a:r>
              <a:rPr lang="en-US" dirty="0"/>
              <a:t>Try to make your own improved design </a:t>
            </a:r>
          </a:p>
          <a:p>
            <a:r>
              <a:rPr lang="en-US" dirty="0"/>
              <a:t>Either paper or using </a:t>
            </a:r>
            <a:r>
              <a:rPr lang="en-US" dirty="0" err="1"/>
              <a:t>plantuml</a:t>
            </a:r>
            <a:r>
              <a:rPr lang="en-US" dirty="0"/>
              <a:t> is OK!</a:t>
            </a:r>
          </a:p>
        </p:txBody>
      </p:sp>
      <p:sp>
        <p:nvSpPr>
          <p:cNvPr id="10" name="TextBox 9">
            <a:extLst>
              <a:ext uri="{FF2B5EF4-FFF2-40B4-BE49-F238E27FC236}">
                <a16:creationId xmlns:a16="http://schemas.microsoft.com/office/drawing/2014/main" id="{3DD55A05-DB3B-9540-9877-A3A13863D874}"/>
              </a:ext>
            </a:extLst>
          </p:cNvPr>
          <p:cNvSpPr txBox="1"/>
          <p:nvPr/>
        </p:nvSpPr>
        <p:spPr>
          <a:xfrm rot="19623622">
            <a:off x="2086654" y="4204987"/>
            <a:ext cx="1598238" cy="369332"/>
          </a:xfrm>
          <a:prstGeom prst="rect">
            <a:avLst/>
          </a:prstGeom>
          <a:noFill/>
        </p:spPr>
        <p:txBody>
          <a:bodyPr wrap="square" rtlCol="0">
            <a:spAutoFit/>
          </a:bodyPr>
          <a:lstStyle/>
          <a:p>
            <a:r>
              <a:rPr lang="en-US" b="1" dirty="0">
                <a:solidFill>
                  <a:srgbClr val="FF0000"/>
                </a:solidFill>
              </a:rPr>
              <a:t>Bad Design A</a:t>
            </a:r>
          </a:p>
        </p:txBody>
      </p:sp>
      <p:sp>
        <p:nvSpPr>
          <p:cNvPr id="11" name="TextBox 10">
            <a:extLst>
              <a:ext uri="{FF2B5EF4-FFF2-40B4-BE49-F238E27FC236}">
                <a16:creationId xmlns:a16="http://schemas.microsoft.com/office/drawing/2014/main" id="{8CA531FA-0CFD-48E9-A6F1-6F5439FD0A91}"/>
              </a:ext>
            </a:extLst>
          </p:cNvPr>
          <p:cNvSpPr txBox="1"/>
          <p:nvPr/>
        </p:nvSpPr>
        <p:spPr>
          <a:xfrm rot="19623622">
            <a:off x="2327189" y="5551070"/>
            <a:ext cx="1598238" cy="369332"/>
          </a:xfrm>
          <a:prstGeom prst="rect">
            <a:avLst/>
          </a:prstGeom>
          <a:noFill/>
        </p:spPr>
        <p:txBody>
          <a:bodyPr wrap="square" rtlCol="0">
            <a:spAutoFit/>
          </a:bodyPr>
          <a:lstStyle/>
          <a:p>
            <a:r>
              <a:rPr lang="en-US" b="1" dirty="0">
                <a:solidFill>
                  <a:srgbClr val="FF0000"/>
                </a:solidFill>
              </a:rPr>
              <a:t>Bad Design B</a:t>
            </a:r>
          </a:p>
        </p:txBody>
      </p:sp>
    </p:spTree>
    <p:extLst>
      <p:ext uri="{BB962C8B-B14F-4D97-AF65-F5344CB8AC3E}">
        <p14:creationId xmlns:p14="http://schemas.microsoft.com/office/powerpoint/2010/main" val="1396335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4407E-1218-4CC3-A42B-482025AF2767}"/>
              </a:ext>
            </a:extLst>
          </p:cNvPr>
          <p:cNvSpPr>
            <a:spLocks noGrp="1"/>
          </p:cNvSpPr>
          <p:nvPr>
            <p:ph type="title"/>
          </p:nvPr>
        </p:nvSpPr>
        <p:spPr/>
        <p:txBody>
          <a:bodyPr/>
          <a:lstStyle/>
          <a:p>
            <a:r>
              <a:rPr lang="en-US" dirty="0"/>
              <a:t>A Potential Solution</a:t>
            </a:r>
          </a:p>
        </p:txBody>
      </p:sp>
      <p:pic>
        <p:nvPicPr>
          <p:cNvPr id="4" name="Picture 4" descr="A screenshot of a cell phone&#10;&#10;Description generated with very high confidence">
            <a:extLst>
              <a:ext uri="{FF2B5EF4-FFF2-40B4-BE49-F238E27FC236}">
                <a16:creationId xmlns:a16="http://schemas.microsoft.com/office/drawing/2014/main" id="{B81ADEB9-9D5F-40F6-8E64-D2FBC8D4702E}"/>
              </a:ext>
            </a:extLst>
          </p:cNvPr>
          <p:cNvPicPr>
            <a:picLocks noGrp="1" noChangeAspect="1"/>
          </p:cNvPicPr>
          <p:nvPr>
            <p:ph idx="1"/>
          </p:nvPr>
        </p:nvPicPr>
        <p:blipFill>
          <a:blip r:embed="rId2"/>
          <a:stretch>
            <a:fillRect/>
          </a:stretch>
        </p:blipFill>
        <p:spPr>
          <a:xfrm>
            <a:off x="578683" y="1947329"/>
            <a:ext cx="7449486" cy="2171700"/>
          </a:xfrm>
          <a:prstGeom prst="rect">
            <a:avLst/>
          </a:prstGeom>
        </p:spPr>
      </p:pic>
    </p:spTree>
    <p:extLst>
      <p:ext uri="{BB962C8B-B14F-4D97-AF65-F5344CB8AC3E}">
        <p14:creationId xmlns:p14="http://schemas.microsoft.com/office/powerpoint/2010/main" val="1116523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489" y="365126"/>
            <a:ext cx="8747393" cy="1325563"/>
          </a:xfrm>
        </p:spPr>
        <p:txBody>
          <a:bodyPr/>
          <a:lstStyle/>
          <a:p>
            <a:r>
              <a:rPr lang="en-US" dirty="0"/>
              <a:t>In most cases non-workable design is caused by…</a:t>
            </a:r>
          </a:p>
        </p:txBody>
      </p:sp>
      <p:sp>
        <p:nvSpPr>
          <p:cNvPr id="3" name="Content Placeholder 2"/>
          <p:cNvSpPr>
            <a:spLocks noGrp="1"/>
          </p:cNvSpPr>
          <p:nvPr>
            <p:ph idx="1"/>
          </p:nvPr>
        </p:nvSpPr>
        <p:spPr/>
        <p:txBody>
          <a:bodyPr>
            <a:normAutofit lnSpcReduction="10000"/>
          </a:bodyPr>
          <a:lstStyle/>
          <a:p>
            <a:r>
              <a:rPr lang="en-US" sz="2800" dirty="0"/>
              <a:t>Not carefully analyzing the story problem.</a:t>
            </a:r>
          </a:p>
          <a:p>
            <a:r>
              <a:rPr lang="en-US" sz="2800" dirty="0"/>
              <a:t>Not carefully mapping the story problem to the proposed design (e.g., not noticing that each kid reads several books, not just one)</a:t>
            </a:r>
          </a:p>
          <a:p>
            <a:r>
              <a:rPr lang="en-US" sz="2800" dirty="0"/>
              <a:t>Not thinking about how specific required features might be implemented (e.g., how can we print a book report if we don’t have access to the book objects?)</a:t>
            </a:r>
          </a:p>
          <a:p>
            <a:r>
              <a:rPr lang="en-US" sz="2800" dirty="0"/>
              <a:t>Duplicating data (e.g., what does it matter if we store a copy of the author and title for every kid that reads the book)</a:t>
            </a:r>
          </a:p>
        </p:txBody>
      </p:sp>
    </p:spTree>
    <p:extLst>
      <p:ext uri="{BB962C8B-B14F-4D97-AF65-F5344CB8AC3E}">
        <p14:creationId xmlns:p14="http://schemas.microsoft.com/office/powerpoint/2010/main" val="3980948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71AE-887C-4849-9602-3E01EB62372E}"/>
              </a:ext>
            </a:extLst>
          </p:cNvPr>
          <p:cNvSpPr>
            <a:spLocks noGrp="1"/>
          </p:cNvSpPr>
          <p:nvPr>
            <p:ph type="title"/>
          </p:nvPr>
        </p:nvSpPr>
        <p:spPr/>
        <p:txBody>
          <a:bodyPr/>
          <a:lstStyle/>
          <a:p>
            <a:pPr algn="ctr"/>
            <a:r>
              <a:rPr lang="en-US" dirty="0"/>
              <a:t>Design Problem – Company Accounts</a:t>
            </a:r>
          </a:p>
        </p:txBody>
      </p:sp>
    </p:spTree>
    <p:extLst>
      <p:ext uri="{BB962C8B-B14F-4D97-AF65-F5344CB8AC3E}">
        <p14:creationId xmlns:p14="http://schemas.microsoft.com/office/powerpoint/2010/main" val="1398640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1CDA-10D9-4E16-94B4-CFF5CFDAD515}"/>
              </a:ext>
            </a:extLst>
          </p:cNvPr>
          <p:cNvSpPr>
            <a:spLocks noGrp="1"/>
          </p:cNvSpPr>
          <p:nvPr>
            <p:ph type="title"/>
          </p:nvPr>
        </p:nvSpPr>
        <p:spPr>
          <a:xfrm>
            <a:off x="628650" y="22860"/>
            <a:ext cx="7886700" cy="1071987"/>
          </a:xfrm>
        </p:spPr>
        <p:txBody>
          <a:bodyPr>
            <a:normAutofit/>
          </a:bodyPr>
          <a:lstStyle/>
          <a:p>
            <a:r>
              <a:rPr lang="en-US"/>
              <a:t>Do the in-class activity </a:t>
            </a:r>
            <a:br>
              <a:rPr lang="en-US"/>
            </a:br>
            <a:r>
              <a:rPr lang="en-US"/>
              <a:t>     </a:t>
            </a:r>
          </a:p>
        </p:txBody>
      </p:sp>
      <p:sp>
        <p:nvSpPr>
          <p:cNvPr id="6" name="TextBox 5">
            <a:extLst>
              <a:ext uri="{FF2B5EF4-FFF2-40B4-BE49-F238E27FC236}">
                <a16:creationId xmlns:a16="http://schemas.microsoft.com/office/drawing/2014/main" id="{30FCF57C-A08C-4EA4-A46B-CF86C6E10D83}"/>
              </a:ext>
            </a:extLst>
          </p:cNvPr>
          <p:cNvSpPr txBox="1"/>
          <p:nvPr/>
        </p:nvSpPr>
        <p:spPr>
          <a:xfrm>
            <a:off x="244929" y="643222"/>
            <a:ext cx="8899071" cy="58015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A particular company keeps a variety of different accounts for its projects. Each account has an account number and a balance.  When a deposit or withdrawal occurs, the transaction occurs immediately, and the current balance should be updated. The system should support getting the current balance.  </a:t>
            </a:r>
          </a:p>
          <a:p>
            <a:endParaRPr lang="en-US" dirty="0">
              <a:latin typeface="Arial"/>
              <a:cs typeface="Arial"/>
            </a:endParaRPr>
          </a:p>
          <a:p>
            <a:r>
              <a:rPr lang="en-US" dirty="0">
                <a:latin typeface="Arial"/>
                <a:cs typeface="Arial"/>
              </a:rPr>
              <a:t>The system should also support getting the balance as it existed at any date/time in the past.  Note the input historical date/time may not correspond to a particular transaction time - e.g., if the system had a balance of $1 at 1 p.m. and then was changed to $2 at 3 p.m., a request for the balance at 2 p.m. should return $1</a:t>
            </a:r>
            <a:r>
              <a:rPr lang="en-US" sz="1100" dirty="0">
                <a:latin typeface="Arial"/>
                <a:cs typeface="Arial"/>
              </a:rPr>
              <a:t>.</a:t>
            </a:r>
          </a:p>
          <a:p>
            <a:endParaRPr lang="en-US" sz="1100" dirty="0">
              <a:latin typeface="Arial"/>
              <a:cs typeface="Arial"/>
            </a:endParaRPr>
          </a:p>
          <a:p>
            <a:r>
              <a:rPr lang="en-US" b="1" dirty="0"/>
              <a:t>To Do #1</a:t>
            </a:r>
            <a:endParaRPr lang="en-US" dirty="0"/>
          </a:p>
          <a:p>
            <a:r>
              <a:rPr lang="en-US" dirty="0"/>
              <a:t>Identify all the </a:t>
            </a:r>
            <a:r>
              <a:rPr lang="en-US" i="1" dirty="0"/>
              <a:t>primary nouns</a:t>
            </a:r>
            <a:r>
              <a:rPr lang="en-US" dirty="0"/>
              <a:t> in the Problem Statement (above). A primary noun </a:t>
            </a:r>
            <a:r>
              <a:rPr lang="en-US" i="1" dirty="0"/>
              <a:t>has</a:t>
            </a:r>
            <a:r>
              <a:rPr lang="en-US" dirty="0"/>
              <a:t> other nouns associated with it</a:t>
            </a:r>
            <a:r>
              <a:rPr lang="en-US" i="1" dirty="0"/>
              <a:t>.</a:t>
            </a:r>
            <a:r>
              <a:rPr lang="en-US" dirty="0"/>
              <a:t> </a:t>
            </a:r>
          </a:p>
          <a:p>
            <a:r>
              <a:rPr lang="en-US" b="1" dirty="0"/>
              <a:t>To Do #2</a:t>
            </a:r>
            <a:endParaRPr lang="en-US" dirty="0"/>
          </a:p>
          <a:p>
            <a:r>
              <a:rPr lang="en-US" dirty="0"/>
              <a:t>For each primary noun listed in To Do #1 (above), write down its associated </a:t>
            </a:r>
            <a:r>
              <a:rPr lang="en-US" i="1" dirty="0"/>
              <a:t>other nouns</a:t>
            </a:r>
            <a:r>
              <a:rPr lang="en-US" dirty="0"/>
              <a:t> - write these down in the second column above next to the corresponding primary noun. </a:t>
            </a:r>
          </a:p>
          <a:p>
            <a:r>
              <a:rPr lang="en-US" b="1" dirty="0"/>
              <a:t>To Do #3</a:t>
            </a:r>
            <a:endParaRPr lang="en-US" dirty="0"/>
          </a:p>
          <a:p>
            <a:r>
              <a:rPr lang="en-US" dirty="0"/>
              <a:t>Identify all the </a:t>
            </a:r>
            <a:r>
              <a:rPr lang="en-US" i="1" dirty="0"/>
              <a:t>verbs</a:t>
            </a:r>
            <a:r>
              <a:rPr lang="en-US" dirty="0"/>
              <a:t> in the Problem Statement. </a:t>
            </a:r>
          </a:p>
          <a:p>
            <a:r>
              <a:rPr lang="en-US" b="1" dirty="0"/>
              <a:t>To Do #4</a:t>
            </a:r>
            <a:endParaRPr lang="en-US" dirty="0"/>
          </a:p>
          <a:p>
            <a:r>
              <a:rPr lang="en-US" dirty="0"/>
              <a:t>For each verb in To Do #3, identify all the </a:t>
            </a:r>
            <a:r>
              <a:rPr lang="en-US" i="1" dirty="0"/>
              <a:t>nouns (Primary and/or other)</a:t>
            </a:r>
            <a:r>
              <a:rPr lang="en-US" dirty="0"/>
              <a:t> in the Problem Statement that the verb works on </a:t>
            </a:r>
          </a:p>
        </p:txBody>
      </p:sp>
    </p:spTree>
    <p:extLst>
      <p:ext uri="{BB962C8B-B14F-4D97-AF65-F5344CB8AC3E}">
        <p14:creationId xmlns:p14="http://schemas.microsoft.com/office/powerpoint/2010/main" val="3491872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1CDA-10D9-4E16-94B4-CFF5CFDAD515}"/>
              </a:ext>
            </a:extLst>
          </p:cNvPr>
          <p:cNvSpPr>
            <a:spLocks noGrp="1"/>
          </p:cNvSpPr>
          <p:nvPr>
            <p:ph type="title"/>
          </p:nvPr>
        </p:nvSpPr>
        <p:spPr>
          <a:xfrm>
            <a:off x="628650" y="22860"/>
            <a:ext cx="7886700" cy="1071987"/>
          </a:xfrm>
        </p:spPr>
        <p:txBody>
          <a:bodyPr>
            <a:normAutofit/>
          </a:bodyPr>
          <a:lstStyle/>
          <a:p>
            <a:r>
              <a:rPr lang="en-US" dirty="0"/>
              <a:t>What is wrong with this design? </a:t>
            </a:r>
            <a:br>
              <a:rPr lang="en-US" dirty="0"/>
            </a:br>
            <a:r>
              <a:rPr lang="en-US" dirty="0"/>
              <a:t>This design?</a:t>
            </a:r>
          </a:p>
        </p:txBody>
      </p:sp>
      <p:sp>
        <p:nvSpPr>
          <p:cNvPr id="6" name="TextBox 5">
            <a:extLst>
              <a:ext uri="{FF2B5EF4-FFF2-40B4-BE49-F238E27FC236}">
                <a16:creationId xmlns:a16="http://schemas.microsoft.com/office/drawing/2014/main" id="{30FCF57C-A08C-4EA4-A46B-CF86C6E10D83}"/>
              </a:ext>
            </a:extLst>
          </p:cNvPr>
          <p:cNvSpPr txBox="1"/>
          <p:nvPr/>
        </p:nvSpPr>
        <p:spPr>
          <a:xfrm>
            <a:off x="181429" y="1095284"/>
            <a:ext cx="8899071" cy="258532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A particular company keeps a variety of different accounts for its projects. Each account has an account number and a balance.  When a deposit or withdrawal occurs, the transaction occurs immediately and the current balance should be updated. The system should support getting the current balance.  </a:t>
            </a:r>
          </a:p>
          <a:p>
            <a:endParaRPr lang="en-US" dirty="0">
              <a:latin typeface="Arial"/>
              <a:cs typeface="Arial"/>
            </a:endParaRPr>
          </a:p>
          <a:p>
            <a:r>
              <a:rPr lang="en-US" dirty="0">
                <a:latin typeface="Arial"/>
                <a:cs typeface="Arial"/>
              </a:rPr>
              <a:t>The system should also support getting the balance as it existed at any date/time in the past.  Note the input historical date/time may not correspond to a particular transaction time - e.g. if the system had a balance of $1 at 1 pm and then was changed to $2 at 3 pm, a request for the balance at 2 pm should return $1</a:t>
            </a:r>
            <a:r>
              <a:rPr lang="en-US" sz="1100" dirty="0">
                <a:latin typeface="Arial"/>
                <a:cs typeface="Arial"/>
              </a:rPr>
              <a:t>.</a:t>
            </a:r>
            <a:endParaRPr lang="en-US" dirty="0"/>
          </a:p>
        </p:txBody>
      </p:sp>
      <p:pic>
        <p:nvPicPr>
          <p:cNvPr id="3" name="Picture 9" descr="A screenshot of a cell phone&#10;&#10;Description generated with very high confidence">
            <a:extLst>
              <a:ext uri="{FF2B5EF4-FFF2-40B4-BE49-F238E27FC236}">
                <a16:creationId xmlns:a16="http://schemas.microsoft.com/office/drawing/2014/main" id="{F57B4DBD-E392-40C8-9B7C-9681654904AB}"/>
              </a:ext>
            </a:extLst>
          </p:cNvPr>
          <p:cNvPicPr>
            <a:picLocks noChangeAspect="1"/>
          </p:cNvPicPr>
          <p:nvPr/>
        </p:nvPicPr>
        <p:blipFill>
          <a:blip r:embed="rId3"/>
          <a:stretch>
            <a:fillRect/>
          </a:stretch>
        </p:blipFill>
        <p:spPr>
          <a:xfrm>
            <a:off x="1078052" y="3658184"/>
            <a:ext cx="6409911" cy="3136587"/>
          </a:xfrm>
          <a:prstGeom prst="rect">
            <a:avLst/>
          </a:prstGeom>
        </p:spPr>
      </p:pic>
      <p:sp>
        <p:nvSpPr>
          <p:cNvPr id="9" name="Rectangle 8">
            <a:extLst>
              <a:ext uri="{FF2B5EF4-FFF2-40B4-BE49-F238E27FC236}">
                <a16:creationId xmlns:a16="http://schemas.microsoft.com/office/drawing/2014/main" id="{8BECC089-86A3-4F50-A38E-2BF71649161E}"/>
              </a:ext>
            </a:extLst>
          </p:cNvPr>
          <p:cNvSpPr/>
          <p:nvPr/>
        </p:nvSpPr>
        <p:spPr>
          <a:xfrm>
            <a:off x="8178800" y="6056084"/>
            <a:ext cx="351973" cy="397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1" name="Title 1">
            <a:extLst>
              <a:ext uri="{FF2B5EF4-FFF2-40B4-BE49-F238E27FC236}">
                <a16:creationId xmlns:a16="http://schemas.microsoft.com/office/drawing/2014/main" id="{8B1B9767-DCEB-4694-9E9F-686D465E8397}"/>
              </a:ext>
            </a:extLst>
          </p:cNvPr>
          <p:cNvSpPr txBox="1">
            <a:spLocks/>
          </p:cNvSpPr>
          <p:nvPr/>
        </p:nvSpPr>
        <p:spPr>
          <a:xfrm>
            <a:off x="7541282" y="4690729"/>
            <a:ext cx="1539218" cy="1071987"/>
          </a:xfrm>
          <a:prstGeom prst="rect">
            <a:avLst/>
          </a:prstGeom>
        </p:spPr>
        <p:txBody>
          <a:bodyPr vert="horz" lIns="91440" tIns="45720" rIns="91440" bIns="45720" rtlCol="0" anchor="ctr">
            <a:normAutofit fontScale="85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dirty="0"/>
              <a:t>Quiz question</a:t>
            </a:r>
          </a:p>
          <a:p>
            <a:pPr algn="ctr"/>
            <a:r>
              <a:rPr lang="en-US" dirty="0"/>
              <a:t>#6</a:t>
            </a:r>
          </a:p>
        </p:txBody>
      </p:sp>
      <p:cxnSp>
        <p:nvCxnSpPr>
          <p:cNvPr id="12" name="Straight Arrow Connector 11">
            <a:extLst>
              <a:ext uri="{FF2B5EF4-FFF2-40B4-BE49-F238E27FC236}">
                <a16:creationId xmlns:a16="http://schemas.microsoft.com/office/drawing/2014/main" id="{91D3AA2A-06F3-4AF3-97C4-2B5674C6CC26}"/>
              </a:ext>
            </a:extLst>
          </p:cNvPr>
          <p:cNvCxnSpPr>
            <a:cxnSpLocks/>
          </p:cNvCxnSpPr>
          <p:nvPr/>
        </p:nvCxnSpPr>
        <p:spPr>
          <a:xfrm>
            <a:off x="8366760" y="5623560"/>
            <a:ext cx="0" cy="432524"/>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13" name="Rounded Rectangle 12"/>
          <p:cNvSpPr/>
          <p:nvPr/>
        </p:nvSpPr>
        <p:spPr>
          <a:xfrm>
            <a:off x="1078052" y="5242865"/>
            <a:ext cx="3838193" cy="1323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tx1"/>
                </a:solidFill>
              </a:rPr>
              <a:t>Note: </a:t>
            </a:r>
          </a:p>
          <a:p>
            <a:r>
              <a:rPr lang="en-US" dirty="0">
                <a:solidFill>
                  <a:schemeClr val="tx1"/>
                </a:solidFill>
              </a:rPr>
              <a:t>Don’t read more into the English text than is there, e.g., “there ought to be a way to create accounts!”  </a:t>
            </a:r>
          </a:p>
        </p:txBody>
      </p:sp>
      <p:sp>
        <p:nvSpPr>
          <p:cNvPr id="10" name="Rounded Rectangle 9"/>
          <p:cNvSpPr/>
          <p:nvPr/>
        </p:nvSpPr>
        <p:spPr>
          <a:xfrm>
            <a:off x="3998548" y="99679"/>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a couple minutes!</a:t>
            </a:r>
          </a:p>
          <a:p>
            <a:r>
              <a:rPr lang="en-US" dirty="0"/>
              <a:t>Try to see what you can think might be wrong</a:t>
            </a:r>
          </a:p>
          <a:p>
            <a:r>
              <a:rPr lang="en-US" dirty="0"/>
              <a:t>When you have an idea, then continue</a:t>
            </a:r>
          </a:p>
        </p:txBody>
      </p:sp>
      <p:sp>
        <p:nvSpPr>
          <p:cNvPr id="14" name="TextBox 13">
            <a:extLst>
              <a:ext uri="{FF2B5EF4-FFF2-40B4-BE49-F238E27FC236}">
                <a16:creationId xmlns:a16="http://schemas.microsoft.com/office/drawing/2014/main" id="{C7BE36DB-912A-964E-BB21-62865BEE7969}"/>
              </a:ext>
            </a:extLst>
          </p:cNvPr>
          <p:cNvSpPr txBox="1"/>
          <p:nvPr/>
        </p:nvSpPr>
        <p:spPr>
          <a:xfrm rot="19623622">
            <a:off x="-140246" y="3776749"/>
            <a:ext cx="1537793" cy="369332"/>
          </a:xfrm>
          <a:prstGeom prst="rect">
            <a:avLst/>
          </a:prstGeom>
          <a:noFill/>
        </p:spPr>
        <p:txBody>
          <a:bodyPr wrap="square" rtlCol="0">
            <a:spAutoFit/>
          </a:bodyPr>
          <a:lstStyle/>
          <a:p>
            <a:r>
              <a:rPr lang="en-US" b="1" dirty="0">
                <a:solidFill>
                  <a:srgbClr val="FF0000"/>
                </a:solidFill>
              </a:rPr>
              <a:t>Bad Design A</a:t>
            </a:r>
          </a:p>
        </p:txBody>
      </p:sp>
    </p:spTree>
    <p:extLst>
      <p:ext uri="{BB962C8B-B14F-4D97-AF65-F5344CB8AC3E}">
        <p14:creationId xmlns:p14="http://schemas.microsoft.com/office/powerpoint/2010/main" val="106221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A90826-9974-405E-AB6D-11CDB8489DDC}"/>
              </a:ext>
            </a:extLst>
          </p:cNvPr>
          <p:cNvSpPr txBox="1"/>
          <p:nvPr/>
        </p:nvSpPr>
        <p:spPr>
          <a:xfrm>
            <a:off x="787400" y="3481355"/>
            <a:ext cx="7070271" cy="30469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This design does </a:t>
            </a:r>
            <a:r>
              <a:rPr lang="en-US" sz="2400" dirty="0">
                <a:cs typeface="Calibri"/>
              </a:rPr>
              <a:t>not function correctly.  Why?</a:t>
            </a:r>
          </a:p>
          <a:p>
            <a:endParaRPr lang="en-US" sz="2400" dirty="0">
              <a:cs typeface="Calibri"/>
            </a:endParaRPr>
          </a:p>
          <a:p>
            <a:pPr marL="457200" indent="-457200">
              <a:buFont typeface="+mj-lt"/>
              <a:buAutoNum type="arabicPeriod"/>
            </a:pPr>
            <a:r>
              <a:rPr lang="en-US" sz="2400" dirty="0">
                <a:cs typeface="Calibri"/>
              </a:rPr>
              <a:t>Main </a:t>
            </a:r>
            <a:r>
              <a:rPr lang="en-US" sz="2400" dirty="0"/>
              <a:t>has only one account, but the system needs to support many.  How do we know that from this diagram?</a:t>
            </a:r>
          </a:p>
          <a:p>
            <a:pPr marL="457200" indent="-457200">
              <a:buFont typeface="+mj-lt"/>
              <a:buAutoNum type="arabicPeriod"/>
            </a:pPr>
            <a:endParaRPr lang="en-US" sz="2400" dirty="0"/>
          </a:p>
          <a:p>
            <a:pPr marL="457200" indent="-457200">
              <a:buFont typeface="+mj-lt"/>
              <a:buAutoNum type="arabicPeriod"/>
            </a:pPr>
            <a:r>
              <a:rPr lang="en-US" sz="2400" dirty="0"/>
              <a:t>Also, computing the data for historic balances is moderately hard.</a:t>
            </a:r>
          </a:p>
        </p:txBody>
      </p:sp>
      <p:pic>
        <p:nvPicPr>
          <p:cNvPr id="4" name="Picture 9" descr="A screenshot of a cell phone&#10;&#10;Description generated with very high confidence">
            <a:extLst>
              <a:ext uri="{FF2B5EF4-FFF2-40B4-BE49-F238E27FC236}">
                <a16:creationId xmlns:a16="http://schemas.microsoft.com/office/drawing/2014/main" id="{00F70A0B-61FA-43FE-AA64-8F72449FBFA2}"/>
              </a:ext>
            </a:extLst>
          </p:cNvPr>
          <p:cNvPicPr>
            <a:picLocks noChangeAspect="1"/>
          </p:cNvPicPr>
          <p:nvPr/>
        </p:nvPicPr>
        <p:blipFill>
          <a:blip r:embed="rId2"/>
          <a:stretch>
            <a:fillRect/>
          </a:stretch>
        </p:blipFill>
        <p:spPr>
          <a:xfrm>
            <a:off x="1070022" y="202624"/>
            <a:ext cx="6409911" cy="3136587"/>
          </a:xfrm>
          <a:prstGeom prst="rect">
            <a:avLst/>
          </a:prstGeom>
        </p:spPr>
      </p:pic>
    </p:spTree>
    <p:extLst>
      <p:ext uri="{BB962C8B-B14F-4D97-AF65-F5344CB8AC3E}">
        <p14:creationId xmlns:p14="http://schemas.microsoft.com/office/powerpoint/2010/main" val="1998078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FCF57C-A08C-4EA4-A46B-CF86C6E10D83}"/>
              </a:ext>
            </a:extLst>
          </p:cNvPr>
          <p:cNvSpPr txBox="1"/>
          <p:nvPr/>
        </p:nvSpPr>
        <p:spPr>
          <a:xfrm>
            <a:off x="154215" y="392067"/>
            <a:ext cx="8899071" cy="31393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A particular company keeps a variety of different accounts for its projects. Each account has an account number and a balance.  When a deposit or withdrawal occurs, the transaction occurs immediately and the current balance should be updated. The system should support getting the current balance.  </a:t>
            </a:r>
          </a:p>
          <a:p>
            <a:endParaRPr lang="en-US" dirty="0">
              <a:latin typeface="Arial"/>
              <a:cs typeface="Arial"/>
            </a:endParaRPr>
          </a:p>
          <a:p>
            <a:r>
              <a:rPr lang="en-US" dirty="0">
                <a:latin typeface="Arial"/>
                <a:cs typeface="Arial"/>
              </a:rPr>
              <a:t>The system should also support getting the balance as it existed at any date/time in the past.  Note the input historical date/time may not correspond to a particular transaction time - e.g. if the system had a balance of $1 at 1pm and then was changed to $2 at 3pm., a request for the balance at 2pm should return $1.</a:t>
            </a:r>
          </a:p>
          <a:p>
            <a:endParaRPr lang="en-US" dirty="0">
              <a:latin typeface="Arial"/>
              <a:cs typeface="Arial"/>
            </a:endParaRPr>
          </a:p>
          <a:p>
            <a:r>
              <a:rPr lang="en-US" b="1" dirty="0">
                <a:latin typeface="Arial"/>
                <a:cs typeface="Arial"/>
              </a:rPr>
              <a:t>Find the problem with this design</a:t>
            </a:r>
            <a:endParaRPr lang="en-US" b="1" dirty="0"/>
          </a:p>
        </p:txBody>
      </p:sp>
      <p:pic>
        <p:nvPicPr>
          <p:cNvPr id="23" name="Content Placeholder 4" descr="A screenshot of a cell phone&#10;&#10;Description generated with very high confidence">
            <a:extLst>
              <a:ext uri="{FF2B5EF4-FFF2-40B4-BE49-F238E27FC236}">
                <a16:creationId xmlns:a16="http://schemas.microsoft.com/office/drawing/2014/main" id="{3AAE810B-CF04-42BA-93B2-CABD6CF9F2ED}"/>
              </a:ext>
            </a:extLst>
          </p:cNvPr>
          <p:cNvPicPr>
            <a:picLocks noChangeAspect="1"/>
          </p:cNvPicPr>
          <p:nvPr/>
        </p:nvPicPr>
        <p:blipFill>
          <a:blip r:embed="rId2"/>
          <a:stretch>
            <a:fillRect/>
          </a:stretch>
        </p:blipFill>
        <p:spPr>
          <a:xfrm>
            <a:off x="409187" y="3938124"/>
            <a:ext cx="7819529" cy="2179549"/>
          </a:xfrm>
          <a:prstGeom prst="rect">
            <a:avLst/>
          </a:prstGeom>
        </p:spPr>
      </p:pic>
      <p:sp>
        <p:nvSpPr>
          <p:cNvPr id="25" name="Rectangle 24">
            <a:extLst>
              <a:ext uri="{FF2B5EF4-FFF2-40B4-BE49-F238E27FC236}">
                <a16:creationId xmlns:a16="http://schemas.microsoft.com/office/drawing/2014/main" id="{F2216F0E-FA66-4639-93CB-EC8013DA6EA8}"/>
              </a:ext>
            </a:extLst>
          </p:cNvPr>
          <p:cNvSpPr/>
          <p:nvPr/>
        </p:nvSpPr>
        <p:spPr>
          <a:xfrm>
            <a:off x="8015515" y="6056084"/>
            <a:ext cx="515258" cy="397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7-8</a:t>
            </a:r>
          </a:p>
        </p:txBody>
      </p:sp>
      <p:sp>
        <p:nvSpPr>
          <p:cNvPr id="5" name="Title 2">
            <a:extLst>
              <a:ext uri="{FF2B5EF4-FFF2-40B4-BE49-F238E27FC236}">
                <a16:creationId xmlns:a16="http://schemas.microsoft.com/office/drawing/2014/main" id="{9090FC49-9626-4BD9-92A5-8AA4D05B2A58}"/>
              </a:ext>
            </a:extLst>
          </p:cNvPr>
          <p:cNvSpPr>
            <a:spLocks noGrp="1"/>
          </p:cNvSpPr>
          <p:nvPr>
            <p:ph type="title"/>
          </p:nvPr>
        </p:nvSpPr>
        <p:spPr>
          <a:xfrm>
            <a:off x="613227" y="5982094"/>
            <a:ext cx="6130473" cy="722889"/>
          </a:xfrm>
        </p:spPr>
        <p:txBody>
          <a:bodyPr>
            <a:normAutofit/>
          </a:bodyPr>
          <a:lstStyle/>
          <a:p>
            <a:r>
              <a:rPr lang="en-US" dirty="0"/>
              <a:t>Questions #7 &amp; #8 on today’s quiz</a:t>
            </a:r>
          </a:p>
        </p:txBody>
      </p:sp>
      <p:cxnSp>
        <p:nvCxnSpPr>
          <p:cNvPr id="7" name="Straight Arrow Connector 6">
            <a:extLst>
              <a:ext uri="{FF2B5EF4-FFF2-40B4-BE49-F238E27FC236}">
                <a16:creationId xmlns:a16="http://schemas.microsoft.com/office/drawing/2014/main" id="{F84AAA69-8F15-4815-B248-9B1CC6E355C6}"/>
              </a:ext>
            </a:extLst>
          </p:cNvPr>
          <p:cNvCxnSpPr>
            <a:cxnSpLocks/>
          </p:cNvCxnSpPr>
          <p:nvPr/>
        </p:nvCxnSpPr>
        <p:spPr>
          <a:xfrm flipV="1">
            <a:off x="6531451" y="6253251"/>
            <a:ext cx="1355249" cy="90288"/>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8" name="Rounded Rectangle 7"/>
          <p:cNvSpPr/>
          <p:nvPr/>
        </p:nvSpPr>
        <p:spPr>
          <a:xfrm>
            <a:off x="4177211" y="2928439"/>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a couple minutes!</a:t>
            </a:r>
          </a:p>
          <a:p>
            <a:r>
              <a:rPr lang="en-US" dirty="0"/>
              <a:t>Try to see what you can think might be wrong</a:t>
            </a:r>
          </a:p>
          <a:p>
            <a:r>
              <a:rPr lang="en-US" dirty="0"/>
              <a:t>When you have an idea, then continue</a:t>
            </a:r>
          </a:p>
        </p:txBody>
      </p:sp>
      <p:sp>
        <p:nvSpPr>
          <p:cNvPr id="9" name="TextBox 8">
            <a:extLst>
              <a:ext uri="{FF2B5EF4-FFF2-40B4-BE49-F238E27FC236}">
                <a16:creationId xmlns:a16="http://schemas.microsoft.com/office/drawing/2014/main" id="{7DB9BAD8-E9F6-3D4E-9EC9-DC5872558D73}"/>
              </a:ext>
            </a:extLst>
          </p:cNvPr>
          <p:cNvSpPr txBox="1"/>
          <p:nvPr/>
        </p:nvSpPr>
        <p:spPr>
          <a:xfrm rot="19623622">
            <a:off x="-20493" y="3682599"/>
            <a:ext cx="1504205" cy="369332"/>
          </a:xfrm>
          <a:prstGeom prst="rect">
            <a:avLst/>
          </a:prstGeom>
          <a:noFill/>
        </p:spPr>
        <p:txBody>
          <a:bodyPr wrap="square" rtlCol="0">
            <a:spAutoFit/>
          </a:bodyPr>
          <a:lstStyle/>
          <a:p>
            <a:r>
              <a:rPr lang="en-US" b="1" dirty="0">
                <a:solidFill>
                  <a:srgbClr val="FF0000"/>
                </a:solidFill>
              </a:rPr>
              <a:t>Bad Design B</a:t>
            </a:r>
          </a:p>
        </p:txBody>
      </p:sp>
    </p:spTree>
    <p:extLst>
      <p:ext uri="{BB962C8B-B14F-4D97-AF65-F5344CB8AC3E}">
        <p14:creationId xmlns:p14="http://schemas.microsoft.com/office/powerpoint/2010/main" val="3164699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generated with very high confidence">
            <a:extLst>
              <a:ext uri="{FF2B5EF4-FFF2-40B4-BE49-F238E27FC236}">
                <a16:creationId xmlns:a16="http://schemas.microsoft.com/office/drawing/2014/main" id="{D0AECE44-7FD7-4DA4-942A-78961EC7733C}"/>
              </a:ext>
            </a:extLst>
          </p:cNvPr>
          <p:cNvPicPr>
            <a:picLocks noGrp="1" noChangeAspect="1"/>
          </p:cNvPicPr>
          <p:nvPr>
            <p:ph idx="1"/>
          </p:nvPr>
        </p:nvPicPr>
        <p:blipFill>
          <a:blip r:embed="rId2"/>
          <a:stretch>
            <a:fillRect/>
          </a:stretch>
        </p:blipFill>
        <p:spPr>
          <a:xfrm>
            <a:off x="504005" y="88521"/>
            <a:ext cx="7819529" cy="2179549"/>
          </a:xfrm>
          <a:prstGeom prst="rect">
            <a:avLst/>
          </a:prstGeom>
        </p:spPr>
      </p:pic>
      <p:sp>
        <p:nvSpPr>
          <p:cNvPr id="6" name="TextBox 5">
            <a:extLst>
              <a:ext uri="{FF2B5EF4-FFF2-40B4-BE49-F238E27FC236}">
                <a16:creationId xmlns:a16="http://schemas.microsoft.com/office/drawing/2014/main" id="{87A90826-9974-405E-AB6D-11CDB8489DDC}"/>
              </a:ext>
            </a:extLst>
          </p:cNvPr>
          <p:cNvSpPr txBox="1"/>
          <p:nvPr/>
        </p:nvSpPr>
        <p:spPr>
          <a:xfrm>
            <a:off x="814614" y="2568225"/>
            <a:ext cx="7070271" cy="267765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This design does </a:t>
            </a:r>
            <a:r>
              <a:rPr lang="en-US" sz="2400" dirty="0">
                <a:cs typeface="Calibri"/>
              </a:rPr>
              <a:t>not function correctly.  </a:t>
            </a:r>
          </a:p>
          <a:p>
            <a:endParaRPr lang="en-US" sz="2400" dirty="0">
              <a:cs typeface="Calibri"/>
            </a:endParaRPr>
          </a:p>
          <a:p>
            <a:r>
              <a:rPr lang="en-US" sz="2400" dirty="0">
                <a:cs typeface="Calibri"/>
              </a:rPr>
              <a:t>Account does not have enough data to make </a:t>
            </a:r>
            <a:r>
              <a:rPr lang="en-US" sz="2400" dirty="0" err="1">
                <a:cs typeface="Calibri"/>
              </a:rPr>
              <a:t>getHistoricalBalance</a:t>
            </a:r>
            <a:r>
              <a:rPr lang="en-US" sz="2400" dirty="0">
                <a:cs typeface="Calibri"/>
              </a:rPr>
              <a:t> work.  </a:t>
            </a:r>
            <a:r>
              <a:rPr lang="en-US" sz="2400" dirty="0" err="1">
                <a:cs typeface="Calibri"/>
              </a:rPr>
              <a:t>oldBalances</a:t>
            </a:r>
            <a:r>
              <a:rPr lang="en-US" sz="2400" dirty="0">
                <a:cs typeface="Calibri"/>
              </a:rPr>
              <a:t> stores perhaps a list of balances?  But the date of the transactions is not stored, so we can't look up the balance on a particular day/time.</a:t>
            </a:r>
            <a:endParaRPr lang="en-US" dirty="0"/>
          </a:p>
        </p:txBody>
      </p:sp>
    </p:spTree>
    <p:extLst>
      <p:ext uri="{BB962C8B-B14F-4D97-AF65-F5344CB8AC3E}">
        <p14:creationId xmlns:p14="http://schemas.microsoft.com/office/powerpoint/2010/main" val="505635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22498"/>
          </a:xfrm>
        </p:spPr>
        <p:txBody>
          <a:bodyPr/>
          <a:lstStyle/>
          <a:p>
            <a:r>
              <a:rPr lang="en-US"/>
              <a:t>Overview: Principles of Design (for CSSE220)</a:t>
            </a:r>
          </a:p>
        </p:txBody>
      </p:sp>
      <p:sp>
        <p:nvSpPr>
          <p:cNvPr id="3" name="Content Placeholder 2"/>
          <p:cNvSpPr>
            <a:spLocks noGrp="1"/>
          </p:cNvSpPr>
          <p:nvPr>
            <p:ph idx="1"/>
          </p:nvPr>
        </p:nvSpPr>
        <p:spPr>
          <a:xfrm>
            <a:off x="335901" y="1287625"/>
            <a:ext cx="8546841" cy="5570375"/>
          </a:xfrm>
        </p:spPr>
        <p:txBody>
          <a:bodyPr>
            <a:normAutofit fontScale="92500" lnSpcReduction="10000"/>
          </a:bodyPr>
          <a:lstStyle/>
          <a:p>
            <a:pPr marL="457200" indent="-457200" fontAlgn="base">
              <a:buFont typeface="+mj-lt"/>
              <a:buAutoNum type="arabicPeriod"/>
            </a:pPr>
            <a:r>
              <a:rPr lang="en-US" sz="2400">
                <a:highlight>
                  <a:srgbClr val="FFFF00"/>
                </a:highlight>
              </a:rPr>
              <a:t>Make sure your design </a:t>
            </a:r>
            <a:r>
              <a:rPr lang="en-US" sz="2400" b="1">
                <a:highlight>
                  <a:srgbClr val="FFFF00"/>
                </a:highlight>
              </a:rPr>
              <a:t>allows proper functionality</a:t>
            </a:r>
            <a:endParaRPr lang="en-US" sz="2400">
              <a:highlight>
                <a:srgbClr val="FFFF00"/>
              </a:highlight>
            </a:endParaRPr>
          </a:p>
          <a:p>
            <a:pPr marL="685800" lvl="1" indent="-342900" fontAlgn="base">
              <a:buFont typeface="+mj-lt"/>
              <a:buAutoNum type="alphaLcParenR"/>
            </a:pPr>
            <a:r>
              <a:rPr lang="en-US"/>
              <a:t>Must be able to </a:t>
            </a:r>
            <a:r>
              <a:rPr lang="en-US" b="1"/>
              <a:t>store required information</a:t>
            </a:r>
            <a:r>
              <a:rPr lang="en-US"/>
              <a:t> (one/many to one/many relationships)</a:t>
            </a:r>
          </a:p>
          <a:p>
            <a:pPr marL="685800" lvl="1" indent="-342900" fontAlgn="base">
              <a:buFont typeface="+mj-lt"/>
              <a:buAutoNum type="alphaLcParenR"/>
            </a:pPr>
            <a:r>
              <a:rPr lang="en-US"/>
              <a:t>Must be able to </a:t>
            </a:r>
            <a:r>
              <a:rPr lang="en-US" b="1"/>
              <a:t>access the required information</a:t>
            </a:r>
            <a:r>
              <a:rPr lang="en-US"/>
              <a:t> to accomplish tasks</a:t>
            </a:r>
          </a:p>
          <a:p>
            <a:pPr marL="685800" lvl="1" indent="-342900" fontAlgn="base">
              <a:buFont typeface="+mj-lt"/>
              <a:buAutoNum type="alphaLcParenR"/>
            </a:pPr>
            <a:r>
              <a:rPr lang="en-US"/>
              <a:t>Data should </a:t>
            </a:r>
            <a:r>
              <a:rPr lang="en-US" b="1"/>
              <a:t>not be duplicated</a:t>
            </a:r>
            <a:r>
              <a:rPr lang="en-US"/>
              <a:t> (id/identifiers are OK!)</a:t>
            </a:r>
            <a:endParaRPr lang="en-US" sz="2400"/>
          </a:p>
          <a:p>
            <a:pPr marL="457200" indent="-457200">
              <a:buFont typeface="+mj-lt"/>
              <a:buAutoNum type="arabicPeriod"/>
            </a:pPr>
            <a:r>
              <a:rPr lang="en-US" sz="2400">
                <a:highlight>
                  <a:srgbClr val="FFFF00"/>
                </a:highlight>
              </a:rPr>
              <a:t>Structure design </a:t>
            </a:r>
            <a:r>
              <a:rPr lang="en-US" sz="2400" b="1">
                <a:highlight>
                  <a:srgbClr val="FFFF00"/>
                </a:highlight>
              </a:rPr>
              <a:t>around the data</a:t>
            </a:r>
            <a:r>
              <a:rPr lang="en-US" sz="2400">
                <a:highlight>
                  <a:srgbClr val="FFFF00"/>
                </a:highlight>
              </a:rPr>
              <a:t> to be stored</a:t>
            </a:r>
          </a:p>
          <a:p>
            <a:pPr marL="685800" lvl="1" indent="-342900" fontAlgn="base">
              <a:buFont typeface="+mj-lt"/>
              <a:buAutoNum type="alphaLcParenR"/>
            </a:pPr>
            <a:r>
              <a:rPr lang="en-US" b="1"/>
              <a:t>Nouns should become classes</a:t>
            </a:r>
            <a:endParaRPr lang="en-US"/>
          </a:p>
          <a:p>
            <a:pPr marL="685800" lvl="1" indent="-342900" fontAlgn="base">
              <a:buFont typeface="+mj-lt"/>
              <a:buAutoNum type="alphaLcParenR"/>
            </a:pPr>
            <a:r>
              <a:rPr lang="en-US" b="1"/>
              <a:t>Classes should have intelligent behaviors</a:t>
            </a:r>
            <a:r>
              <a:rPr lang="en-US"/>
              <a:t> (methods) </a:t>
            </a:r>
            <a:r>
              <a:rPr lang="en-US" b="1"/>
              <a:t>that may operate on their data</a:t>
            </a:r>
            <a:endParaRPr lang="en-US"/>
          </a:p>
          <a:p>
            <a:pPr marL="457200" indent="-457200" fontAlgn="base">
              <a:buFont typeface="+mj-lt"/>
              <a:buAutoNum type="arabicPeriod"/>
            </a:pPr>
            <a:r>
              <a:rPr lang="en-US" sz="2400"/>
              <a:t>Functionality should be </a:t>
            </a:r>
            <a:r>
              <a:rPr lang="en-US" sz="2400" b="1"/>
              <a:t>distributed efficiently</a:t>
            </a:r>
            <a:endParaRPr lang="en-US" sz="2400"/>
          </a:p>
          <a:p>
            <a:pPr marL="685800" lvl="1" indent="-342900" fontAlgn="base">
              <a:buFont typeface="+mj-lt"/>
              <a:buAutoNum type="alphaLcParenR"/>
            </a:pPr>
            <a:r>
              <a:rPr lang="en-US" b="1"/>
              <a:t>No class/part should get too large</a:t>
            </a:r>
          </a:p>
          <a:p>
            <a:pPr marL="685800" lvl="1" indent="-342900" fontAlgn="base">
              <a:buFont typeface="+mj-lt"/>
              <a:buAutoNum type="alphaLcParenR"/>
            </a:pPr>
            <a:r>
              <a:rPr lang="en-US" b="1"/>
              <a:t>Each class should have a single responsibility</a:t>
            </a:r>
            <a:r>
              <a:rPr lang="en-US"/>
              <a:t> it accomplishes</a:t>
            </a:r>
          </a:p>
          <a:p>
            <a:pPr marL="457200" indent="-457200" fontAlgn="base">
              <a:buFont typeface="+mj-lt"/>
              <a:buAutoNum type="arabicPeriod"/>
            </a:pPr>
            <a:r>
              <a:rPr lang="en-US" sz="2400" b="1"/>
              <a:t>Minimize dependencies</a:t>
            </a:r>
            <a:r>
              <a:rPr lang="en-US" sz="2400"/>
              <a:t> between objects when it does not disrupt usability or extendibility</a:t>
            </a:r>
          </a:p>
          <a:p>
            <a:pPr marL="685800" lvl="1" indent="-342900" fontAlgn="base">
              <a:buFont typeface="+mj-lt"/>
              <a:buAutoNum type="alphaLcParenR"/>
            </a:pPr>
            <a:r>
              <a:rPr lang="en-US"/>
              <a:t>Tell don't ask</a:t>
            </a:r>
          </a:p>
          <a:p>
            <a:pPr marL="685800" lvl="1" indent="-342900" fontAlgn="base">
              <a:buFont typeface="+mj-lt"/>
              <a:buAutoNum type="alphaLcParenR"/>
            </a:pPr>
            <a:r>
              <a:rPr lang="en-US"/>
              <a:t>Don't have message chains</a:t>
            </a:r>
          </a:p>
          <a:p>
            <a:pPr marL="457200" indent="-457200" fontAlgn="base">
              <a:buFont typeface="+mj-lt"/>
              <a:buAutoNum type="arabicPeriod"/>
            </a:pPr>
            <a:r>
              <a:rPr lang="en-US" sz="2400" b="1"/>
              <a:t>Don't duplicate</a:t>
            </a:r>
            <a:r>
              <a:rPr lang="en-US" sz="2400"/>
              <a:t> code</a:t>
            </a:r>
          </a:p>
          <a:p>
            <a:pPr marL="685800" lvl="1" indent="-342900" fontAlgn="base">
              <a:buFont typeface="+mj-lt"/>
              <a:buAutoNum type="alphaLcParenR"/>
            </a:pPr>
            <a:r>
              <a:rPr lang="en-US"/>
              <a:t>Similar "chunks" of code should be </a:t>
            </a:r>
            <a:r>
              <a:rPr lang="en-US" b="1"/>
              <a:t>unified into functions</a:t>
            </a:r>
            <a:endParaRPr lang="en-US"/>
          </a:p>
          <a:p>
            <a:pPr marL="685800" lvl="1" indent="-342900" fontAlgn="base">
              <a:buFont typeface="+mj-lt"/>
              <a:buAutoNum type="alphaLcParenR"/>
            </a:pPr>
            <a:r>
              <a:rPr lang="en-US"/>
              <a:t>Classes with similar features should be given </a:t>
            </a:r>
            <a:r>
              <a:rPr lang="en-US" b="1"/>
              <a:t>common interfaces</a:t>
            </a:r>
            <a:endParaRPr lang="en-US"/>
          </a:p>
          <a:p>
            <a:pPr marL="685800" lvl="1" indent="-342900">
              <a:buFont typeface="+mj-lt"/>
              <a:buAutoNum type="alphaLcParenR"/>
            </a:pPr>
            <a:r>
              <a:rPr lang="en-US"/>
              <a:t>Classes with similar internals should be simplified using </a:t>
            </a:r>
            <a:r>
              <a:rPr lang="en-US" b="1"/>
              <a:t>inheritance</a:t>
            </a:r>
            <a:endParaRPr lang="en-US"/>
          </a:p>
        </p:txBody>
      </p:sp>
      <p:sp>
        <p:nvSpPr>
          <p:cNvPr id="4" name="Rounded Rectangle 3">
            <a:extLst>
              <a:ext uri="{FF2B5EF4-FFF2-40B4-BE49-F238E27FC236}">
                <a16:creationId xmlns:a16="http://schemas.microsoft.com/office/drawing/2014/main" id="{D67D84FC-1798-1B48-81BB-3E04B0008B8A}"/>
              </a:ext>
            </a:extLst>
          </p:cNvPr>
          <p:cNvSpPr/>
          <p:nvPr/>
        </p:nvSpPr>
        <p:spPr>
          <a:xfrm>
            <a:off x="123290" y="1089061"/>
            <a:ext cx="8866598" cy="22603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30129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FCF57C-A08C-4EA4-A46B-CF86C6E10D83}"/>
              </a:ext>
            </a:extLst>
          </p:cNvPr>
          <p:cNvSpPr txBox="1"/>
          <p:nvPr/>
        </p:nvSpPr>
        <p:spPr>
          <a:xfrm>
            <a:off x="154215" y="392067"/>
            <a:ext cx="8899071" cy="31393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A particular company keeps a variety of different accounts for its projects. Each account has an account number and a balance.  When a deposit or withdrawal occurs, the transaction occurs immediately and the current balance should be updated. The system should support getting the current balance.  </a:t>
            </a:r>
          </a:p>
          <a:p>
            <a:endParaRPr lang="en-US" dirty="0">
              <a:latin typeface="Arial"/>
              <a:cs typeface="Arial"/>
            </a:endParaRPr>
          </a:p>
          <a:p>
            <a:r>
              <a:rPr lang="en-US" dirty="0">
                <a:latin typeface="Arial"/>
                <a:cs typeface="Arial"/>
              </a:rPr>
              <a:t>The system should also support getting the balance as it existed at any date/time in the past.  Note the input historical date/time may not correspond to a particular transaction time - e.g. if the system had a balance of $1 at 1pm and then was changed to $2 at 3pm., a request for the balance at 2pm should return $1.</a:t>
            </a:r>
          </a:p>
          <a:p>
            <a:endParaRPr lang="en-US" dirty="0">
              <a:latin typeface="Arial"/>
              <a:cs typeface="Arial"/>
            </a:endParaRPr>
          </a:p>
          <a:p>
            <a:r>
              <a:rPr lang="en-US" b="1" dirty="0">
                <a:latin typeface="Arial"/>
                <a:cs typeface="Arial"/>
              </a:rPr>
              <a:t>Propose your own design</a:t>
            </a:r>
            <a:endParaRPr lang="en-US" b="1" dirty="0"/>
          </a:p>
        </p:txBody>
      </p:sp>
      <p:pic>
        <p:nvPicPr>
          <p:cNvPr id="23" name="Content Placeholder 4" descr="A screenshot of a cell phone&#10;&#10;Description generated with very high confidence">
            <a:extLst>
              <a:ext uri="{FF2B5EF4-FFF2-40B4-BE49-F238E27FC236}">
                <a16:creationId xmlns:a16="http://schemas.microsoft.com/office/drawing/2014/main" id="{3AAE810B-CF04-42BA-93B2-CABD6CF9F2ED}"/>
              </a:ext>
            </a:extLst>
          </p:cNvPr>
          <p:cNvPicPr>
            <a:picLocks noChangeAspect="1"/>
          </p:cNvPicPr>
          <p:nvPr/>
        </p:nvPicPr>
        <p:blipFill>
          <a:blip r:embed="rId2"/>
          <a:stretch>
            <a:fillRect/>
          </a:stretch>
        </p:blipFill>
        <p:spPr>
          <a:xfrm>
            <a:off x="409187" y="3938124"/>
            <a:ext cx="7819529" cy="2179549"/>
          </a:xfrm>
          <a:prstGeom prst="rect">
            <a:avLst/>
          </a:prstGeom>
        </p:spPr>
      </p:pic>
      <p:sp>
        <p:nvSpPr>
          <p:cNvPr id="25" name="Rectangle 24">
            <a:extLst>
              <a:ext uri="{FF2B5EF4-FFF2-40B4-BE49-F238E27FC236}">
                <a16:creationId xmlns:a16="http://schemas.microsoft.com/office/drawing/2014/main" id="{F2216F0E-FA66-4639-93CB-EC8013DA6EA8}"/>
              </a:ext>
            </a:extLst>
          </p:cNvPr>
          <p:cNvSpPr/>
          <p:nvPr/>
        </p:nvSpPr>
        <p:spPr>
          <a:xfrm>
            <a:off x="8015515" y="6056084"/>
            <a:ext cx="515258" cy="397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7-8</a:t>
            </a:r>
          </a:p>
        </p:txBody>
      </p:sp>
      <p:sp>
        <p:nvSpPr>
          <p:cNvPr id="5" name="Title 2">
            <a:extLst>
              <a:ext uri="{FF2B5EF4-FFF2-40B4-BE49-F238E27FC236}">
                <a16:creationId xmlns:a16="http://schemas.microsoft.com/office/drawing/2014/main" id="{9090FC49-9626-4BD9-92A5-8AA4D05B2A58}"/>
              </a:ext>
            </a:extLst>
          </p:cNvPr>
          <p:cNvSpPr>
            <a:spLocks noGrp="1"/>
          </p:cNvSpPr>
          <p:nvPr>
            <p:ph type="title"/>
          </p:nvPr>
        </p:nvSpPr>
        <p:spPr>
          <a:xfrm>
            <a:off x="613227" y="5982094"/>
            <a:ext cx="6130473" cy="722889"/>
          </a:xfrm>
        </p:spPr>
        <p:txBody>
          <a:bodyPr>
            <a:normAutofit/>
          </a:bodyPr>
          <a:lstStyle/>
          <a:p>
            <a:r>
              <a:rPr lang="en-US" dirty="0"/>
              <a:t>Questions #7 &amp; #8 on today’s quiz</a:t>
            </a:r>
          </a:p>
        </p:txBody>
      </p:sp>
      <p:cxnSp>
        <p:nvCxnSpPr>
          <p:cNvPr id="7" name="Straight Arrow Connector 6">
            <a:extLst>
              <a:ext uri="{FF2B5EF4-FFF2-40B4-BE49-F238E27FC236}">
                <a16:creationId xmlns:a16="http://schemas.microsoft.com/office/drawing/2014/main" id="{F84AAA69-8F15-4815-B248-9B1CC6E355C6}"/>
              </a:ext>
            </a:extLst>
          </p:cNvPr>
          <p:cNvCxnSpPr>
            <a:cxnSpLocks/>
          </p:cNvCxnSpPr>
          <p:nvPr/>
        </p:nvCxnSpPr>
        <p:spPr>
          <a:xfrm flipV="1">
            <a:off x="6531451" y="6253251"/>
            <a:ext cx="1355249" cy="90288"/>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8" name="Rounded Rectangle 7"/>
          <p:cNvSpPr/>
          <p:nvPr/>
        </p:nvSpPr>
        <p:spPr>
          <a:xfrm>
            <a:off x="409187" y="3511785"/>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5-10 minutes!</a:t>
            </a:r>
          </a:p>
          <a:p>
            <a:r>
              <a:rPr lang="en-US" dirty="0"/>
              <a:t>Try to make your own improved design </a:t>
            </a:r>
          </a:p>
          <a:p>
            <a:r>
              <a:rPr lang="en-US" dirty="0"/>
              <a:t>Either paper or using </a:t>
            </a:r>
            <a:r>
              <a:rPr lang="en-US" dirty="0" err="1"/>
              <a:t>plantuml</a:t>
            </a:r>
            <a:r>
              <a:rPr lang="en-US" dirty="0"/>
              <a:t> is OK!</a:t>
            </a:r>
          </a:p>
        </p:txBody>
      </p:sp>
    </p:spTree>
    <p:extLst>
      <p:ext uri="{BB962C8B-B14F-4D97-AF65-F5344CB8AC3E}">
        <p14:creationId xmlns:p14="http://schemas.microsoft.com/office/powerpoint/2010/main" val="52673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EEE1-F581-4196-894B-CB79A58ACEF3}"/>
              </a:ext>
            </a:extLst>
          </p:cNvPr>
          <p:cNvSpPr>
            <a:spLocks noGrp="1"/>
          </p:cNvSpPr>
          <p:nvPr>
            <p:ph type="title"/>
          </p:nvPr>
        </p:nvSpPr>
        <p:spPr/>
        <p:txBody>
          <a:bodyPr/>
          <a:lstStyle/>
          <a:p>
            <a:r>
              <a:rPr lang="en-US" dirty="0"/>
              <a:t>Here is a potential solution</a:t>
            </a:r>
          </a:p>
        </p:txBody>
      </p:sp>
      <p:pic>
        <p:nvPicPr>
          <p:cNvPr id="4" name="Picture 4" descr="A screenshot of a cell phone&#10;&#10;Description generated with very high confidence">
            <a:extLst>
              <a:ext uri="{FF2B5EF4-FFF2-40B4-BE49-F238E27FC236}">
                <a16:creationId xmlns:a16="http://schemas.microsoft.com/office/drawing/2014/main" id="{11CF2D0E-7B25-4F22-A886-D21E61DA2889}"/>
              </a:ext>
            </a:extLst>
          </p:cNvPr>
          <p:cNvPicPr>
            <a:picLocks noChangeAspect="1"/>
          </p:cNvPicPr>
          <p:nvPr/>
        </p:nvPicPr>
        <p:blipFill>
          <a:blip r:embed="rId2"/>
          <a:stretch>
            <a:fillRect/>
          </a:stretch>
        </p:blipFill>
        <p:spPr>
          <a:xfrm>
            <a:off x="287373" y="2139555"/>
            <a:ext cx="8393086" cy="2324568"/>
          </a:xfrm>
          <a:prstGeom prst="rect">
            <a:avLst/>
          </a:prstGeom>
        </p:spPr>
      </p:pic>
    </p:spTree>
    <p:extLst>
      <p:ext uri="{BB962C8B-B14F-4D97-AF65-F5344CB8AC3E}">
        <p14:creationId xmlns:p14="http://schemas.microsoft.com/office/powerpoint/2010/main" val="2453372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EEE1-F581-4196-894B-CB79A58ACEF3}"/>
              </a:ext>
            </a:extLst>
          </p:cNvPr>
          <p:cNvSpPr>
            <a:spLocks noGrp="1"/>
          </p:cNvSpPr>
          <p:nvPr>
            <p:ph type="title"/>
          </p:nvPr>
        </p:nvSpPr>
        <p:spPr/>
        <p:txBody>
          <a:bodyPr/>
          <a:lstStyle/>
          <a:p>
            <a:r>
              <a:rPr lang="en-US" dirty="0"/>
              <a:t>Here is a potential solution</a:t>
            </a:r>
          </a:p>
        </p:txBody>
      </p:sp>
      <p:pic>
        <p:nvPicPr>
          <p:cNvPr id="4" name="Picture 4" descr="A screenshot of a cell phone&#10;&#10;Description generated with very high confidence">
            <a:extLst>
              <a:ext uri="{FF2B5EF4-FFF2-40B4-BE49-F238E27FC236}">
                <a16:creationId xmlns:a16="http://schemas.microsoft.com/office/drawing/2014/main" id="{11CF2D0E-7B25-4F22-A886-D21E61DA2889}"/>
              </a:ext>
            </a:extLst>
          </p:cNvPr>
          <p:cNvPicPr>
            <a:picLocks noChangeAspect="1"/>
          </p:cNvPicPr>
          <p:nvPr/>
        </p:nvPicPr>
        <p:blipFill>
          <a:blip r:embed="rId2"/>
          <a:stretch>
            <a:fillRect/>
          </a:stretch>
        </p:blipFill>
        <p:spPr>
          <a:xfrm>
            <a:off x="287373" y="2139555"/>
            <a:ext cx="8393086" cy="2324568"/>
          </a:xfrm>
          <a:prstGeom prst="rect">
            <a:avLst/>
          </a:prstGeom>
        </p:spPr>
      </p:pic>
      <p:sp>
        <p:nvSpPr>
          <p:cNvPr id="5" name="Rectangle: Rounded Corners 4">
            <a:extLst>
              <a:ext uri="{FF2B5EF4-FFF2-40B4-BE49-F238E27FC236}">
                <a16:creationId xmlns:a16="http://schemas.microsoft.com/office/drawing/2014/main" id="{74B941C2-FB92-4760-B555-777B49D2A57B}"/>
              </a:ext>
            </a:extLst>
          </p:cNvPr>
          <p:cNvSpPr/>
          <p:nvPr/>
        </p:nvSpPr>
        <p:spPr>
          <a:xfrm>
            <a:off x="5589270" y="2868930"/>
            <a:ext cx="2708910" cy="5143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792732CD-72E5-4757-9B45-2F21AF8C2676}"/>
              </a:ext>
            </a:extLst>
          </p:cNvPr>
          <p:cNvSpPr>
            <a:spLocks noGrp="1"/>
          </p:cNvSpPr>
          <p:nvPr>
            <p:ph idx="1"/>
          </p:nvPr>
        </p:nvSpPr>
        <p:spPr>
          <a:xfrm>
            <a:off x="535805" y="4771444"/>
            <a:ext cx="7373755" cy="1316377"/>
          </a:xfrm>
        </p:spPr>
        <p:txBody>
          <a:bodyPr>
            <a:normAutofit/>
          </a:bodyPr>
          <a:lstStyle/>
          <a:p>
            <a:pPr marL="0" indent="0">
              <a:buNone/>
            </a:pPr>
            <a:endParaRPr lang="en-US" sz="1800" dirty="0"/>
          </a:p>
        </p:txBody>
      </p:sp>
      <p:cxnSp>
        <p:nvCxnSpPr>
          <p:cNvPr id="8" name="Straight Arrow Connector 7">
            <a:extLst>
              <a:ext uri="{FF2B5EF4-FFF2-40B4-BE49-F238E27FC236}">
                <a16:creationId xmlns:a16="http://schemas.microsoft.com/office/drawing/2014/main" id="{1371B3F7-E4C0-4155-97D3-7229B14ECAE8}"/>
              </a:ext>
            </a:extLst>
          </p:cNvPr>
          <p:cNvCxnSpPr>
            <a:cxnSpLocks/>
          </p:cNvCxnSpPr>
          <p:nvPr/>
        </p:nvCxnSpPr>
        <p:spPr>
          <a:xfrm flipV="1">
            <a:off x="4572000" y="3429000"/>
            <a:ext cx="960120" cy="1342442"/>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10" name="Rounded Rectangle 9">
            <a:extLst>
              <a:ext uri="{FF2B5EF4-FFF2-40B4-BE49-F238E27FC236}">
                <a16:creationId xmlns:a16="http://schemas.microsoft.com/office/drawing/2014/main" id="{8E2E2E3A-0A1F-CE4D-9ED9-5D15216145F0}"/>
              </a:ext>
            </a:extLst>
          </p:cNvPr>
          <p:cNvSpPr/>
          <p:nvPr/>
        </p:nvSpPr>
        <p:spPr>
          <a:xfrm>
            <a:off x="525107" y="4771442"/>
            <a:ext cx="8166830" cy="180401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tx1"/>
                </a:solidFill>
              </a:rPr>
              <a:t>Note: </a:t>
            </a:r>
            <a:r>
              <a:rPr lang="en-US" i="1" dirty="0">
                <a:solidFill>
                  <a:schemeClr val="tx1"/>
                </a:solidFill>
              </a:rPr>
              <a:t>balances</a:t>
            </a:r>
            <a:r>
              <a:rPr lang="en-US" dirty="0">
                <a:solidFill>
                  <a:schemeClr val="tx1"/>
                </a:solidFill>
              </a:rPr>
              <a:t> &amp; </a:t>
            </a:r>
            <a:r>
              <a:rPr lang="en-US" i="1" dirty="0" err="1">
                <a:solidFill>
                  <a:schemeClr val="tx1"/>
                </a:solidFill>
              </a:rPr>
              <a:t>transactionDateTimes</a:t>
            </a:r>
            <a:r>
              <a:rPr lang="en-US" dirty="0">
                <a:solidFill>
                  <a:schemeClr val="tx1"/>
                </a:solidFill>
              </a:rPr>
              <a:t> – are parallel </a:t>
            </a:r>
            <a:r>
              <a:rPr lang="en-US" dirty="0" err="1">
                <a:solidFill>
                  <a:schemeClr val="tx1"/>
                </a:solidFill>
              </a:rPr>
              <a:t>ArrayLists</a:t>
            </a:r>
            <a:endParaRPr lang="en-US" dirty="0">
              <a:solidFill>
                <a:schemeClr val="tx1"/>
              </a:solidFill>
            </a:endParaRPr>
          </a:p>
          <a:p>
            <a:r>
              <a:rPr lang="en-US" dirty="0">
                <a:solidFill>
                  <a:schemeClr val="tx1"/>
                </a:solidFill>
              </a:rPr>
              <a:t>The 's' at the end of the names </a:t>
            </a:r>
            <a:r>
              <a:rPr lang="en-US" i="1" dirty="0">
                <a:solidFill>
                  <a:schemeClr val="tx1"/>
                </a:solidFill>
              </a:rPr>
              <a:t>balances</a:t>
            </a:r>
            <a:r>
              <a:rPr lang="en-US" dirty="0">
                <a:solidFill>
                  <a:schemeClr val="tx1"/>
                </a:solidFill>
              </a:rPr>
              <a:t> and </a:t>
            </a:r>
            <a:r>
              <a:rPr lang="en-US" i="1" dirty="0" err="1">
                <a:solidFill>
                  <a:schemeClr val="tx1"/>
                </a:solidFill>
              </a:rPr>
              <a:t>transactionDateTimes</a:t>
            </a:r>
            <a:r>
              <a:rPr lang="en-US" i="1" dirty="0">
                <a:solidFill>
                  <a:schemeClr val="tx1"/>
                </a:solidFill>
              </a:rPr>
              <a:t> </a:t>
            </a:r>
            <a:r>
              <a:rPr lang="en-US" dirty="0">
                <a:solidFill>
                  <a:schemeClr val="tx1"/>
                </a:solidFill>
              </a:rPr>
              <a:t>this is an indicator that each stores multiple values – these are really parallel </a:t>
            </a:r>
            <a:r>
              <a:rPr lang="en-US" dirty="0" err="1">
                <a:solidFill>
                  <a:schemeClr val="tx1"/>
                </a:solidFill>
              </a:rPr>
              <a:t>ArrayLists</a:t>
            </a:r>
            <a:endParaRPr lang="en-US" dirty="0">
              <a:solidFill>
                <a:schemeClr val="tx1"/>
              </a:solidFill>
            </a:endParaRPr>
          </a:p>
          <a:p>
            <a:r>
              <a:rPr lang="en-US" b="1" dirty="0">
                <a:solidFill>
                  <a:schemeClr val="tx1"/>
                </a:solidFill>
              </a:rPr>
              <a:t>Alternative to parallel </a:t>
            </a:r>
            <a:r>
              <a:rPr lang="en-US" b="1" dirty="0" err="1">
                <a:solidFill>
                  <a:schemeClr val="tx1"/>
                </a:solidFill>
              </a:rPr>
              <a:t>ArrayLists</a:t>
            </a:r>
            <a:r>
              <a:rPr lang="en-US" b="1" dirty="0">
                <a:solidFill>
                  <a:schemeClr val="tx1"/>
                </a:solidFill>
              </a:rPr>
              <a:t>: Create a single new class to capture </a:t>
            </a:r>
            <a:r>
              <a:rPr lang="en-US" b="1" i="1" dirty="0">
                <a:solidFill>
                  <a:schemeClr val="tx1"/>
                </a:solidFill>
              </a:rPr>
              <a:t>balance</a:t>
            </a:r>
            <a:r>
              <a:rPr lang="en-US" b="1" dirty="0">
                <a:solidFill>
                  <a:schemeClr val="tx1"/>
                </a:solidFill>
              </a:rPr>
              <a:t> and </a:t>
            </a:r>
            <a:r>
              <a:rPr lang="en-US" b="1" i="1" dirty="0" err="1">
                <a:solidFill>
                  <a:schemeClr val="tx1"/>
                </a:solidFill>
              </a:rPr>
              <a:t>transactionDateTime</a:t>
            </a:r>
            <a:r>
              <a:rPr lang="en-US" b="1" dirty="0">
                <a:solidFill>
                  <a:schemeClr val="tx1"/>
                </a:solidFill>
              </a:rPr>
              <a:t>, then create a single </a:t>
            </a:r>
            <a:r>
              <a:rPr lang="en-US" b="1" dirty="0" err="1">
                <a:solidFill>
                  <a:schemeClr val="tx1"/>
                </a:solidFill>
              </a:rPr>
              <a:t>ArrayList</a:t>
            </a:r>
            <a:r>
              <a:rPr lang="en-US" b="1" dirty="0">
                <a:solidFill>
                  <a:schemeClr val="tx1"/>
                </a:solidFill>
              </a:rPr>
              <a:t> of this new class</a:t>
            </a:r>
          </a:p>
        </p:txBody>
      </p:sp>
    </p:spTree>
    <p:extLst>
      <p:ext uri="{BB962C8B-B14F-4D97-AF65-F5344CB8AC3E}">
        <p14:creationId xmlns:p14="http://schemas.microsoft.com/office/powerpoint/2010/main" val="366165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9C6E-FA7B-43DE-B2E9-DE511E0A0AD7}"/>
              </a:ext>
            </a:extLst>
          </p:cNvPr>
          <p:cNvSpPr>
            <a:spLocks noGrp="1"/>
          </p:cNvSpPr>
          <p:nvPr>
            <p:ph type="title"/>
          </p:nvPr>
        </p:nvSpPr>
        <p:spPr/>
        <p:txBody>
          <a:bodyPr/>
          <a:lstStyle/>
          <a:p>
            <a:r>
              <a:rPr lang="en-US" dirty="0"/>
              <a:t>Here is second potential solution</a:t>
            </a:r>
          </a:p>
        </p:txBody>
      </p:sp>
      <p:pic>
        <p:nvPicPr>
          <p:cNvPr id="4" name="Picture 4" descr="A screenshot of a cell phone&#10;&#10;Description generated with very high confidence">
            <a:extLst>
              <a:ext uri="{FF2B5EF4-FFF2-40B4-BE49-F238E27FC236}">
                <a16:creationId xmlns:a16="http://schemas.microsoft.com/office/drawing/2014/main" id="{962989E2-A54C-4499-A19D-C1DA46592AB7}"/>
              </a:ext>
            </a:extLst>
          </p:cNvPr>
          <p:cNvPicPr>
            <a:picLocks noChangeAspect="1"/>
          </p:cNvPicPr>
          <p:nvPr/>
        </p:nvPicPr>
        <p:blipFill>
          <a:blip r:embed="rId2"/>
          <a:stretch>
            <a:fillRect/>
          </a:stretch>
        </p:blipFill>
        <p:spPr>
          <a:xfrm>
            <a:off x="931342" y="1828488"/>
            <a:ext cx="7443709" cy="3650729"/>
          </a:xfrm>
          <a:prstGeom prst="rect">
            <a:avLst/>
          </a:prstGeom>
        </p:spPr>
      </p:pic>
      <p:sp>
        <p:nvSpPr>
          <p:cNvPr id="5" name="Rounded Rectangle 4"/>
          <p:cNvSpPr/>
          <p:nvPr/>
        </p:nvSpPr>
        <p:spPr>
          <a:xfrm>
            <a:off x="236306" y="4496697"/>
            <a:ext cx="4830547" cy="106296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Technically, this class is just a “dumb” data holder and has no methods that work on the data stored with the objects of this class.</a:t>
            </a:r>
          </a:p>
        </p:txBody>
      </p:sp>
      <p:cxnSp>
        <p:nvCxnSpPr>
          <p:cNvPr id="8" name="Straight Arrow Connector 7">
            <a:extLst>
              <a:ext uri="{FF2B5EF4-FFF2-40B4-BE49-F238E27FC236}">
                <a16:creationId xmlns:a16="http://schemas.microsoft.com/office/drawing/2014/main" id="{64515D22-5699-4CF0-8804-5E762EB2B61A}"/>
              </a:ext>
            </a:extLst>
          </p:cNvPr>
          <p:cNvCxnSpPr>
            <a:cxnSpLocks/>
          </p:cNvCxnSpPr>
          <p:nvPr/>
        </p:nvCxnSpPr>
        <p:spPr>
          <a:xfrm flipV="1">
            <a:off x="4970034" y="4862456"/>
            <a:ext cx="849853" cy="365760"/>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9" name="Rounded Rectangle 4">
            <a:extLst>
              <a:ext uri="{FF2B5EF4-FFF2-40B4-BE49-F238E27FC236}">
                <a16:creationId xmlns:a16="http://schemas.microsoft.com/office/drawing/2014/main" id="{51A7D109-49C0-4E54-B55B-44B27C1FB169}"/>
              </a:ext>
            </a:extLst>
          </p:cNvPr>
          <p:cNvSpPr/>
          <p:nvPr/>
        </p:nvSpPr>
        <p:spPr>
          <a:xfrm>
            <a:off x="4112407" y="5653033"/>
            <a:ext cx="4830547" cy="1062966"/>
          </a:xfrm>
          <a:prstGeom prst="roundRect">
            <a:avLst/>
          </a:prstGeom>
          <a:solidFill>
            <a:schemeClr val="accent1">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i="1" dirty="0">
                <a:solidFill>
                  <a:schemeClr val="tx1"/>
                </a:solidFill>
              </a:rPr>
              <a:t>Consider</a:t>
            </a:r>
            <a:r>
              <a:rPr lang="en-US" i="1" dirty="0">
                <a:solidFill>
                  <a:schemeClr val="tx1"/>
                </a:solidFill>
              </a:rPr>
              <a:t>: is this design more flexible if we get new requirements, like for instance needing a </a:t>
            </a:r>
            <a:r>
              <a:rPr lang="en-US" i="1" dirty="0" err="1">
                <a:solidFill>
                  <a:schemeClr val="tx1"/>
                </a:solidFill>
                <a:latin typeface="Consolas" panose="020B0609020204030204" pitchFamily="49" charset="0"/>
              </a:rPr>
              <a:t>transactionReport</a:t>
            </a:r>
            <a:r>
              <a:rPr lang="en-US" i="1" dirty="0">
                <a:solidFill>
                  <a:schemeClr val="tx1"/>
                </a:solidFill>
                <a:latin typeface="Consolas" panose="020B0609020204030204" pitchFamily="49" charset="0"/>
              </a:rPr>
              <a:t>()</a:t>
            </a:r>
            <a:r>
              <a:rPr lang="en-US" i="1" dirty="0">
                <a:solidFill>
                  <a:schemeClr val="tx1"/>
                </a:solidFill>
              </a:rPr>
              <a:t> method?</a:t>
            </a:r>
          </a:p>
        </p:txBody>
      </p:sp>
    </p:spTree>
    <p:extLst>
      <p:ext uri="{BB962C8B-B14F-4D97-AF65-F5344CB8AC3E}">
        <p14:creationId xmlns:p14="http://schemas.microsoft.com/office/powerpoint/2010/main" val="9724142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 Problems 1 Homework</a:t>
            </a:r>
          </a:p>
        </p:txBody>
      </p:sp>
      <p:sp>
        <p:nvSpPr>
          <p:cNvPr id="3" name="Content Placeholder 2"/>
          <p:cNvSpPr>
            <a:spLocks noGrp="1"/>
          </p:cNvSpPr>
          <p:nvPr>
            <p:ph idx="1"/>
          </p:nvPr>
        </p:nvSpPr>
        <p:spPr>
          <a:xfrm>
            <a:off x="628649" y="1825625"/>
            <a:ext cx="8372131" cy="4351338"/>
          </a:xfrm>
        </p:spPr>
        <p:txBody>
          <a:bodyPr vert="horz" lIns="91440" tIns="45720" rIns="91440" bIns="45720" rtlCol="0" anchor="t">
            <a:normAutofit/>
          </a:bodyPr>
          <a:lstStyle/>
          <a:p>
            <a:r>
              <a:rPr lang="en-US" dirty="0"/>
              <a:t>Before next class:</a:t>
            </a:r>
          </a:p>
          <a:p>
            <a:r>
              <a:rPr lang="en-US" dirty="0"/>
              <a:t>Solve the Design Problem 1 Homework (Moodle -&gt; </a:t>
            </a:r>
            <a:r>
              <a:rPr lang="en-US" dirty="0" err="1"/>
              <a:t>GradeScope</a:t>
            </a:r>
            <a:r>
              <a:rPr lang="en-US" dirty="0"/>
              <a:t>)</a:t>
            </a:r>
          </a:p>
          <a:p>
            <a:pPr lvl="1"/>
            <a:r>
              <a:rPr lang="en-US" b="1" dirty="0">
                <a:highlight>
                  <a:srgbClr val="FFFF00"/>
                </a:highlight>
              </a:rPr>
              <a:t>These are due the day of next class in the morning at 7:55AM</a:t>
            </a:r>
          </a:p>
          <a:p>
            <a:pPr lvl="1"/>
            <a:r>
              <a:rPr lang="en-US" b="1" dirty="0">
                <a:highlight>
                  <a:srgbClr val="FFFF00"/>
                </a:highlight>
              </a:rPr>
              <a:t>Anything turned in late will be worth zero points</a:t>
            </a:r>
          </a:p>
          <a:p>
            <a:pPr lvl="1"/>
            <a:r>
              <a:rPr lang="en-US" b="1" dirty="0">
                <a:highlight>
                  <a:srgbClr val="FFFF00"/>
                </a:highlight>
              </a:rPr>
              <a:t>We will go over the solution at the start of class</a:t>
            </a:r>
          </a:p>
          <a:p>
            <a:pPr lvl="1"/>
            <a:endParaRPr lang="en-US" dirty="0"/>
          </a:p>
          <a:p>
            <a:r>
              <a:rPr lang="en-US" dirty="0"/>
              <a:t>We’ll discuss more design principles after Exam </a:t>
            </a:r>
            <a:r>
              <a:rPr lang="en-US" dirty="0">
                <a:cs typeface="Calibri"/>
              </a:rPr>
              <a:t>1</a:t>
            </a:r>
          </a:p>
          <a:p>
            <a:endParaRPr lang="en-US" dirty="0">
              <a:cs typeface="Calibri"/>
            </a:endParaRPr>
          </a:p>
          <a:p>
            <a:r>
              <a:rPr lang="en-US" dirty="0">
                <a:cs typeface="Calibri"/>
              </a:rPr>
              <a:t>One more example Design Problem you can practice on your own or with classmates on the slides that follow</a:t>
            </a:r>
          </a:p>
          <a:p>
            <a:endParaRPr lang="en-US" dirty="0"/>
          </a:p>
          <a:p>
            <a:endParaRPr lang="en-US" dirty="0"/>
          </a:p>
        </p:txBody>
      </p:sp>
    </p:spTree>
    <p:extLst>
      <p:ext uri="{BB962C8B-B14F-4D97-AF65-F5344CB8AC3E}">
        <p14:creationId xmlns:p14="http://schemas.microsoft.com/office/powerpoint/2010/main" val="10831826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92369"/>
            <a:ext cx="7886700" cy="3501133"/>
          </a:xfrm>
        </p:spPr>
        <p:txBody>
          <a:bodyPr/>
          <a:lstStyle/>
          <a:p>
            <a:pPr marL="0" indent="0">
              <a:buNone/>
            </a:pPr>
            <a:r>
              <a:rPr lang="en-US"/>
              <a:t>In a particular card game, players have hands of cards.  Each card is worth some points and also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p>
          <a:p>
            <a:pPr marL="0" indent="0">
              <a:buNone/>
            </a:pPr>
            <a:endParaRPr lang="en-US"/>
          </a:p>
          <a:p>
            <a:pPr marL="0" indent="0">
              <a:buNone/>
            </a:pPr>
            <a:r>
              <a:rPr lang="en-US"/>
              <a:t>What is wrong with this design? (Hint: look at and refer to your design principles by number).  I see at least 2 separate categories violated.</a:t>
            </a:r>
          </a:p>
        </p:txBody>
      </p:sp>
      <p:pic>
        <p:nvPicPr>
          <p:cNvPr id="4098" name="Picture 2" descr="https://lh4.googleusercontent.com/N6NtOPFq86twPO1G8_VJtAVmXiWVP40tVlHgAE7Xl7uoXF1qiykzKyppnwxYAfYxu1c9A54i505eLg4K06A0D7RndUaYqZqasLV1SHubMLowpfaUH2iYtJtZKDL-NswjI2vu7dG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754" y="3823703"/>
            <a:ext cx="8662941" cy="1756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563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2745180"/>
            <a:ext cx="7886700" cy="3501133"/>
          </a:xfrm>
        </p:spPr>
        <p:txBody>
          <a:bodyPr/>
          <a:lstStyle/>
          <a:p>
            <a:pPr marL="0" indent="0">
              <a:buNone/>
            </a:pPr>
            <a:r>
              <a:rPr lang="en-US" i="1"/>
              <a:t>My answer (in order of importance)</a:t>
            </a:r>
          </a:p>
          <a:p>
            <a:pPr marL="0" indent="0">
              <a:buNone/>
            </a:pPr>
            <a:r>
              <a:rPr lang="en-US"/>
              <a:t>1a.  The design does not function correctly</a:t>
            </a:r>
          </a:p>
          <a:p>
            <a:pPr marL="0" indent="0">
              <a:buNone/>
            </a:pPr>
            <a:r>
              <a:rPr lang="en-US"/>
              <a:t>The player’s color bonus cannot be preserved if he/she loses all their cards of a particular color</a:t>
            </a:r>
          </a:p>
          <a:p>
            <a:pPr marL="0" indent="0">
              <a:buNone/>
            </a:pPr>
            <a:r>
              <a:rPr lang="en-US"/>
              <a:t>It requires iterating over all objects to get the full set of cards in the players hands to move cards or compute final total</a:t>
            </a:r>
          </a:p>
          <a:p>
            <a:pPr marL="0" indent="0">
              <a:buNone/>
            </a:pPr>
            <a:r>
              <a:rPr lang="en-US"/>
              <a:t>1c. </a:t>
            </a:r>
            <a:r>
              <a:rPr lang="en-US" err="1"/>
              <a:t>Playername</a:t>
            </a:r>
            <a:r>
              <a:rPr lang="en-US"/>
              <a:t> &amp; player color bonus are duplicated across cards</a:t>
            </a:r>
          </a:p>
          <a:p>
            <a:pPr marL="0" indent="0">
              <a:buNone/>
            </a:pPr>
            <a:r>
              <a:rPr lang="en-US"/>
              <a:t>2a.  Player (common noun from problem) not represented</a:t>
            </a:r>
          </a:p>
        </p:txBody>
      </p:sp>
      <p:pic>
        <p:nvPicPr>
          <p:cNvPr id="4098" name="Picture 2" descr="https://lh4.googleusercontent.com/N6NtOPFq86twPO1G8_VJtAVmXiWVP40tVlHgAE7Xl7uoXF1qiykzKyppnwxYAfYxu1c9A54i505eLg4K06A0D7RndUaYqZqasLV1SHubMLowpfaUH2iYtJtZKDL-NswjI2vu7dG3">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529" y="494350"/>
            <a:ext cx="8662941" cy="1756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0171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7928" y="249773"/>
            <a:ext cx="7886700" cy="3501133"/>
          </a:xfrm>
        </p:spPr>
        <p:txBody>
          <a:bodyPr>
            <a:normAutofit/>
          </a:bodyPr>
          <a:lstStyle/>
          <a:p>
            <a:pPr marL="0" indent="0">
              <a:buNone/>
            </a:pPr>
            <a:r>
              <a:rPr lang="en-US" sz="2000"/>
              <a:t>In a particular card game, players have hands of cards.  Each card is worth some points and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p>
          <a:p>
            <a:pPr marL="0" indent="0">
              <a:buNone/>
            </a:pPr>
            <a:endParaRPr lang="en-US" sz="2000"/>
          </a:p>
          <a:p>
            <a:pPr marL="0" indent="0">
              <a:buNone/>
            </a:pPr>
            <a:r>
              <a:rPr lang="en-US" sz="2000"/>
              <a:t>What is wrong with this design? (Hint: look at and refer to your design guidelines).  I see at least 2 separate categories violated.</a:t>
            </a:r>
          </a:p>
        </p:txBody>
      </p:sp>
      <p:pic>
        <p:nvPicPr>
          <p:cNvPr id="5128" name="Picture 8" descr="https://lh4.googleusercontent.com/PVCeo5nR1R-TMogPVbBE3Z1FZ7s1g2qf0UiLjfjyex27NUmIdzyshYdmEmxmm9w8j94Za8I6iivPqZK618BOeGfGUrV77juM5DXT4SJ29ri-bPm6kKYF8RLYyGrnPzHlBr4Ajt3k">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75" y="3227614"/>
            <a:ext cx="7203686" cy="3594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2077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4127500"/>
            <a:ext cx="7886700" cy="2118813"/>
          </a:xfrm>
        </p:spPr>
        <p:txBody>
          <a:bodyPr/>
          <a:lstStyle/>
          <a:p>
            <a:pPr marL="0" indent="0">
              <a:buNone/>
            </a:pPr>
            <a:r>
              <a:rPr lang="en-US" i="1"/>
              <a:t>Some design flaws noticed (in order of importance)</a:t>
            </a:r>
          </a:p>
          <a:p>
            <a:pPr marL="0" indent="0">
              <a:buNone/>
            </a:pPr>
            <a:r>
              <a:rPr lang="en-US"/>
              <a:t>1a.  The design does not function correctly</a:t>
            </a:r>
          </a:p>
          <a:p>
            <a:pPr marL="0" indent="0">
              <a:buNone/>
            </a:pPr>
            <a:r>
              <a:rPr lang="en-US"/>
              <a:t>Once a card is added to a player's hand, its specific point value is lost so the card cannot be randomly moved to another player's hand</a:t>
            </a:r>
          </a:p>
          <a:p>
            <a:pPr marL="0" indent="0">
              <a:buNone/>
            </a:pPr>
            <a:r>
              <a:rPr lang="en-US"/>
              <a:t>2a.  Card (common noun from problem) is not represented</a:t>
            </a:r>
          </a:p>
        </p:txBody>
      </p:sp>
      <p:pic>
        <p:nvPicPr>
          <p:cNvPr id="4" name="Picture 8" descr="https://lh4.googleusercontent.com/PVCeo5nR1R-TMogPVbBE3Z1FZ7s1g2qf0UiLjfjyex27NUmIdzyshYdmEmxmm9w8j94Za8I6iivPqZK618BOeGfGUrV77juM5DXT4SJ29ri-bPm6kKYF8RLYyGrnPzHlBr4Ajt3k">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49" y="128814"/>
            <a:ext cx="7203686" cy="3594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4183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92369"/>
            <a:ext cx="7886700" cy="3501133"/>
          </a:xfrm>
        </p:spPr>
        <p:txBody>
          <a:bodyPr/>
          <a:lstStyle/>
          <a:p>
            <a:pPr marL="0" indent="0">
              <a:buNone/>
            </a:pPr>
            <a:r>
              <a:rPr lang="en-US"/>
              <a:t>In a particular card game, players have hands of cards.  Each card is worth some points and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p>
          <a:p>
            <a:pPr marL="0" indent="0">
              <a:buNone/>
            </a:pPr>
            <a:endParaRPr lang="en-US"/>
          </a:p>
          <a:p>
            <a:pPr marL="0" indent="0">
              <a:buNone/>
            </a:pPr>
            <a:r>
              <a:rPr lang="en-US"/>
              <a:t>Now design your solution that solves all problems.</a:t>
            </a:r>
          </a:p>
        </p:txBody>
      </p:sp>
      <p:pic>
        <p:nvPicPr>
          <p:cNvPr id="4098" name="Picture 2" descr="https://lh4.googleusercontent.com/N6NtOPFq86twPO1G8_VJtAVmXiWVP40tVlHgAE7Xl7uoXF1qiykzKyppnwxYAfYxu1c9A54i505eLg4K06A0D7RndUaYqZqasLV1SHubMLowpfaUH2iYtJtZKDL-NswjI2vu7dG3">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9248"/>
          <a:stretch/>
        </p:blipFill>
        <p:spPr bwMode="auto">
          <a:xfrm>
            <a:off x="628650" y="3823703"/>
            <a:ext cx="7052665" cy="2353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512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8977745" cy="4351338"/>
          </a:xfrm>
        </p:spPr>
        <p:txBody>
          <a:bodyPr>
            <a:noAutofit/>
          </a:bodyPr>
          <a:lstStyle/>
          <a:p>
            <a:pPr marL="0" indent="0" fontAlgn="base">
              <a:buNone/>
            </a:pPr>
            <a:r>
              <a:rPr lang="en-US" sz="3200" dirty="0"/>
              <a:t>1. Make sure your design </a:t>
            </a:r>
            <a:r>
              <a:rPr lang="en-US" sz="3200" b="1" dirty="0"/>
              <a:t>allows proper functionality</a:t>
            </a:r>
            <a:endParaRPr lang="en-US" sz="3200" dirty="0"/>
          </a:p>
          <a:p>
            <a:pPr marL="800100" lvl="1" indent="-457200" fontAlgn="base">
              <a:buFont typeface="+mj-lt"/>
              <a:buAutoNum type="alphaLcParenR"/>
            </a:pPr>
            <a:r>
              <a:rPr lang="en-US" sz="2400" dirty="0"/>
              <a:t>Must be able to </a:t>
            </a:r>
            <a:r>
              <a:rPr lang="en-US" sz="2400" b="1" dirty="0"/>
              <a:t>store required information</a:t>
            </a:r>
            <a:r>
              <a:rPr lang="en-US" sz="2400" dirty="0"/>
              <a:t> (one/many to one/many relationships)</a:t>
            </a:r>
          </a:p>
          <a:p>
            <a:pPr marL="800100" lvl="1" indent="-457200" fontAlgn="base">
              <a:buFont typeface="+mj-lt"/>
              <a:buAutoNum type="alphaLcParenR"/>
            </a:pPr>
            <a:r>
              <a:rPr lang="en-US" sz="2400" dirty="0"/>
              <a:t>Must be able to </a:t>
            </a:r>
            <a:r>
              <a:rPr lang="en-US" sz="2400" b="1" dirty="0"/>
              <a:t>access the required information</a:t>
            </a:r>
            <a:r>
              <a:rPr lang="en-US" sz="2400" dirty="0"/>
              <a:t> to accomplish tasks</a:t>
            </a:r>
          </a:p>
          <a:p>
            <a:pPr marL="800100" lvl="1" indent="-457200" fontAlgn="base">
              <a:buFont typeface="+mj-lt"/>
              <a:buAutoNum type="alphaLcParenR"/>
            </a:pPr>
            <a:r>
              <a:rPr lang="en-US" sz="2400" dirty="0"/>
              <a:t>Data should </a:t>
            </a:r>
            <a:r>
              <a:rPr lang="en-US" sz="2400" b="1" dirty="0"/>
              <a:t>not be duplicated</a:t>
            </a:r>
            <a:r>
              <a:rPr lang="en-US" sz="2400" dirty="0"/>
              <a:t> (id/identifiers are OK!)</a:t>
            </a:r>
            <a:endParaRPr lang="en-US" sz="3200" dirty="0"/>
          </a:p>
        </p:txBody>
      </p:sp>
    </p:spTree>
    <p:extLst>
      <p:ext uri="{BB962C8B-B14F-4D97-AF65-F5344CB8AC3E}">
        <p14:creationId xmlns:p14="http://schemas.microsoft.com/office/powerpoint/2010/main" val="41189674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Potential Solution</a:t>
            </a:r>
          </a:p>
        </p:txBody>
      </p:sp>
      <p:pic>
        <p:nvPicPr>
          <p:cNvPr id="7170" name="Picture 2" descr="https://lh5.googleusercontent.com/neINm5Lnc3kDaSRJyG37Ca5aRmKtP2uHSuCKDjT5JfVpgtzNLmu5l4TsTEubpgsgjEodnLHVSBbAmg6aIzoyVEvSWnEsZH8EU1Q5nU3Lr09TuEgFOyxhySngy9vm-9-BYTf4j0In">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90767" y="1690689"/>
            <a:ext cx="7153081" cy="49403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471276" y="6123207"/>
            <a:ext cx="2620910" cy="369332"/>
          </a:xfrm>
          <a:prstGeom prst="rect">
            <a:avLst/>
          </a:prstGeom>
          <a:noFill/>
        </p:spPr>
        <p:txBody>
          <a:bodyPr wrap="none" rtlCol="0">
            <a:spAutoFit/>
          </a:bodyPr>
          <a:lstStyle/>
          <a:p>
            <a:r>
              <a:rPr lang="en-US" err="1"/>
              <a:t>getPoints</a:t>
            </a:r>
            <a:r>
              <a:rPr lang="en-US"/>
              <a:t>(), </a:t>
            </a:r>
            <a:r>
              <a:rPr lang="en-US" err="1"/>
              <a:t>getColor</a:t>
            </a:r>
            <a:r>
              <a:rPr lang="en-US"/>
              <a:t>() too</a:t>
            </a:r>
          </a:p>
        </p:txBody>
      </p:sp>
      <p:sp>
        <p:nvSpPr>
          <p:cNvPr id="6" name="Rounded Rectangle 5"/>
          <p:cNvSpPr/>
          <p:nvPr/>
        </p:nvSpPr>
        <p:spPr>
          <a:xfrm>
            <a:off x="5662473" y="3429618"/>
            <a:ext cx="3636085" cy="1323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solidFill>
                  <a:schemeClr val="tx1"/>
                </a:solidFill>
              </a:rPr>
              <a:t>Reminder:</a:t>
            </a:r>
          </a:p>
          <a:p>
            <a:pPr algn="ctr"/>
            <a:r>
              <a:rPr lang="en-US">
                <a:solidFill>
                  <a:schemeClr val="tx1"/>
                </a:solidFill>
              </a:rPr>
              <a:t>We </a:t>
            </a:r>
            <a:r>
              <a:rPr lang="en-US" b="1" i="1">
                <a:solidFill>
                  <a:schemeClr val="tx1"/>
                </a:solidFill>
              </a:rPr>
              <a:t>implicitly</a:t>
            </a:r>
            <a:r>
              <a:rPr lang="en-US">
                <a:solidFill>
                  <a:schemeClr val="tx1"/>
                </a:solidFill>
              </a:rPr>
              <a:t> assume there exists:</a:t>
            </a:r>
          </a:p>
          <a:p>
            <a:pPr algn="ctr"/>
            <a:r>
              <a:rPr lang="en-US">
                <a:solidFill>
                  <a:schemeClr val="tx1"/>
                </a:solidFill>
              </a:rPr>
              <a:t>constructors as needed</a:t>
            </a:r>
          </a:p>
          <a:p>
            <a:pPr algn="ctr"/>
            <a:r>
              <a:rPr lang="en-US" i="1">
                <a:solidFill>
                  <a:schemeClr val="tx1"/>
                </a:solidFill>
              </a:rPr>
              <a:t>getters</a:t>
            </a:r>
            <a:r>
              <a:rPr lang="en-US">
                <a:solidFill>
                  <a:schemeClr val="tx1"/>
                </a:solidFill>
              </a:rPr>
              <a:t> and </a:t>
            </a:r>
            <a:r>
              <a:rPr lang="en-US" i="1">
                <a:solidFill>
                  <a:schemeClr val="tx1"/>
                </a:solidFill>
              </a:rPr>
              <a:t>setters</a:t>
            </a:r>
            <a:r>
              <a:rPr lang="en-US">
                <a:solidFill>
                  <a:schemeClr val="tx1"/>
                </a:solidFill>
              </a:rPr>
              <a:t> as needed</a:t>
            </a:r>
          </a:p>
        </p:txBody>
      </p:sp>
      <p:cxnSp>
        <p:nvCxnSpPr>
          <p:cNvPr id="7" name="Straight Arrow Connector 6"/>
          <p:cNvCxnSpPr>
            <a:stCxn id="6" idx="2"/>
          </p:cNvCxnSpPr>
          <p:nvPr/>
        </p:nvCxnSpPr>
        <p:spPr>
          <a:xfrm>
            <a:off x="7480515" y="4752809"/>
            <a:ext cx="182880" cy="1206927"/>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209419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4628"/>
            <a:ext cx="8229600" cy="722889"/>
          </a:xfrm>
        </p:spPr>
        <p:txBody>
          <a:bodyPr>
            <a:normAutofit/>
          </a:bodyPr>
          <a:lstStyle/>
          <a:p>
            <a:r>
              <a:rPr lang="en-US"/>
              <a:t>Good parts of the design - Main class</a:t>
            </a:r>
          </a:p>
        </p:txBody>
      </p:sp>
      <p:sp>
        <p:nvSpPr>
          <p:cNvPr id="2" name="Content Placeholder 1"/>
          <p:cNvSpPr>
            <a:spLocks noGrp="1"/>
          </p:cNvSpPr>
          <p:nvPr>
            <p:ph idx="1"/>
          </p:nvPr>
        </p:nvSpPr>
        <p:spPr>
          <a:xfrm>
            <a:off x="360045" y="3958429"/>
            <a:ext cx="8423910" cy="2609772"/>
          </a:xfrm>
        </p:spPr>
        <p:txBody>
          <a:bodyPr vert="horz" lIns="91440" tIns="45720" rIns="91440" bIns="45720" rtlCol="0" anchor="t">
            <a:normAutofit/>
          </a:bodyPr>
          <a:lstStyle/>
          <a:p>
            <a:r>
              <a:rPr lang="en-US" sz="2000"/>
              <a:t>Every program </a:t>
            </a:r>
            <a:r>
              <a:rPr lang="en-US" sz="2000">
                <a:cs typeface="Calibri"/>
              </a:rPr>
              <a:t>starts somewhere, and any design should make clear where the starting point is.  In our class, we will name the starting point class </a:t>
            </a:r>
            <a:r>
              <a:rPr lang="en-US" sz="2000" err="1">
                <a:cs typeface="Calibri"/>
              </a:rPr>
              <a:t>Something</a:t>
            </a:r>
            <a:r>
              <a:rPr lang="en-US" sz="2000" err="1">
                <a:highlight>
                  <a:srgbClr val="FFFF00"/>
                </a:highlight>
                <a:cs typeface="Calibri"/>
              </a:rPr>
              <a:t>Main</a:t>
            </a:r>
          </a:p>
          <a:p>
            <a:endParaRPr lang="en-US"/>
          </a:p>
        </p:txBody>
      </p:sp>
      <p:pic>
        <p:nvPicPr>
          <p:cNvPr id="6" name="Picture 9" descr="A screenshot of a cell phone&#10;&#10;Description generated with very high confidence">
            <a:extLst>
              <a:ext uri="{FF2B5EF4-FFF2-40B4-BE49-F238E27FC236}">
                <a16:creationId xmlns:a16="http://schemas.microsoft.com/office/drawing/2014/main" id="{027D1337-90DB-4BC9-9C29-E469F810DE74}"/>
              </a:ext>
            </a:extLst>
          </p:cNvPr>
          <p:cNvPicPr>
            <a:picLocks noChangeAspect="1"/>
          </p:cNvPicPr>
          <p:nvPr/>
        </p:nvPicPr>
        <p:blipFill>
          <a:blip r:embed="rId3"/>
          <a:stretch>
            <a:fillRect/>
          </a:stretch>
        </p:blipFill>
        <p:spPr>
          <a:xfrm>
            <a:off x="1015593" y="783195"/>
            <a:ext cx="6409911" cy="3136587"/>
          </a:xfrm>
          <a:prstGeom prst="rect">
            <a:avLst/>
          </a:prstGeom>
        </p:spPr>
      </p:pic>
      <p:sp>
        <p:nvSpPr>
          <p:cNvPr id="5" name="Rectangle: Rounded Corners 4">
            <a:extLst>
              <a:ext uri="{FF2B5EF4-FFF2-40B4-BE49-F238E27FC236}">
                <a16:creationId xmlns:a16="http://schemas.microsoft.com/office/drawing/2014/main" id="{08004D7E-2D9F-4ACD-BFA7-3D42E6847293}"/>
              </a:ext>
            </a:extLst>
          </p:cNvPr>
          <p:cNvSpPr/>
          <p:nvPr/>
        </p:nvSpPr>
        <p:spPr>
          <a:xfrm>
            <a:off x="605791" y="917518"/>
            <a:ext cx="4149090" cy="46551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4515D22-5699-4CF0-8804-5E762EB2B61A}"/>
              </a:ext>
            </a:extLst>
          </p:cNvPr>
          <p:cNvCxnSpPr>
            <a:cxnSpLocks/>
          </p:cNvCxnSpPr>
          <p:nvPr/>
        </p:nvCxnSpPr>
        <p:spPr>
          <a:xfrm flipV="1">
            <a:off x="3109913" y="1383030"/>
            <a:ext cx="227647" cy="2575400"/>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8" name="Rounded Rectangle 7"/>
          <p:cNvSpPr/>
          <p:nvPr/>
        </p:nvSpPr>
        <p:spPr>
          <a:xfrm>
            <a:off x="2108498" y="4943390"/>
            <a:ext cx="3636085" cy="1323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solidFill>
                  <a:schemeClr val="tx1"/>
                </a:solidFill>
              </a:rPr>
              <a:t>We </a:t>
            </a:r>
            <a:r>
              <a:rPr lang="en-US" b="1" i="1">
                <a:solidFill>
                  <a:schemeClr val="tx1"/>
                </a:solidFill>
              </a:rPr>
              <a:t>implicitly</a:t>
            </a:r>
            <a:r>
              <a:rPr lang="en-US">
                <a:solidFill>
                  <a:schemeClr val="tx1"/>
                </a:solidFill>
              </a:rPr>
              <a:t> assume there exists:</a:t>
            </a:r>
          </a:p>
          <a:p>
            <a:pPr algn="ctr"/>
            <a:r>
              <a:rPr lang="en-US">
                <a:solidFill>
                  <a:schemeClr val="tx1"/>
                </a:solidFill>
              </a:rPr>
              <a:t>constructors as needed</a:t>
            </a:r>
          </a:p>
          <a:p>
            <a:pPr algn="ctr"/>
            <a:r>
              <a:rPr lang="en-US">
                <a:solidFill>
                  <a:schemeClr val="tx1"/>
                </a:solidFill>
              </a:rPr>
              <a:t>getters and setters as needed</a:t>
            </a:r>
          </a:p>
        </p:txBody>
      </p:sp>
      <p:cxnSp>
        <p:nvCxnSpPr>
          <p:cNvPr id="16" name="Straight Arrow Connector 15">
            <a:extLst>
              <a:ext uri="{FF2B5EF4-FFF2-40B4-BE49-F238E27FC236}">
                <a16:creationId xmlns:a16="http://schemas.microsoft.com/office/drawing/2014/main" id="{64515D22-5699-4CF0-8804-5E762EB2B61A}"/>
              </a:ext>
            </a:extLst>
          </p:cNvPr>
          <p:cNvCxnSpPr>
            <a:cxnSpLocks/>
          </p:cNvCxnSpPr>
          <p:nvPr/>
        </p:nvCxnSpPr>
        <p:spPr>
          <a:xfrm flipV="1">
            <a:off x="3812716" y="3291840"/>
            <a:ext cx="1362790" cy="1837852"/>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6060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An object oriented design must work!</a:t>
            </a:r>
          </a:p>
        </p:txBody>
      </p:sp>
      <p:sp>
        <p:nvSpPr>
          <p:cNvPr id="3" name="Content Placeholder 2"/>
          <p:cNvSpPr>
            <a:spLocks noGrp="1"/>
          </p:cNvSpPr>
          <p:nvPr>
            <p:ph idx="1"/>
          </p:nvPr>
        </p:nvSpPr>
        <p:spPr/>
        <p:txBody>
          <a:bodyPr>
            <a:normAutofit/>
          </a:bodyPr>
          <a:lstStyle/>
          <a:p>
            <a:pPr marL="0" indent="0" fontAlgn="base">
              <a:buNone/>
            </a:pPr>
            <a:r>
              <a:rPr lang="en-US" sz="3200" dirty="0"/>
              <a:t>Make sure all the data that you need is stored somewhere</a:t>
            </a:r>
          </a:p>
          <a:p>
            <a:pPr lvl="1" fontAlgn="base"/>
            <a:r>
              <a:rPr lang="en-US" sz="2900" dirty="0"/>
              <a:t> Think as a client programmer: Can you access all the necessary data from the new Class? </a:t>
            </a:r>
            <a:br>
              <a:rPr lang="en-US" sz="2900" dirty="0"/>
            </a:br>
            <a:r>
              <a:rPr lang="en-US" sz="2900" dirty="0"/>
              <a:t>If not, then the design of the new class “doesn’t work”</a:t>
            </a:r>
          </a:p>
          <a:p>
            <a:pPr lvl="1" fontAlgn="base"/>
            <a:r>
              <a:rPr lang="en-US" sz="2900" dirty="0"/>
              <a:t>The solution is not to keep 2 copies of the same data, one in the client and one in the new Class, change the new Class</a:t>
            </a:r>
          </a:p>
          <a:p>
            <a:endParaRPr lang="en-US" sz="3200" dirty="0"/>
          </a:p>
        </p:txBody>
      </p:sp>
    </p:spTree>
    <p:extLst>
      <p:ext uri="{BB962C8B-B14F-4D97-AF65-F5344CB8AC3E}">
        <p14:creationId xmlns:p14="http://schemas.microsoft.com/office/powerpoint/2010/main" val="3244535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6214" y="441845"/>
            <a:ext cx="8302914" cy="4351338"/>
          </a:xfrm>
        </p:spPr>
        <p:txBody>
          <a:bodyPr>
            <a:noAutofit/>
          </a:bodyPr>
          <a:lstStyle/>
          <a:p>
            <a:pPr marL="0" indent="0">
              <a:buNone/>
            </a:pPr>
            <a:r>
              <a:rPr lang="en-US" sz="3200" dirty="0"/>
              <a:t>2. Structure design </a:t>
            </a:r>
            <a:r>
              <a:rPr lang="en-US" sz="3200" b="1" dirty="0"/>
              <a:t>around the data</a:t>
            </a:r>
            <a:r>
              <a:rPr lang="en-US" sz="3200" dirty="0"/>
              <a:t> to be stored</a:t>
            </a:r>
          </a:p>
          <a:p>
            <a:pPr marL="800100" lvl="1" indent="-457200" fontAlgn="base">
              <a:buFont typeface="+mj-lt"/>
              <a:buAutoNum type="alphaLcParenR"/>
            </a:pPr>
            <a:r>
              <a:rPr lang="en-US" sz="2400" b="1" dirty="0"/>
              <a:t>Nouns should become classes</a:t>
            </a:r>
            <a:endParaRPr lang="en-US" sz="2400" dirty="0"/>
          </a:p>
          <a:p>
            <a:pPr marL="800100" lvl="1" indent="-457200" fontAlgn="base">
              <a:buFont typeface="+mj-lt"/>
              <a:buAutoNum type="alphaLcParenR"/>
            </a:pPr>
            <a:r>
              <a:rPr lang="en-US" sz="2400" b="1" dirty="0"/>
              <a:t>Classes should have intelligent behaviors</a:t>
            </a:r>
            <a:r>
              <a:rPr lang="en-US" sz="2400" dirty="0"/>
              <a:t> (methods) </a:t>
            </a:r>
            <a:r>
              <a:rPr lang="en-US" sz="2400" b="1" dirty="0"/>
              <a:t>that may operate on their data</a:t>
            </a:r>
            <a:endParaRPr lang="en-US" sz="2400" dirty="0"/>
          </a:p>
        </p:txBody>
      </p:sp>
    </p:spTree>
    <p:extLst>
      <p:ext uri="{BB962C8B-B14F-4D97-AF65-F5344CB8AC3E}">
        <p14:creationId xmlns:p14="http://schemas.microsoft.com/office/powerpoint/2010/main" val="1350875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good object oriented design is structured around the data</a:t>
            </a:r>
          </a:p>
        </p:txBody>
      </p:sp>
      <p:sp>
        <p:nvSpPr>
          <p:cNvPr id="3" name="Content Placeholder 2"/>
          <p:cNvSpPr>
            <a:spLocks noGrp="1"/>
          </p:cNvSpPr>
          <p:nvPr>
            <p:ph idx="1"/>
          </p:nvPr>
        </p:nvSpPr>
        <p:spPr>
          <a:xfrm>
            <a:off x="628650" y="1825624"/>
            <a:ext cx="7886700" cy="4667249"/>
          </a:xfrm>
        </p:spPr>
        <p:txBody>
          <a:bodyPr>
            <a:normAutofit lnSpcReduction="10000"/>
          </a:bodyPr>
          <a:lstStyle/>
          <a:p>
            <a:r>
              <a:rPr lang="en-US" sz="3200" dirty="0"/>
              <a:t>Look for the nouns in your problem, consider making each of them a Class</a:t>
            </a:r>
          </a:p>
          <a:p>
            <a:pPr lvl="1"/>
            <a:r>
              <a:rPr lang="is-IS" sz="2900" dirty="0"/>
              <a:t>…i</a:t>
            </a:r>
            <a:r>
              <a:rPr lang="en-US" sz="2900" dirty="0"/>
              <a:t>f work related to that now is complex enough</a:t>
            </a:r>
          </a:p>
          <a:p>
            <a:r>
              <a:rPr lang="en-US" sz="3200" dirty="0"/>
              <a:t>Put the data stored as fields in the Class</a:t>
            </a:r>
          </a:p>
          <a:p>
            <a:r>
              <a:rPr lang="en-US" sz="3200" dirty="0"/>
              <a:t>Add operations to the Class to accomplish what your need, i.e., manipulate the internal class fields </a:t>
            </a:r>
          </a:p>
          <a:p>
            <a:r>
              <a:rPr lang="en-US" sz="3200" dirty="0"/>
              <a:t>Avoid Plural Nouns – i.e., Class name singular and know that client can always make multiple object instances of this class</a:t>
            </a:r>
          </a:p>
        </p:txBody>
      </p:sp>
    </p:spTree>
    <p:extLst>
      <p:ext uri="{BB962C8B-B14F-4D97-AF65-F5344CB8AC3E}">
        <p14:creationId xmlns:p14="http://schemas.microsoft.com/office/powerpoint/2010/main" val="44187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to Design</a:t>
            </a:r>
          </a:p>
        </p:txBody>
      </p:sp>
      <p:sp>
        <p:nvSpPr>
          <p:cNvPr id="3" name="Content Placeholder 2"/>
          <p:cNvSpPr>
            <a:spLocks noGrp="1"/>
          </p:cNvSpPr>
          <p:nvPr>
            <p:ph idx="1"/>
          </p:nvPr>
        </p:nvSpPr>
        <p:spPr/>
        <p:txBody>
          <a:bodyPr/>
          <a:lstStyle/>
          <a:p>
            <a:r>
              <a:rPr lang="en-US" dirty="0"/>
              <a:t>You will be given “story problem” for a program(s) that you need to imagine coding</a:t>
            </a:r>
          </a:p>
          <a:p>
            <a:r>
              <a:rPr lang="en-US" dirty="0"/>
              <a:t>The story problem provides a list of requirements for necessary features that you will need to provide</a:t>
            </a:r>
          </a:p>
          <a:p>
            <a:r>
              <a:rPr lang="en-US" dirty="0"/>
              <a:t>You will practice designing in two ways:</a:t>
            </a:r>
          </a:p>
          <a:p>
            <a:pPr lvl="1"/>
            <a:r>
              <a:rPr lang="en-US" dirty="0"/>
              <a:t>1) Identifying problems with designs we give you (Red popups)</a:t>
            </a:r>
          </a:p>
          <a:p>
            <a:pPr lvl="1"/>
            <a:r>
              <a:rPr lang="en-US" dirty="0"/>
              <a:t>2) Developing your own design for problems (Blue popups)</a:t>
            </a:r>
          </a:p>
          <a:p>
            <a:r>
              <a:rPr lang="en-US" dirty="0"/>
              <a:t>You will have a number of opportunities to do practice designing:</a:t>
            </a:r>
          </a:p>
          <a:p>
            <a:pPr lvl="1"/>
            <a:r>
              <a:rPr lang="en-US" dirty="0"/>
              <a:t>In-class exercises/ daily quizzes (many!)</a:t>
            </a:r>
          </a:p>
          <a:p>
            <a:pPr lvl="1"/>
            <a:r>
              <a:rPr lang="en-US" dirty="0"/>
              <a:t>Homework Assignments (5)</a:t>
            </a:r>
          </a:p>
          <a:p>
            <a:pPr lvl="1"/>
            <a:r>
              <a:rPr lang="en-US" dirty="0"/>
              <a:t>Exam Questions (1+ on each exam)</a:t>
            </a:r>
          </a:p>
          <a:p>
            <a:pPr lvl="1"/>
            <a:r>
              <a:rPr lang="en-US" dirty="0"/>
              <a:t>Final Project Design (design from scratch)</a:t>
            </a:r>
          </a:p>
          <a:p>
            <a:pPr lvl="1"/>
            <a:endParaRPr lang="en-US" dirty="0"/>
          </a:p>
        </p:txBody>
      </p:sp>
      <p:sp>
        <p:nvSpPr>
          <p:cNvPr id="4" name="Rounded Rectangle 3">
            <a:extLst>
              <a:ext uri="{FF2B5EF4-FFF2-40B4-BE49-F238E27FC236}">
                <a16:creationId xmlns:a16="http://schemas.microsoft.com/office/drawing/2014/main" id="{61072DDE-CD95-6542-8078-93938020E0DA}"/>
              </a:ext>
            </a:extLst>
          </p:cNvPr>
          <p:cNvSpPr/>
          <p:nvPr/>
        </p:nvSpPr>
        <p:spPr>
          <a:xfrm>
            <a:off x="4264920" y="5810693"/>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5-10 minutes!</a:t>
            </a:r>
          </a:p>
          <a:p>
            <a:r>
              <a:rPr lang="en-US" dirty="0"/>
              <a:t>Try to make your own improved design </a:t>
            </a:r>
          </a:p>
          <a:p>
            <a:r>
              <a:rPr lang="en-US" dirty="0"/>
              <a:t>Either paper or using </a:t>
            </a:r>
            <a:r>
              <a:rPr lang="en-US" dirty="0" err="1"/>
              <a:t>plantuml</a:t>
            </a:r>
            <a:r>
              <a:rPr lang="en-US" dirty="0"/>
              <a:t> is OK!</a:t>
            </a:r>
          </a:p>
        </p:txBody>
      </p:sp>
      <p:sp>
        <p:nvSpPr>
          <p:cNvPr id="5" name="Rounded Rectangle 4">
            <a:extLst>
              <a:ext uri="{FF2B5EF4-FFF2-40B4-BE49-F238E27FC236}">
                <a16:creationId xmlns:a16="http://schemas.microsoft.com/office/drawing/2014/main" id="{A7DC9D0D-1F39-2D4B-A7E4-2540A6A120C7}"/>
              </a:ext>
            </a:extLst>
          </p:cNvPr>
          <p:cNvSpPr/>
          <p:nvPr/>
        </p:nvSpPr>
        <p:spPr>
          <a:xfrm>
            <a:off x="4189859" y="523064"/>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a couple minutes!</a:t>
            </a:r>
          </a:p>
          <a:p>
            <a:r>
              <a:rPr lang="en-US" dirty="0"/>
              <a:t>Try to see what you can think might be wrong</a:t>
            </a:r>
          </a:p>
          <a:p>
            <a:r>
              <a:rPr lang="en-US" dirty="0"/>
              <a:t>When you have an idea, then continue</a:t>
            </a:r>
          </a:p>
        </p:txBody>
      </p:sp>
    </p:spTree>
    <p:extLst>
      <p:ext uri="{BB962C8B-B14F-4D97-AF65-F5344CB8AC3E}">
        <p14:creationId xmlns:p14="http://schemas.microsoft.com/office/powerpoint/2010/main" val="161023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285D81DBE5F5A448E892B34D6B8CF20" ma:contentTypeVersion="7" ma:contentTypeDescription="Create a new document." ma:contentTypeScope="" ma:versionID="5d1eb4e46a89551cacffd71f81775a5c">
  <xsd:schema xmlns:xsd="http://www.w3.org/2001/XMLSchema" xmlns:xs="http://www.w3.org/2001/XMLSchema" xmlns:p="http://schemas.microsoft.com/office/2006/metadata/properties" xmlns:ns2="08600313-7276-4ca7-b5d3-7d86193ee0ac" xmlns:ns3="820f9cb1-409d-4c4b-8197-1d4f7dd48124" targetNamespace="http://schemas.microsoft.com/office/2006/metadata/properties" ma:root="true" ma:fieldsID="88f943689c6eba50ac915d805157f594" ns2:_="" ns3:_="">
    <xsd:import namespace="08600313-7276-4ca7-b5d3-7d86193ee0ac"/>
    <xsd:import namespace="820f9cb1-409d-4c4b-8197-1d4f7dd48124"/>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600313-7276-4ca7-b5d3-7d86193ee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71a83542-6b13-4414-947d-2211b265f7bc"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20f9cb1-409d-4c4b-8197-1d4f7dd48124"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5e4b8413-bde8-45bb-ad7f-2c4efb398c4d}" ma:internalName="TaxCatchAll" ma:showField="CatchAllData" ma:web="820f9cb1-409d-4c4b-8197-1d4f7dd481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820f9cb1-409d-4c4b-8197-1d4f7dd48124" xsi:nil="true"/>
    <lcf76f155ced4ddcb4097134ff3c332f xmlns="08600313-7276-4ca7-b5d3-7d86193ee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6B0D7FD-3F15-4031-9B74-9BD0678C88D3}">
  <ds:schemaRefs>
    <ds:schemaRef ds:uri="http://schemas.microsoft.com/sharepoint/v3/contenttype/forms"/>
  </ds:schemaRefs>
</ds:datastoreItem>
</file>

<file path=customXml/itemProps2.xml><?xml version="1.0" encoding="utf-8"?>
<ds:datastoreItem xmlns:ds="http://schemas.openxmlformats.org/officeDocument/2006/customXml" ds:itemID="{DFB705E6-53BA-46E9-9674-976275B28A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600313-7276-4ca7-b5d3-7d86193ee0ac"/>
    <ds:schemaRef ds:uri="820f9cb1-409d-4c4b-8197-1d4f7dd481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4CC81C-03FD-4D6F-AA26-1CFBF0EF6A42}">
  <ds:schemaRefs>
    <ds:schemaRef ds:uri="http://purl.org/dc/terms/"/>
    <ds:schemaRef ds:uri="http://schemas.microsoft.com/office/2006/documentManagement/types"/>
    <ds:schemaRef ds:uri="79ddb764-415a-4c38-83b7-908be6382bea"/>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 ds:uri="820f9cb1-409d-4c4b-8197-1d4f7dd48124"/>
    <ds:schemaRef ds:uri="08600313-7276-4ca7-b5d3-7d86193ee0ac"/>
  </ds:schemaRefs>
</ds:datastoreItem>
</file>

<file path=docProps/app.xml><?xml version="1.0" encoding="utf-8"?>
<Properties xmlns="http://schemas.openxmlformats.org/officeDocument/2006/extended-properties" xmlns:vt="http://schemas.openxmlformats.org/officeDocument/2006/docPropsVTypes">
  <Template/>
  <TotalTime>4</TotalTime>
  <Words>3980</Words>
  <Application>Microsoft Macintosh PowerPoint</Application>
  <PresentationFormat>On-screen Show (4:3)</PresentationFormat>
  <Paragraphs>294</Paragraphs>
  <Slides>40</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Consolas</vt:lpstr>
      <vt:lpstr>Office Theme</vt:lpstr>
      <vt:lpstr>CSSE 220: Object Design</vt:lpstr>
      <vt:lpstr>PowerPoint Presentation</vt:lpstr>
      <vt:lpstr>Overview: Principles of Design (for CSSE220)</vt:lpstr>
      <vt:lpstr>PowerPoint Presentation</vt:lpstr>
      <vt:lpstr>Good parts of the design - Main class</vt:lpstr>
      <vt:lpstr>An object oriented design must work!</vt:lpstr>
      <vt:lpstr>PowerPoint Presentation</vt:lpstr>
      <vt:lpstr>A good object oriented design is structured around the data</vt:lpstr>
      <vt:lpstr>Learning to Design</vt:lpstr>
      <vt:lpstr>Design Problem – Track Books</vt:lpstr>
      <vt:lpstr>PowerPoint Presentation</vt:lpstr>
      <vt:lpstr>PowerPoint Presentation</vt:lpstr>
      <vt:lpstr>PowerPoint Presentation</vt:lpstr>
      <vt:lpstr>PowerPoint Presentation</vt:lpstr>
      <vt:lpstr>PowerPoint Presentation</vt:lpstr>
      <vt:lpstr>Good parts of the design - Main class</vt:lpstr>
      <vt:lpstr>Good parts of the design – “handle” methods</vt:lpstr>
      <vt:lpstr>PowerPoint Presentation</vt:lpstr>
      <vt:lpstr>PowerPoint Presentation</vt:lpstr>
      <vt:lpstr>PowerPoint Presentation</vt:lpstr>
      <vt:lpstr>What would be a better design?</vt:lpstr>
      <vt:lpstr>A Potential Solution</vt:lpstr>
      <vt:lpstr>In most cases non-workable design is caused by…</vt:lpstr>
      <vt:lpstr>Design Problem – Company Accounts</vt:lpstr>
      <vt:lpstr>Do the in-class activity       </vt:lpstr>
      <vt:lpstr>What is wrong with this design?  This design?</vt:lpstr>
      <vt:lpstr>PowerPoint Presentation</vt:lpstr>
      <vt:lpstr>Questions #7 &amp; #8 on today’s quiz</vt:lpstr>
      <vt:lpstr>PowerPoint Presentation</vt:lpstr>
      <vt:lpstr>Questions #7 &amp; #8 on today’s quiz</vt:lpstr>
      <vt:lpstr>Here is a potential solution</vt:lpstr>
      <vt:lpstr>Here is a potential solution</vt:lpstr>
      <vt:lpstr>Here is second potential solution</vt:lpstr>
      <vt:lpstr>Design Problems 1 Homework</vt:lpstr>
      <vt:lpstr>PowerPoint Presentation</vt:lpstr>
      <vt:lpstr>PowerPoint Presentation</vt:lpstr>
      <vt:lpstr>PowerPoint Presentation</vt:lpstr>
      <vt:lpstr>PowerPoint Presentation</vt:lpstr>
      <vt:lpstr>PowerPoint Presentation</vt:lpstr>
      <vt:lpstr>A Potential Solution</vt:lpstr>
    </vt:vector>
  </TitlesOfParts>
  <Company>RHIT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CSSE 220 Day 10</dc:title>
  <dc:creator>Gregory Aaron Wilkin</dc:creator>
  <cp:lastModifiedBy>Hollingsworth, Joseph</cp:lastModifiedBy>
  <cp:revision>6</cp:revision>
  <cp:lastPrinted>2017-12-19T13:04:52Z</cp:lastPrinted>
  <dcterms:created xsi:type="dcterms:W3CDTF">2014-09-24T21:55:27Z</dcterms:created>
  <dcterms:modified xsi:type="dcterms:W3CDTF">2022-11-20T21:32:18Z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0x0101004285D81DBE5F5A448E892B34D6B8CF20</vt:lpwstr>
  </property>
  <property fmtid="{D5CDD505-2E9C-101B-9397-08002B2CF9AE}" pid="3" name="Order">
    <vt:r8>5800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ies>
</file>