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4"/>
  </p:sldMasterIdLst>
  <p:notesMasterIdLst>
    <p:notesMasterId r:id="rId26"/>
  </p:notesMasterIdLst>
  <p:handoutMasterIdLst>
    <p:handoutMasterId r:id="rId27"/>
  </p:handoutMasterIdLst>
  <p:sldIdLst>
    <p:sldId id="256" r:id="rId5"/>
    <p:sldId id="370" r:id="rId6"/>
    <p:sldId id="402" r:id="rId7"/>
    <p:sldId id="371" r:id="rId8"/>
    <p:sldId id="397" r:id="rId9"/>
    <p:sldId id="392" r:id="rId10"/>
    <p:sldId id="387" r:id="rId11"/>
    <p:sldId id="391" r:id="rId12"/>
    <p:sldId id="376" r:id="rId13"/>
    <p:sldId id="401" r:id="rId14"/>
    <p:sldId id="399" r:id="rId15"/>
    <p:sldId id="407" r:id="rId16"/>
    <p:sldId id="390" r:id="rId17"/>
    <p:sldId id="400" r:id="rId18"/>
    <p:sldId id="378" r:id="rId19"/>
    <p:sldId id="377" r:id="rId20"/>
    <p:sldId id="386" r:id="rId21"/>
    <p:sldId id="383" r:id="rId22"/>
    <p:sldId id="384" r:id="rId23"/>
    <p:sldId id="385" r:id="rId24"/>
    <p:sldId id="379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7BD402-10A1-4E4B-82CB-2786BD8A006E}" v="1" dt="2021-10-10T18:00:52.098"/>
    <p1510:client id="{B2A64C1B-1B9C-47AE-96C9-89835EF249D7}" v="1" dt="2021-10-08T12:12:51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81658" autoAdjust="0"/>
  </p:normalViewPr>
  <p:slideViewPr>
    <p:cSldViewPr snapToObjects="1">
      <p:cViewPr varScale="1">
        <p:scale>
          <a:sx n="70" d="100"/>
          <a:sy n="70" d="100"/>
        </p:scale>
        <p:origin x="176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dner, Morrison" userId="S::gardneml@rose-hulman.edu::8daf3488-618f-4698-8c97-f41371279060" providerId="AD" clId="Web-{B2A64C1B-1B9C-47AE-96C9-89835EF249D7}"/>
    <pc:docChg chg="modSld">
      <pc:chgData name="Gardner, Morrison" userId="S::gardneml@rose-hulman.edu::8daf3488-618f-4698-8c97-f41371279060" providerId="AD" clId="Web-{B2A64C1B-1B9C-47AE-96C9-89835EF249D7}" dt="2021-10-08T12:12:51.003" v="0" actId="1076"/>
      <pc:docMkLst>
        <pc:docMk/>
      </pc:docMkLst>
      <pc:sldChg chg="modSp">
        <pc:chgData name="Gardner, Morrison" userId="S::gardneml@rose-hulman.edu::8daf3488-618f-4698-8c97-f41371279060" providerId="AD" clId="Web-{B2A64C1B-1B9C-47AE-96C9-89835EF249D7}" dt="2021-10-08T12:12:51.003" v="0" actId="1076"/>
        <pc:sldMkLst>
          <pc:docMk/>
          <pc:sldMk cId="3723481881" sldId="392"/>
        </pc:sldMkLst>
        <pc:spChg chg="mod">
          <ac:chgData name="Gardner, Morrison" userId="S::gardneml@rose-hulman.edu::8daf3488-618f-4698-8c97-f41371279060" providerId="AD" clId="Web-{B2A64C1B-1B9C-47AE-96C9-89835EF249D7}" dt="2021-10-08T12:12:51.003" v="0" actId="1076"/>
          <ac:spMkLst>
            <pc:docMk/>
            <pc:sldMk cId="3723481881" sldId="392"/>
            <ac:spMk id="27" creationId="{00000000-0000-0000-0000-000000000000}"/>
          </ac:spMkLst>
        </pc:spChg>
      </pc:sldChg>
    </pc:docChg>
  </pc:docChgLst>
  <pc:docChgLst>
    <pc:chgData name="Hennarty, Scott" userId="S::hennarsp@rose-hulman.edu::a365ec00-508c-495a-ae9c-ff7392d7b284" providerId="AD" clId="Web-{917BD402-10A1-4E4B-82CB-2786BD8A006E}"/>
    <pc:docChg chg="modSld">
      <pc:chgData name="Hennarty, Scott" userId="S::hennarsp@rose-hulman.edu::a365ec00-508c-495a-ae9c-ff7392d7b284" providerId="AD" clId="Web-{917BD402-10A1-4E4B-82CB-2786BD8A006E}" dt="2021-10-10T18:00:52.098" v="0" actId="1076"/>
      <pc:docMkLst>
        <pc:docMk/>
      </pc:docMkLst>
      <pc:sldChg chg="modSp">
        <pc:chgData name="Hennarty, Scott" userId="S::hennarsp@rose-hulman.edu::a365ec00-508c-495a-ae9c-ff7392d7b284" providerId="AD" clId="Web-{917BD402-10A1-4E4B-82CB-2786BD8A006E}" dt="2021-10-10T18:00:52.098" v="0" actId="1076"/>
        <pc:sldMkLst>
          <pc:docMk/>
          <pc:sldMk cId="3723481881" sldId="392"/>
        </pc:sldMkLst>
        <pc:picChg chg="mod">
          <ac:chgData name="Hennarty, Scott" userId="S::hennarsp@rose-hulman.edu::a365ec00-508c-495a-ae9c-ff7392d7b284" providerId="AD" clId="Web-{917BD402-10A1-4E4B-82CB-2786BD8A006E}" dt="2021-10-10T18:00:52.098" v="0" actId="1076"/>
          <ac:picMkLst>
            <pc:docMk/>
            <pc:sldMk cId="3723481881" sldId="392"/>
            <ac:picMk id="1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</a:t>
            </a:r>
            <a:r>
              <a:rPr lang="en-US" dirty="0" err="1"/>
              <a:t>BreakfastMain</a:t>
            </a:r>
            <a:r>
              <a:rPr lang="en-US" baseline="0" dirty="0"/>
              <a:t> </a:t>
            </a:r>
            <a:r>
              <a:rPr lang="en-US" dirty="0"/>
              <a:t>from </a:t>
            </a:r>
            <a:r>
              <a:rPr lang="en-US" dirty="0" err="1"/>
              <a:t>EventBasedProgrammingSolution</a:t>
            </a:r>
            <a:r>
              <a:rPr lang="en-US" dirty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57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will try to add multiple Buttons to the Frame and wonder where they went. </a:t>
            </a:r>
          </a:p>
          <a:p>
            <a:r>
              <a:rPr lang="en-US" dirty="0"/>
              <a:t>Let them do this for just a minute or two before you show them about </a:t>
            </a:r>
            <a:r>
              <a:rPr lang="en-US" dirty="0" err="1"/>
              <a:t>JPanels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80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6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Implement draw listener for adding squares/circles to </a:t>
            </a:r>
            <a:r>
              <a:rPr lang="en-US" dirty="0" err="1"/>
              <a:t>DrawComponent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B7CFB-6836-4C08-8E83-F985244DBB2C}" type="slidenum">
              <a:rPr lang="en-US" smtClean="0">
                <a:latin typeface="Calibri" pitchFamily="34" charset="0"/>
              </a:rPr>
              <a:pPr eaLnBrk="1" hangingPunct="1"/>
              <a:t>15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27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- User decides which actions to take</a:t>
            </a:r>
          </a:p>
          <a:p>
            <a:r>
              <a:rPr lang="en-US"/>
              <a:t>- Library decides when to update window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04A8EF-C486-46F4-BD1E-89E21A0B62AF}" type="slidenum">
              <a:rPr lang="en-US" smtClean="0">
                <a:latin typeface="Calibri" pitchFamily="34" charset="0"/>
              </a:rPr>
              <a:pPr eaLnBrk="1" hangingPunct="1"/>
              <a:t>16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21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Get ideas for adding buttons to </a:t>
            </a:r>
            <a:r>
              <a:rPr lang="en-US" dirty="0" err="1"/>
              <a:t>JPanel</a:t>
            </a:r>
            <a:r>
              <a:rPr lang="en-US" dirty="0"/>
              <a:t>, then adding </a:t>
            </a:r>
            <a:r>
              <a:rPr lang="en-US" dirty="0" err="1"/>
              <a:t>JPanel</a:t>
            </a:r>
            <a:r>
              <a:rPr lang="en-US" dirty="0"/>
              <a:t> to the SOUTH of the JFrame.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A02EF9-B5B3-43AE-A787-51069249C771}" type="slidenum">
              <a:rPr lang="en-US" smtClean="0">
                <a:latin typeface="Calibri" pitchFamily="34" charset="0"/>
              </a:rPr>
              <a:pPr eaLnBrk="1" hangingPunct="1"/>
              <a:t>17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5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Edit previous example: add an inner class, </a:t>
            </a:r>
            <a:r>
              <a:rPr lang="en-US" dirty="0" err="1"/>
              <a:t>MamaBearListener</a:t>
            </a:r>
            <a:r>
              <a:rPr lang="en-US" dirty="0"/>
              <a:t> that prints “</a:t>
            </a:r>
            <a:r>
              <a:rPr lang="en-US" dirty="0" err="1"/>
              <a:t>Eww</a:t>
            </a:r>
            <a:r>
              <a:rPr lang="en-US" dirty="0"/>
              <a:t>, too Cold!”  (Don’t include </a:t>
            </a:r>
            <a:r>
              <a:rPr lang="en-US" dirty="0" err="1"/>
              <a:t>tasteDescription</a:t>
            </a:r>
            <a:r>
              <a:rPr lang="en-US" dirty="0"/>
              <a:t>, let them do that</a:t>
            </a:r>
            <a:r>
              <a:rPr lang="en-US" baseline="0" dirty="0"/>
              <a:t> later.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STRESS TO THE STUDENTS that Java 8 messes</a:t>
            </a:r>
            <a:r>
              <a:rPr lang="en-US" baseline="0" dirty="0"/>
              <a:t> up the whole idea about inner class variables…  We will be testing this on the exam, and if they use Java 8, they can REALLY mess this up.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8600FF-8F5B-4891-B021-FE5486D2647C}" type="slidenum">
              <a:rPr lang="en-US" smtClean="0">
                <a:latin typeface="Calibri" pitchFamily="34" charset="0"/>
              </a:rPr>
              <a:pPr eaLnBrk="1" hangingPunct="1"/>
              <a:t>18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30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Edit example again: add an anonymous class, print “Hmm.  Just right.”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668F83-E173-4489-B2D7-77F2A29982C9}" type="slidenum">
              <a:rPr lang="en-US" smtClean="0">
                <a:latin typeface="Calibri" pitchFamily="34" charset="0"/>
              </a:rPr>
              <a:pPr eaLnBrk="1" hangingPunct="1"/>
              <a:t>19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81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Finish last TODO in </a:t>
            </a:r>
            <a:r>
              <a:rPr lang="en-US" dirty="0" err="1"/>
              <a:t>BreakfastMain</a:t>
            </a:r>
            <a:r>
              <a:rPr lang="en-US" dirty="0"/>
              <a:t> – </a:t>
            </a:r>
            <a:r>
              <a:rPr lang="en-US" dirty="0" err="1"/>
              <a:t>tasteDescription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en-US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"What does the porridge taste like? "</a:t>
            </a:r>
            <a:r>
              <a:rPr 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305874-8EC8-4203-879E-451F23F557DF}" type="slidenum">
              <a:rPr lang="en-US" smtClean="0">
                <a:latin typeface="Calibri" pitchFamily="34" charset="0"/>
              </a:rPr>
              <a:pPr eaLnBrk="1" hangingPunct="1"/>
              <a:t>20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3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52615B-A2F2-486D-B448-77187DEA0D68}" type="slidenum">
              <a:rPr lang="en-US" smtClean="0">
                <a:latin typeface="Calibri" pitchFamily="34" charset="0"/>
              </a:rPr>
              <a:pPr eaLnBrk="1" hangingPunct="1"/>
              <a:t>21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3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Define each of the highlighted terms</a:t>
            </a:r>
          </a:p>
          <a:p>
            <a:r>
              <a:rPr lang="en-US" dirty="0"/>
              <a:t>A callback is a mechanism for specifying a block of code so it can be executed later.</a:t>
            </a:r>
          </a:p>
          <a:p>
            <a:r>
              <a:rPr lang="en-US" dirty="0"/>
              <a:t>An event is a notification to the program that a</a:t>
            </a:r>
            <a:r>
              <a:rPr lang="en-US" baseline="0" dirty="0"/>
              <a:t> user</a:t>
            </a:r>
            <a:r>
              <a:rPr lang="en-US" dirty="0"/>
              <a:t> action (key press,</a:t>
            </a:r>
            <a:r>
              <a:rPr lang="en-US" baseline="0" dirty="0"/>
              <a:t> mouse move, menu selection, etc</a:t>
            </a:r>
            <a:r>
              <a:rPr lang="en-US" dirty="0"/>
              <a:t>) has occurred.</a:t>
            </a:r>
          </a:p>
          <a:p>
            <a:r>
              <a:rPr lang="en-US" dirty="0"/>
              <a:t>We handle events</a:t>
            </a:r>
            <a:r>
              <a:rPr lang="en-US" baseline="0" dirty="0"/>
              <a:t> by writing code that respond to them so that the user receives the appropriate response.</a:t>
            </a: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8E4308-E94C-4F61-A214-DCFBCE0866EB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both of the solutions while they start to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8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QUIZ QUESTION 1  - things that happen,</a:t>
            </a:r>
            <a:r>
              <a:rPr lang="en-US" baseline="0" dirty="0"/>
              <a:t> where they come from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event source is an object that can notify other classes of events.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ActionListener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MUST be implemented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class.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MouseListener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declares the mouse functions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listed in the first bullet.</a:t>
            </a:r>
            <a:endParaRPr lang="en-US" dirty="0"/>
          </a:p>
          <a:p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C38695-F9AA-4AB6-ADD1-ED6500CD0BFF}" type="slidenum">
              <a:rPr lang="en-US" smtClean="0">
                <a:latin typeface="Calibri" pitchFamily="34" charset="0"/>
              </a:rPr>
              <a:pPr eaLnBrk="1" hangingPunct="1"/>
              <a:t>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7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Animated to walk through the idea of events being generated</a:t>
            </a:r>
            <a:r>
              <a:rPr lang="en-US" baseline="0" dirty="0"/>
              <a:t> and then Listeners which can be registered to them.</a:t>
            </a:r>
          </a:p>
          <a:p>
            <a:pPr marL="228600" indent="-228600">
              <a:buAutoNum type="arabicPeriod"/>
            </a:pPr>
            <a:r>
              <a:rPr lang="en-US" baseline="0" dirty="0"/>
              <a:t>If we do not register/attach our listener to an event source, then nothing happens</a:t>
            </a:r>
          </a:p>
          <a:p>
            <a:pPr marL="228600" indent="-228600">
              <a:buAutoNum type="arabicPeriod"/>
            </a:pPr>
            <a:r>
              <a:rPr lang="en-US" baseline="0" dirty="0"/>
              <a:t>We have to decide what happens when our listener is triggered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animated and offers a chance to show how what</a:t>
            </a:r>
            <a:r>
              <a:rPr lang="en-US" baseline="0" dirty="0"/>
              <a:t> is happening conceptually in the code connects to the code that causes it.</a:t>
            </a:r>
          </a:p>
          <a:p>
            <a:r>
              <a:rPr lang="en-US" baseline="0" dirty="0"/>
              <a:t>This could be used before live coding or after if desired to review what was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reminder to do the</a:t>
            </a:r>
            <a:r>
              <a:rPr lang="en-US" baseline="0" dirty="0"/>
              <a:t> first part only (external listener) of </a:t>
            </a:r>
            <a:r>
              <a:rPr lang="en-US" baseline="0" dirty="0" err="1"/>
              <a:t>BreakfastMain.java</a:t>
            </a:r>
            <a:r>
              <a:rPr lang="en-US" baseline="0" dirty="0"/>
              <a:t> in the slides package.</a:t>
            </a:r>
          </a:p>
          <a:p>
            <a:endParaRPr lang="en-US" baseline="0" dirty="0"/>
          </a:p>
          <a:p>
            <a:r>
              <a:rPr lang="en-US" baseline="0" dirty="0"/>
              <a:t>Might want to demo how to have the button update the frame’s title (by passing in the frame to the listener’s constructor and calling back).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will try to add multiple Buttons to the Frame and wonder where they went. </a:t>
            </a:r>
          </a:p>
          <a:p>
            <a:r>
              <a:rPr lang="en-US" dirty="0"/>
              <a:t>Let them do this for just a minute or two before you show them about </a:t>
            </a:r>
            <a:r>
              <a:rPr lang="en-US" dirty="0" err="1"/>
              <a:t>JPanels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34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/>
              <a:t>DRAW N,S,E,W,CENTER on board or use next slide</a:t>
            </a:r>
          </a:p>
          <a:p>
            <a:r>
              <a:rPr lang="en-US" b="1" dirty="0"/>
              <a:t>Q</a:t>
            </a:r>
            <a:r>
              <a:rPr lang="en-US" baseline="0" dirty="0"/>
              <a:t> How many components can be added to a JFrame?</a:t>
            </a:r>
          </a:p>
          <a:p>
            <a:r>
              <a:rPr lang="en-US" dirty="0"/>
              <a:t>  	</a:t>
            </a:r>
            <a:r>
              <a:rPr lang="en-US" dirty="0" err="1"/>
              <a:t>BorderLayout.NORTH</a:t>
            </a:r>
            <a:r>
              <a:rPr lang="en-US" dirty="0"/>
              <a:t>, </a:t>
            </a:r>
            <a:r>
              <a:rPr lang="en-US" dirty="0" err="1"/>
              <a:t>BorderLayout.SOUTH</a:t>
            </a:r>
            <a:r>
              <a:rPr lang="en-US" dirty="0"/>
              <a:t>, </a:t>
            </a:r>
            <a:r>
              <a:rPr lang="en-US" dirty="0" err="1"/>
              <a:t>BorderLayout.EAST</a:t>
            </a:r>
            <a:r>
              <a:rPr lang="en-US" dirty="0"/>
              <a:t>, </a:t>
            </a:r>
            <a:r>
              <a:rPr lang="en-US" dirty="0" err="1"/>
              <a:t>BorderLayout.WEST</a:t>
            </a:r>
            <a:r>
              <a:rPr lang="en-US" dirty="0"/>
              <a:t>, </a:t>
            </a:r>
            <a:r>
              <a:rPr lang="en-US" dirty="0" err="1"/>
              <a:t>BorderLayout.CENTER</a:t>
            </a:r>
            <a:r>
              <a:rPr lang="en-US" baseline="0" dirty="0"/>
              <a:t> = 5</a:t>
            </a:r>
          </a:p>
          <a:p>
            <a:endParaRPr lang="en-US" baseline="0" dirty="0"/>
          </a:p>
          <a:p>
            <a:r>
              <a:rPr lang="en-US" b="1" baseline="0" dirty="0"/>
              <a:t>Q</a:t>
            </a:r>
            <a:r>
              <a:rPr lang="en-US" baseline="0" dirty="0"/>
              <a:t> What about a </a:t>
            </a:r>
            <a:r>
              <a:rPr lang="en-US" baseline="0" dirty="0" err="1"/>
              <a:t>JPanel</a:t>
            </a:r>
            <a:r>
              <a:rPr lang="en-US" baseline="0" dirty="0"/>
              <a:t>, how many components can be added to it?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JPanel</a:t>
            </a:r>
            <a:r>
              <a:rPr lang="en-US" baseline="0" dirty="0"/>
              <a:t> can hold as many as we want.</a:t>
            </a: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DC7C6A-C3CD-4A88-B33A-F669CAD861D4}" type="slidenum">
              <a:rPr lang="en-US" smtClean="0">
                <a:latin typeface="Calibri" pitchFamily="34" charset="0"/>
              </a:rPr>
              <a:pPr eaLnBrk="1" hangingPunct="1"/>
              <a:t>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2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Monday, January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Monday, January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Monday, January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Monday, January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Monday, January 15,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Monday, January 15,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Event Based Programming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D028B4-9E61-084D-A4EC-EEC5651F2AB2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Capitalization </a:t>
            </a:r>
            <a:r>
              <a:rPr lang="en-US" i="1" dirty="0"/>
              <a:t>panel</a:t>
            </a:r>
            <a:r>
              <a:rPr lang="en-US" dirty="0"/>
              <a:t> variable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3B2C898-1E70-A20D-0376-6F938A2B6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65600"/>
            <a:ext cx="5867400" cy="61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5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JFrame </a:t>
            </a:r>
            <a:r>
              <a:rPr lang="en-US" dirty="0" err="1"/>
              <a:t>BorderLayout</a:t>
            </a:r>
            <a:endParaRPr lang="en-US" dirty="0"/>
          </a:p>
        </p:txBody>
      </p:sp>
      <p:pic>
        <p:nvPicPr>
          <p:cNvPr id="1028" name="Picture 4" descr="Image result for jframe borderlayout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981200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1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1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6D2C9E8B-9560-EBC8-75B7-1C494B97A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38600"/>
            <a:ext cx="8229600" cy="16237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401763"/>
            <a:ext cx="4855029" cy="18288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F7A03A-D4BB-3D42-8605-4A3FAB3B14A7}"/>
              </a:ext>
            </a:extLst>
          </p:cNvPr>
          <p:cNvSpPr/>
          <p:nvPr/>
        </p:nvSpPr>
        <p:spPr>
          <a:xfrm>
            <a:off x="1828800" y="2057400"/>
            <a:ext cx="2133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127AD-3471-AE4F-8863-8EAFBCA5B1F6}"/>
              </a:ext>
            </a:extLst>
          </p:cNvPr>
          <p:cNvSpPr txBox="1"/>
          <p:nvPr/>
        </p:nvSpPr>
        <p:spPr>
          <a:xfrm>
            <a:off x="533400" y="13716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A783A84-406B-E04E-BB3A-95717E44A191}"/>
              </a:ext>
            </a:extLst>
          </p:cNvPr>
          <p:cNvSpPr/>
          <p:nvPr/>
        </p:nvSpPr>
        <p:spPr>
          <a:xfrm>
            <a:off x="1066800" y="1723292"/>
            <a:ext cx="656492" cy="504093"/>
          </a:xfrm>
          <a:custGeom>
            <a:avLst/>
            <a:gdLst>
              <a:gd name="connsiteX0" fmla="*/ 0 w 656492"/>
              <a:gd name="connsiteY0" fmla="*/ 0 h 504093"/>
              <a:gd name="connsiteX1" fmla="*/ 128954 w 656492"/>
              <a:gd name="connsiteY1" fmla="*/ 410308 h 504093"/>
              <a:gd name="connsiteX2" fmla="*/ 656492 w 656492"/>
              <a:gd name="connsiteY2" fmla="*/ 504093 h 50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492" h="504093">
                <a:moveTo>
                  <a:pt x="0" y="0"/>
                </a:moveTo>
                <a:cubicBezTo>
                  <a:pt x="9769" y="163146"/>
                  <a:pt x="19539" y="326293"/>
                  <a:pt x="128954" y="410308"/>
                </a:cubicBezTo>
                <a:cubicBezTo>
                  <a:pt x="238369" y="494323"/>
                  <a:pt x="447430" y="499208"/>
                  <a:pt x="656492" y="50409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8824A-0EBB-B84E-B4FD-25021A0775A1}"/>
              </a:ext>
            </a:extLst>
          </p:cNvPr>
          <p:cNvSpPr txBox="1"/>
          <p:nvPr/>
        </p:nvSpPr>
        <p:spPr>
          <a:xfrm>
            <a:off x="7239000" y="32004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26F68D-6FE9-2445-95B5-F493F7683B88}"/>
              </a:ext>
            </a:extLst>
          </p:cNvPr>
          <p:cNvSpPr/>
          <p:nvPr/>
        </p:nvSpPr>
        <p:spPr>
          <a:xfrm>
            <a:off x="6201508" y="3165231"/>
            <a:ext cx="1078523" cy="292023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1E2208C-5C15-7A4F-ABEE-78F1D5E4F578}"/>
              </a:ext>
            </a:extLst>
          </p:cNvPr>
          <p:cNvSpPr/>
          <p:nvPr/>
        </p:nvSpPr>
        <p:spPr>
          <a:xfrm>
            <a:off x="4572000" y="3124200"/>
            <a:ext cx="1905000" cy="304800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302339E-943E-4241-8CFA-CA3B34472A7F}"/>
              </a:ext>
            </a:extLst>
          </p:cNvPr>
          <p:cNvSpPr/>
          <p:nvPr/>
        </p:nvSpPr>
        <p:spPr>
          <a:xfrm>
            <a:off x="3276600" y="3124200"/>
            <a:ext cx="1905000" cy="304800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Look at the code in the capitalization example</a:t>
            </a:r>
          </a:p>
          <a:p>
            <a:pPr marL="0" indent="0">
              <a:buNone/>
            </a:pPr>
            <a:r>
              <a:rPr lang="en-US" dirty="0"/>
              <a:t>Then solve the </a:t>
            </a:r>
            <a:r>
              <a:rPr lang="en-US" dirty="0" err="1"/>
              <a:t>addLettersProblem</a:t>
            </a:r>
            <a:endParaRPr lang="en-US" dirty="0"/>
          </a:p>
          <a:p>
            <a:r>
              <a:rPr lang="en-US" dirty="0"/>
              <a:t>Stage 1: </a:t>
            </a:r>
          </a:p>
          <a:p>
            <a:pPr lvl="1"/>
            <a:r>
              <a:rPr lang="en-US" dirty="0"/>
              <a:t>Make sure buttons show up</a:t>
            </a:r>
          </a:p>
          <a:p>
            <a:pPr lvl="1"/>
            <a:r>
              <a:rPr lang="en-US" dirty="0"/>
              <a:t>Make sure you can get message (</a:t>
            </a:r>
            <a:r>
              <a:rPr lang="en-US" dirty="0" err="1"/>
              <a:t>JLabel</a:t>
            </a:r>
            <a:r>
              <a:rPr lang="en-US" dirty="0"/>
              <a:t>) to appear</a:t>
            </a:r>
          </a:p>
          <a:p>
            <a:r>
              <a:rPr lang="en-US" dirty="0"/>
              <a:t>Stage 2: Make sure buttons do ANYTHING </a:t>
            </a:r>
          </a:p>
          <a:p>
            <a:pPr lvl="1"/>
            <a:r>
              <a:rPr lang="en-US" dirty="0"/>
              <a:t>Just have them </a:t>
            </a:r>
            <a:r>
              <a:rPr lang="en-US" dirty="0" err="1"/>
              <a:t>System.out.println</a:t>
            </a:r>
            <a:r>
              <a:rPr lang="en-US" dirty="0"/>
              <a:t>(“pressed”)</a:t>
            </a:r>
          </a:p>
          <a:p>
            <a:r>
              <a:rPr lang="en-US" dirty="0"/>
              <a:t>Stage 3: </a:t>
            </a:r>
          </a:p>
          <a:p>
            <a:pPr lvl="1"/>
            <a:r>
              <a:rPr lang="en-US" dirty="0"/>
              <a:t>Have the buttons perform 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155835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GUI Development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0" y="1600200"/>
            <a:ext cx="842103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Create JFrame  (configure!)</a:t>
            </a:r>
          </a:p>
          <a:p>
            <a:pPr marL="0" indent="0">
              <a:buNone/>
            </a:pPr>
            <a:r>
              <a:rPr lang="en-US" sz="2400" dirty="0"/>
              <a:t>2. Create </a:t>
            </a:r>
            <a:r>
              <a:rPr lang="en-US" sz="2400" dirty="0" err="1"/>
              <a:t>JPanel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Put </a:t>
            </a:r>
            <a:r>
              <a:rPr lang="en-US" sz="2400" dirty="0" err="1"/>
              <a:t>JButtons</a:t>
            </a:r>
            <a:r>
              <a:rPr lang="en-US" sz="2400" dirty="0"/>
              <a:t> (or </a:t>
            </a:r>
            <a:r>
              <a:rPr lang="en-US" sz="2400" dirty="0" err="1"/>
              <a:t>JComponents</a:t>
            </a:r>
            <a:r>
              <a:rPr lang="en-US" sz="2400" dirty="0"/>
              <a:t>) into </a:t>
            </a:r>
            <a:r>
              <a:rPr lang="en-US" sz="2400" dirty="0" err="1"/>
              <a:t>JPanel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4. Add </a:t>
            </a:r>
            <a:r>
              <a:rPr lang="en-US" sz="2400" dirty="0" err="1"/>
              <a:t>JPanel</a:t>
            </a:r>
            <a:r>
              <a:rPr lang="en-US" sz="2400" dirty="0"/>
              <a:t> to JFrame</a:t>
            </a:r>
          </a:p>
          <a:p>
            <a:pPr marL="0" indent="0">
              <a:buNone/>
            </a:pPr>
            <a:r>
              <a:rPr lang="en-US" sz="2400" dirty="0"/>
              <a:t>5. Create </a:t>
            </a:r>
            <a:r>
              <a:rPr lang="en-US" sz="2400" dirty="0" err="1"/>
              <a:t>ActionListener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(Might need to create class!)</a:t>
            </a:r>
          </a:p>
          <a:p>
            <a:pPr marL="0" indent="0">
              <a:buNone/>
            </a:pPr>
            <a:r>
              <a:rPr lang="en-US" sz="2400" dirty="0"/>
              <a:t>6. Attach </a:t>
            </a:r>
            <a:r>
              <a:rPr lang="en-US" sz="2400" dirty="0" err="1"/>
              <a:t>ActionListener</a:t>
            </a:r>
            <a:r>
              <a:rPr lang="en-US" sz="2400" dirty="0"/>
              <a:t> to </a:t>
            </a:r>
            <a:r>
              <a:rPr lang="en-US" sz="2400" dirty="0" err="1"/>
              <a:t>JButton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7. Does </a:t>
            </a:r>
            <a:r>
              <a:rPr lang="en-US" sz="2400" dirty="0" err="1"/>
              <a:t>ActionListener</a:t>
            </a:r>
            <a:r>
              <a:rPr lang="en-US" sz="2400" dirty="0"/>
              <a:t> have what it needs? </a:t>
            </a:r>
          </a:p>
          <a:p>
            <a:pPr marL="0" indent="0">
              <a:buNone/>
            </a:pPr>
            <a:r>
              <a:rPr lang="en-US" sz="2400" dirty="0"/>
              <a:t>      (If not, pass it in the constructor!)</a:t>
            </a:r>
          </a:p>
        </p:txBody>
      </p:sp>
    </p:spTree>
    <p:extLst>
      <p:ext uri="{BB962C8B-B14F-4D97-AF65-F5344CB8AC3E}">
        <p14:creationId xmlns:p14="http://schemas.microsoft.com/office/powerpoint/2010/main" val="2337333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~1\ADMINI~1\LOCALS~1\Temp\VMwareDnD\00004380\2005_08_09_mightymou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74638"/>
            <a:ext cx="28575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Mouse Listeners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960688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public interface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MouseListener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{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mouseClicked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mouseEntered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mouseExited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mousePressed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mouseReleased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Repaint</a:t>
            </a:r>
            <a:r>
              <a:rPr lang="en-US" dirty="0"/>
              <a:t> (and then no 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2113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update graphics:</a:t>
            </a:r>
          </a:p>
          <a:p>
            <a:pPr lvl="1">
              <a:defRPr/>
            </a:pPr>
            <a:r>
              <a:rPr lang="en-US" dirty="0"/>
              <a:t>We tell Java library that we need to be redrawn:</a:t>
            </a:r>
          </a:p>
          <a:p>
            <a:pPr lvl="2">
              <a:defRPr/>
            </a:pP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drawComponent.repaint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()</a:t>
            </a:r>
          </a:p>
          <a:p>
            <a:pPr lvl="1">
              <a:defRPr/>
            </a:pPr>
            <a:r>
              <a:rPr lang="en-US" dirty="0"/>
              <a:t>Library calls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paintComponent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() </a:t>
            </a:r>
            <a:r>
              <a:rPr lang="en-US" dirty="0"/>
              <a:t>when it’s ready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Don’t call </a:t>
            </a:r>
            <a:r>
              <a:rPr lang="en-US" b="1" dirty="0" err="1">
                <a:solidFill>
                  <a:schemeClr val="accent2"/>
                </a:solidFill>
                <a:latin typeface="Lucida Sans Typewriter" pitchFamily="49" charset="0"/>
              </a:rPr>
              <a:t>paintComponent</a:t>
            </a:r>
            <a:r>
              <a:rPr lang="en-US" b="1" dirty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  <a:r>
              <a:rPr lang="en-US" b="1" dirty="0">
                <a:solidFill>
                  <a:schemeClr val="accent2"/>
                </a:solidFill>
              </a:rPr>
              <a:t> yourself!  It’s just there for Java’s call back.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28897"/>
            <a:ext cx="38100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609600"/>
            <a:ext cx="3276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+mn-lt"/>
              </a:rPr>
              <a:t>Activity 2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Read the code in the </a:t>
            </a:r>
            <a:r>
              <a:rPr lang="en-US" sz="2400" b="1" dirty="0" err="1">
                <a:solidFill>
                  <a:srgbClr val="000000"/>
                </a:solidFill>
                <a:latin typeface="+mn-lt"/>
              </a:rPr>
              <a:t>rectangleExample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then individually or in pairs solve the </a:t>
            </a:r>
            <a:r>
              <a:rPr lang="en-US" sz="2400" b="1" dirty="0" err="1">
                <a:solidFill>
                  <a:srgbClr val="000000"/>
                </a:solidFill>
                <a:latin typeface="+mn-lt"/>
              </a:rPr>
              <a:t>clicksProblem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Draw a 20x20 blue circle upon left-click, centered on click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Clear screen button does what it says.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If you have time, make a right click make a red square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772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</a:t>
            </a:r>
            <a:r>
              <a:rPr lang="en-US" dirty="0">
                <a:solidFill>
                  <a:schemeClr val="accent3"/>
                </a:solidFill>
              </a:rPr>
              <a:t>Inner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Classes can be defined </a:t>
            </a:r>
            <a:r>
              <a:rPr lang="en-US" b="1" dirty="0"/>
              <a:t>inside</a:t>
            </a:r>
            <a:r>
              <a:rPr lang="en-US" dirty="0"/>
              <a:t> other classes or methods</a:t>
            </a:r>
          </a:p>
          <a:p>
            <a:pPr>
              <a:defRPr/>
            </a:pPr>
            <a:r>
              <a:rPr lang="en-US" dirty="0"/>
              <a:t>Used for “smallish” helper classes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 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Ellipse2D.Double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Often used for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ActionListener</a:t>
            </a:r>
            <a:r>
              <a:rPr lang="en-US" dirty="0" err="1"/>
              <a:t>s</a:t>
            </a:r>
            <a:r>
              <a:rPr lang="en-US" dirty="0"/>
              <a:t>…</a:t>
            </a:r>
          </a:p>
          <a:p>
            <a:pPr>
              <a:defRPr/>
            </a:pPr>
            <a:r>
              <a:rPr lang="en-US" dirty="0"/>
              <a:t>Add to Breakfast program?</a:t>
            </a:r>
          </a:p>
        </p:txBody>
      </p:sp>
      <p:sp>
        <p:nvSpPr>
          <p:cNvPr id="4" name="Line Callout 2 3"/>
          <p:cNvSpPr/>
          <p:nvPr/>
        </p:nvSpPr>
        <p:spPr>
          <a:xfrm flipH="1">
            <a:off x="753762" y="4267200"/>
            <a:ext cx="20574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403"/>
              <a:gd name="adj6" fmla="val -37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Outer class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939481" y="4267200"/>
            <a:ext cx="2209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274"/>
              <a:gd name="adj6" fmla="val -29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Inner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2042814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Anonymous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Sometimes very small helper classes are only used once</a:t>
            </a:r>
          </a:p>
          <a:p>
            <a:pPr lvl="1">
              <a:defRPr/>
            </a:pPr>
            <a:r>
              <a:rPr lang="en-US" dirty="0"/>
              <a:t>This is a job for an anonymous class!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Anonymous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no name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A special case of inner classes</a:t>
            </a:r>
          </a:p>
          <a:p>
            <a:pPr>
              <a:defRPr/>
            </a:pPr>
            <a:endParaRPr lang="en-US" dirty="0">
              <a:sym typeface="Wingdings" pitchFamily="2" charset="2"/>
            </a:endParaRP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Used for the simplest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  <a:sym typeface="Wingdings" pitchFamily="2" charset="2"/>
              </a:rPr>
              <a:t>ActionListener</a:t>
            </a:r>
            <a:r>
              <a:rPr lang="en-US" dirty="0" err="1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1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Graphical User Interfaces </a:t>
            </a:r>
            <a:r>
              <a:rPr lang="en-US" dirty="0"/>
              <a:t>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0" y="1481138"/>
            <a:ext cx="5257800" cy="4525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write code to tell Java what to draw</a:t>
            </a:r>
          </a:p>
          <a:p>
            <a:endParaRPr lang="en-US" dirty="0"/>
          </a:p>
          <a:p>
            <a:r>
              <a:rPr lang="en-US" dirty="0"/>
              <a:t>Java windowing library:</a:t>
            </a:r>
          </a:p>
          <a:p>
            <a:pPr lvl="1"/>
            <a:r>
              <a:rPr lang="en-US" dirty="0"/>
              <a:t>Draws it</a:t>
            </a:r>
          </a:p>
          <a:p>
            <a:pPr lvl="1"/>
            <a:r>
              <a:rPr lang="en-US" dirty="0"/>
              <a:t>Gets user input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Calls back </a:t>
            </a:r>
            <a:r>
              <a:rPr lang="en-US" dirty="0"/>
              <a:t>to us with </a:t>
            </a:r>
            <a:r>
              <a:rPr lang="en-US" dirty="0">
                <a:solidFill>
                  <a:schemeClr val="accent2"/>
                </a:solidFill>
              </a:rPr>
              <a:t>events</a:t>
            </a:r>
          </a:p>
          <a:p>
            <a:endParaRPr lang="en-US" dirty="0"/>
          </a:p>
          <a:p>
            <a:r>
              <a:rPr lang="en-US" dirty="0"/>
              <a:t>Our code </a:t>
            </a:r>
            <a:r>
              <a:rPr lang="en-US" dirty="0">
                <a:solidFill>
                  <a:schemeClr val="accent2"/>
                </a:solidFill>
              </a:rPr>
              <a:t>handles</a:t>
            </a:r>
            <a:r>
              <a:rPr lang="en-US" dirty="0"/>
              <a:t> events</a:t>
            </a:r>
          </a:p>
        </p:txBody>
      </p:sp>
      <p:pic>
        <p:nvPicPr>
          <p:cNvPr id="12292" name="Picture 2" descr="C:\DOCUME~1\ADMINI~1\LOCALS~1\Temp\VMwareDnD\00003fcd\paczk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5072063"/>
            <a:ext cx="3810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Hmm, donuts</a:t>
            </a:r>
          </a:p>
        </p:txBody>
      </p:sp>
      <p:sp>
        <p:nvSpPr>
          <p:cNvPr id="9" name="Line Callout 3 (Accent Bar) 8"/>
          <p:cNvSpPr/>
          <p:nvPr/>
        </p:nvSpPr>
        <p:spPr>
          <a:xfrm>
            <a:off x="4953000" y="5594350"/>
            <a:ext cx="1371600" cy="41275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85834"/>
              <a:gd name="adj6" fmla="val -17125"/>
              <a:gd name="adj7" fmla="val -489906"/>
              <a:gd name="adj8" fmla="val 62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Gooey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Inner Classes and Scope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Inner classes can access any variables in surrounding scope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Caveats:</a:t>
            </a:r>
          </a:p>
          <a:p>
            <a:pPr lvl="1">
              <a:defRPr/>
            </a:pPr>
            <a:r>
              <a:rPr lang="en-US" dirty="0"/>
              <a:t>Can only use instance fields of surrounding scope if we’re inside an instance method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 </a:t>
            </a:r>
          </a:p>
          <a:p>
            <a:pPr lvl="1">
              <a:defRPr/>
            </a:pPr>
            <a:r>
              <a:rPr lang="en-US" dirty="0"/>
              <a:t>Prompt user for what porridge tastes like</a:t>
            </a:r>
          </a:p>
        </p:txBody>
      </p:sp>
    </p:spTree>
    <p:extLst>
      <p:ext uri="{BB962C8B-B14F-4D97-AF65-F5344CB8AC3E}">
        <p14:creationId xmlns:p14="http://schemas.microsoft.com/office/powerpoint/2010/main" val="197296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LinearLightsOut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stages</a:t>
            </a:r>
          </a:p>
          <a:p>
            <a:pPr lvl="1"/>
            <a:r>
              <a:rPr lang="en-US" dirty="0"/>
              <a:t>Part 1: Ball Strike Counter (individual)</a:t>
            </a:r>
          </a:p>
          <a:p>
            <a:pPr lvl="1"/>
            <a:r>
              <a:rPr lang="en-US" dirty="0"/>
              <a:t>Part 2: Optionally work with 1 partner</a:t>
            </a:r>
          </a:p>
          <a:p>
            <a:pPr lvl="2"/>
            <a:r>
              <a:rPr lang="en-US" b="1" dirty="0"/>
              <a:t>Each list the other’s name in </a:t>
            </a:r>
            <a:r>
              <a:rPr lang="en-US" b="1" dirty="0" err="1"/>
              <a:t>javadoc</a:t>
            </a:r>
            <a:r>
              <a:rPr lang="en-US" b="1" dirty="0"/>
              <a:t> at top of file</a:t>
            </a:r>
          </a:p>
          <a:p>
            <a:pPr lvl="2"/>
            <a:r>
              <a:rPr lang="en-US" b="1" dirty="0"/>
              <a:t>Both responsible for submitting own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E283A-AAA0-47D2-9187-78BA76776AA7}"/>
              </a:ext>
            </a:extLst>
          </p:cNvPr>
          <p:cNvSpPr txBox="1"/>
          <p:nvPr/>
        </p:nvSpPr>
        <p:spPr>
          <a:xfrm>
            <a:off x="152400" y="4380637"/>
            <a:ext cx="8839200" cy="230832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Now!</a:t>
            </a:r>
          </a:p>
          <a:p>
            <a:r>
              <a:rPr lang="en-US" dirty="0"/>
              <a:t>Take out a sheet of paper now and tear off a small piece.</a:t>
            </a:r>
          </a:p>
          <a:p>
            <a:pPr marL="342900" indent="-342900">
              <a:buAutoNum type="arabicPeriod"/>
            </a:pPr>
            <a:r>
              <a:rPr lang="en-US" dirty="0"/>
              <a:t>Put your name on it</a:t>
            </a:r>
          </a:p>
          <a:p>
            <a:pPr marL="342900" indent="-342900">
              <a:buAutoNum type="arabicPeriod"/>
            </a:pPr>
            <a:r>
              <a:rPr lang="en-US" dirty="0"/>
              <a:t>Put the name of 1 or more people you would LIKE to work with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don’t know anyone, but would like to work with someone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want to work alone</a:t>
            </a:r>
          </a:p>
          <a:p>
            <a:endParaRPr lang="en-US" dirty="0"/>
          </a:p>
          <a:p>
            <a:r>
              <a:rPr lang="en-US" dirty="0"/>
              <a:t>Hand this to the TA and they will make pairs for you to use</a:t>
            </a:r>
          </a:p>
        </p:txBody>
      </p:sp>
    </p:spTree>
    <p:extLst>
      <p:ext uri="{BB962C8B-B14F-4D97-AF65-F5344CB8AC3E}">
        <p14:creationId xmlns:p14="http://schemas.microsoft.com/office/powerpoint/2010/main" val="194231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Handling 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Many kinds of events:</a:t>
            </a:r>
          </a:p>
          <a:p>
            <a:pPr lvl="1">
              <a:defRPr/>
            </a:pPr>
            <a:r>
              <a:rPr lang="en-US" dirty="0"/>
              <a:t>Mouse pressed, mouse released, mouse moved, mouse clicked, button clicked, key pressed, menu item selected, …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create </a:t>
            </a:r>
            <a:r>
              <a:rPr lang="en-US" b="1" dirty="0">
                <a:solidFill>
                  <a:schemeClr val="accent3"/>
                </a:solidFill>
              </a:rPr>
              <a:t>event listener objects   </a:t>
            </a:r>
          </a:p>
          <a:p>
            <a:pPr lvl="1">
              <a:defRPr/>
            </a:pPr>
            <a:r>
              <a:rPr lang="en-US" dirty="0"/>
              <a:t>that implement the right </a:t>
            </a:r>
            <a:r>
              <a:rPr lang="en-US" b="1" dirty="0"/>
              <a:t>interface</a:t>
            </a:r>
          </a:p>
          <a:p>
            <a:pPr lvl="1">
              <a:defRPr/>
            </a:pPr>
            <a:r>
              <a:rPr lang="en-US" dirty="0"/>
              <a:t>that handle the event as we wish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</a:t>
            </a:r>
            <a:r>
              <a:rPr lang="en-US" b="1" dirty="0">
                <a:solidFill>
                  <a:schemeClr val="accent3"/>
                </a:solidFill>
              </a:rPr>
              <a:t>register</a:t>
            </a:r>
            <a:r>
              <a:rPr lang="en-US" dirty="0"/>
              <a:t> our listener with an </a:t>
            </a:r>
            <a:r>
              <a:rPr lang="en-US" b="1" dirty="0">
                <a:solidFill>
                  <a:schemeClr val="accent3"/>
                </a:solidFill>
              </a:rPr>
              <a:t>event source</a:t>
            </a:r>
          </a:p>
          <a:p>
            <a:pPr lvl="1">
              <a:defRPr/>
            </a:pPr>
            <a:r>
              <a:rPr lang="en-US" dirty="0"/>
              <a:t>Sources: buttons, menu items, graphics area,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pic>
        <p:nvPicPr>
          <p:cNvPr id="5" name="Picture 2" descr="Image result for 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24" y="2819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171013" y="3749040"/>
            <a:ext cx="532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992" y="561110"/>
            <a:ext cx="2743200" cy="1143000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3536098" y="1897777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423188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490467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3497533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4208423" y="305837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4916525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3480573" y="4362763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4206333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4904678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6586" y="19642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Mouse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569" y="312472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Button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937" y="444405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Keyboard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74127" y="4515163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84349" y="3210774"/>
            <a:ext cx="8382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24772" y="2055999"/>
            <a:ext cx="838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e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51" y="3085127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-400980" y="710724"/>
            <a:ext cx="2944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Event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Sources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019800" y="56111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Event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Listeners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1463" y="3738138"/>
            <a:ext cx="15242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ActionEvents</a:t>
            </a:r>
            <a:endParaRPr lang="en-US" dirty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1348" y="2535277"/>
            <a:ext cx="17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MouseEvents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0717" y="4941625"/>
            <a:ext cx="1300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KeyEvents</a:t>
            </a:r>
            <a:endParaRPr lang="en-US" dirty="0"/>
          </a:p>
          <a:p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46271" y="2594953"/>
            <a:ext cx="2140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ActionListener</a:t>
            </a:r>
            <a:endParaRPr lang="en-US" dirty="0"/>
          </a:p>
          <a:p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978341" y="4896163"/>
            <a:ext cx="1784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KeyListener</a:t>
            </a:r>
            <a:r>
              <a:rPr lang="en-US" dirty="0"/>
              <a:t>)</a:t>
            </a:r>
          </a:p>
          <a:p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467594" y="1858422"/>
            <a:ext cx="21564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MouseListener</a:t>
            </a:r>
            <a:r>
              <a:rPr lang="en-US" dirty="0"/>
              <a:t>)</a:t>
            </a:r>
          </a:p>
          <a:p>
            <a:endParaRPr lang="en-US" sz="2800" dirty="0"/>
          </a:p>
        </p:txBody>
      </p:sp>
      <p:sp>
        <p:nvSpPr>
          <p:cNvPr id="33" name="Lightning Bolt 32"/>
          <p:cNvSpPr/>
          <p:nvPr/>
        </p:nvSpPr>
        <p:spPr>
          <a:xfrm>
            <a:off x="7960345" y="3021304"/>
            <a:ext cx="663730" cy="86722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>
            <a:off x="5616801" y="3297718"/>
            <a:ext cx="1009349" cy="29405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3890" y="3006757"/>
            <a:ext cx="119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8" name="Left Arrow 37"/>
          <p:cNvSpPr/>
          <p:nvPr/>
        </p:nvSpPr>
        <p:spPr>
          <a:xfrm flipH="1">
            <a:off x="7416345" y="3292010"/>
            <a:ext cx="642689" cy="29976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35" grpId="0" animBg="1"/>
      <p:bldP spid="37" grpId="0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634"/>
            <a:ext cx="8229600" cy="5124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Simple Interactive GUI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" y="657836"/>
            <a:ext cx="6349690" cy="622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Create JFrame   </a:t>
            </a:r>
            <a:r>
              <a:rPr lang="en-US" sz="2000" i="1" dirty="0"/>
              <a:t>(Needs additional configuration)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Create </a:t>
            </a:r>
            <a:r>
              <a:rPr lang="en-US" sz="2000" dirty="0" err="1"/>
              <a:t>JButton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i="1" dirty="0"/>
              <a:t>(</a:t>
            </a:r>
            <a:r>
              <a:rPr lang="en-US" sz="2000" i="1" dirty="0" err="1"/>
              <a:t>JButton</a:t>
            </a:r>
            <a:r>
              <a:rPr lang="en-US" sz="2000" i="1" dirty="0"/>
              <a:t> initially untethered and invisible)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Add </a:t>
            </a:r>
            <a:r>
              <a:rPr lang="en-US" sz="2000" dirty="0" err="1"/>
              <a:t>JButton</a:t>
            </a:r>
            <a:r>
              <a:rPr lang="en-US" sz="2000" dirty="0"/>
              <a:t> to JFrame  (Can also be added to a </a:t>
            </a:r>
            <a:r>
              <a:rPr lang="en-US" sz="2000" dirty="0" err="1"/>
              <a:t>JPanel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4. Create </a:t>
            </a:r>
            <a:r>
              <a:rPr lang="en-US" sz="2000" dirty="0" err="1"/>
              <a:t>ActionListener</a:t>
            </a:r>
            <a:r>
              <a:rPr lang="en-US" sz="2000" dirty="0"/>
              <a:t>  (must code what it does) </a:t>
            </a:r>
          </a:p>
          <a:p>
            <a:pPr marL="0" indent="0">
              <a:buNone/>
            </a:pPr>
            <a:r>
              <a:rPr lang="en-US" sz="2000" dirty="0"/>
              <a:t>(Not connected to </a:t>
            </a:r>
            <a:r>
              <a:rPr lang="en-US" sz="2000" dirty="0" err="1"/>
              <a:t>JButton</a:t>
            </a:r>
            <a:r>
              <a:rPr lang="en-US" sz="2000" dirty="0"/>
              <a:t>, does nothing!)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5. Attach </a:t>
            </a:r>
            <a:r>
              <a:rPr lang="en-US" sz="2000" dirty="0" err="1"/>
              <a:t>ActionListener</a:t>
            </a:r>
            <a:r>
              <a:rPr lang="en-US" sz="2000" dirty="0"/>
              <a:t> to </a:t>
            </a:r>
            <a:r>
              <a:rPr lang="en-US" sz="2000" dirty="0" err="1"/>
              <a:t>JButton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89" y="3358655"/>
            <a:ext cx="2526175" cy="816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283306" y="894586"/>
            <a:ext cx="2580598" cy="685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1595" y="571517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717" y="58163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27878" y="163804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5576" y="318782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1151" y="418948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8288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406" y="5912979"/>
            <a:ext cx="2526175" cy="81614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6516917" y="6363338"/>
            <a:ext cx="750425" cy="15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28" y="467034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068849" y="1771894"/>
            <a:ext cx="2580598" cy="685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7003" t="46585" r="35319" b="17170"/>
          <a:stretch/>
        </p:blipFill>
        <p:spPr>
          <a:xfrm>
            <a:off x="6713731" y="2561454"/>
            <a:ext cx="1032110" cy="4366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866" y="4713516"/>
            <a:ext cx="2526175" cy="816149"/>
          </a:xfrm>
          <a:prstGeom prst="rect">
            <a:avLst/>
          </a:prstGeom>
        </p:spPr>
      </p:pic>
      <p:sp>
        <p:nvSpPr>
          <p:cNvPr id="26" name="Multiply 25"/>
          <p:cNvSpPr/>
          <p:nvPr/>
        </p:nvSpPr>
        <p:spPr>
          <a:xfrm>
            <a:off x="8381276" y="4802790"/>
            <a:ext cx="536342" cy="55649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7065056" y="2607903"/>
            <a:ext cx="329460" cy="44156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8311455" y="5875436"/>
            <a:ext cx="832545" cy="902169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750190" y="6323194"/>
            <a:ext cx="516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161" y="1147868"/>
            <a:ext cx="62591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JFrame frame = new JFrame(“Breakfast for Goldilocks”);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527" y="2666296"/>
            <a:ext cx="53928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JButton</a:t>
            </a:r>
            <a:r>
              <a:rPr lang="en-US" sz="1600" dirty="0">
                <a:latin typeface="Consolas" panose="020B0609020204030204" pitchFamily="49" charset="0"/>
              </a:rPr>
              <a:t> button = new </a:t>
            </a:r>
            <a:r>
              <a:rPr lang="en-US" sz="1600" dirty="0" err="1">
                <a:latin typeface="Consolas" panose="020B0609020204030204" pitchFamily="49" charset="0"/>
              </a:rPr>
              <a:t>JButton</a:t>
            </a:r>
            <a:r>
              <a:rPr lang="en-US" sz="1600" dirty="0">
                <a:latin typeface="Consolas" panose="020B0609020204030204" pitchFamily="49" charset="0"/>
              </a:rPr>
              <a:t>(“Eat Porridge”);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1394" y="3730985"/>
            <a:ext cx="27190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frame.add</a:t>
            </a:r>
            <a:r>
              <a:rPr lang="en-US" sz="1600" dirty="0">
                <a:latin typeface="Consolas" panose="020B0609020204030204" pitchFamily="49" charset="0"/>
              </a:rPr>
              <a:t>( button 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27853" y="5193783"/>
            <a:ext cx="4787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ActionListener</a:t>
            </a:r>
            <a:r>
              <a:rPr lang="en-US" sz="1600" dirty="0">
                <a:latin typeface="Consolas" panose="020B0609020204030204" pitchFamily="49" charset="0"/>
              </a:rPr>
              <a:t> ear = new </a:t>
            </a:r>
            <a:r>
              <a:rPr lang="en-US" sz="1600" dirty="0" err="1">
                <a:latin typeface="Consolas" panose="020B0609020204030204" pitchFamily="49" charset="0"/>
              </a:rPr>
              <a:t>MyListener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5379" y="6283963"/>
            <a:ext cx="37872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button.addActionListener</a:t>
            </a:r>
            <a:r>
              <a:rPr lang="en-US" sz="1600" dirty="0">
                <a:latin typeface="Consolas" panose="020B0609020204030204" pitchFamily="49" charset="0"/>
              </a:rPr>
              <a:t>( ear );</a:t>
            </a:r>
          </a:p>
        </p:txBody>
      </p:sp>
    </p:spTree>
    <p:extLst>
      <p:ext uri="{BB962C8B-B14F-4D97-AF65-F5344CB8AC3E}">
        <p14:creationId xmlns:p14="http://schemas.microsoft.com/office/powerpoint/2010/main" val="37234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4" grpId="0" animBg="1"/>
      <p:bldP spid="36" grpId="0" animBg="1"/>
      <p:bldP spid="25" grpId="0" animBg="1"/>
      <p:bldP spid="27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Breakfast with Goldilocks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have trouble importing ActionListener </a:t>
            </a:r>
          </a:p>
          <a:p>
            <a:pPr marL="0" indent="0">
              <a:buNone/>
            </a:pPr>
            <a:r>
              <a:rPr lang="en-US" dirty="0"/>
              <a:t>(inside BreakfastMain.java) with the auto-suggested fix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The simplest solution seems to be to use the shortcut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b="1" dirty="0"/>
              <a:t>ctrl + shift + 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which appears to work for everyone.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3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 or individually</a:t>
            </a:r>
          </a:p>
          <a:p>
            <a:r>
              <a:rPr lang="en-US" dirty="0"/>
              <a:t>Look at the code in the capitalization example</a:t>
            </a:r>
          </a:p>
          <a:p>
            <a:r>
              <a:rPr lang="en-US" dirty="0"/>
              <a:t>Then solve the </a:t>
            </a:r>
            <a:r>
              <a:rPr lang="en-US" dirty="0" err="1"/>
              <a:t>addLettersProblem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Get buttons and text to show up FIRST!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297363"/>
            <a:ext cx="4855029" cy="18288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0F7A03A-D4BB-3D42-8605-4A3FAB3B14A7}"/>
              </a:ext>
            </a:extLst>
          </p:cNvPr>
          <p:cNvSpPr/>
          <p:nvPr/>
        </p:nvSpPr>
        <p:spPr>
          <a:xfrm>
            <a:off x="1828800" y="4953000"/>
            <a:ext cx="2133600" cy="381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127AD-3471-AE4F-8863-8EAFBCA5B1F6}"/>
              </a:ext>
            </a:extLst>
          </p:cNvPr>
          <p:cNvSpPr txBox="1"/>
          <p:nvPr/>
        </p:nvSpPr>
        <p:spPr>
          <a:xfrm>
            <a:off x="533400" y="426720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JLabel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A783A84-406B-E04E-BB3A-95717E44A191}"/>
              </a:ext>
            </a:extLst>
          </p:cNvPr>
          <p:cNvSpPr/>
          <p:nvPr/>
        </p:nvSpPr>
        <p:spPr>
          <a:xfrm>
            <a:off x="1066800" y="4618892"/>
            <a:ext cx="656492" cy="504093"/>
          </a:xfrm>
          <a:custGeom>
            <a:avLst/>
            <a:gdLst>
              <a:gd name="connsiteX0" fmla="*/ 0 w 656492"/>
              <a:gd name="connsiteY0" fmla="*/ 0 h 504093"/>
              <a:gd name="connsiteX1" fmla="*/ 128954 w 656492"/>
              <a:gd name="connsiteY1" fmla="*/ 410308 h 504093"/>
              <a:gd name="connsiteX2" fmla="*/ 656492 w 656492"/>
              <a:gd name="connsiteY2" fmla="*/ 504093 h 50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6492" h="504093">
                <a:moveTo>
                  <a:pt x="0" y="0"/>
                </a:moveTo>
                <a:cubicBezTo>
                  <a:pt x="9769" y="163146"/>
                  <a:pt x="19539" y="326293"/>
                  <a:pt x="128954" y="410308"/>
                </a:cubicBezTo>
                <a:cubicBezTo>
                  <a:pt x="238369" y="494323"/>
                  <a:pt x="447430" y="499208"/>
                  <a:pt x="656492" y="50409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8824A-0EBB-B84E-B4FD-25021A0775A1}"/>
              </a:ext>
            </a:extLst>
          </p:cNvPr>
          <p:cNvSpPr txBox="1"/>
          <p:nvPr/>
        </p:nvSpPr>
        <p:spPr>
          <a:xfrm>
            <a:off x="7239000" y="609600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JButton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A26F68D-6FE9-2445-95B5-F493F7683B88}"/>
              </a:ext>
            </a:extLst>
          </p:cNvPr>
          <p:cNvSpPr/>
          <p:nvPr/>
        </p:nvSpPr>
        <p:spPr>
          <a:xfrm>
            <a:off x="6201508" y="6060831"/>
            <a:ext cx="1078523" cy="292023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1E2208C-5C15-7A4F-ABEE-78F1D5E4F578}"/>
              </a:ext>
            </a:extLst>
          </p:cNvPr>
          <p:cNvSpPr/>
          <p:nvPr/>
        </p:nvSpPr>
        <p:spPr>
          <a:xfrm>
            <a:off x="4572000" y="6019800"/>
            <a:ext cx="1905000" cy="304800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302339E-943E-4241-8CFA-CA3B34472A7F}"/>
              </a:ext>
            </a:extLst>
          </p:cNvPr>
          <p:cNvSpPr/>
          <p:nvPr/>
        </p:nvSpPr>
        <p:spPr>
          <a:xfrm>
            <a:off x="3276600" y="6019800"/>
            <a:ext cx="1905000" cy="304800"/>
          </a:xfrm>
          <a:custGeom>
            <a:avLst/>
            <a:gdLst>
              <a:gd name="connsiteX0" fmla="*/ 1078523 w 1078523"/>
              <a:gd name="connsiteY0" fmla="*/ 257907 h 292023"/>
              <a:gd name="connsiteX1" fmla="*/ 398584 w 1078523"/>
              <a:gd name="connsiteY1" fmla="*/ 269631 h 292023"/>
              <a:gd name="connsiteX2" fmla="*/ 0 w 1078523"/>
              <a:gd name="connsiteY2" fmla="*/ 0 h 29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523" h="292023">
                <a:moveTo>
                  <a:pt x="1078523" y="257907"/>
                </a:moveTo>
                <a:cubicBezTo>
                  <a:pt x="828430" y="285261"/>
                  <a:pt x="578338" y="312615"/>
                  <a:pt x="398584" y="269631"/>
                </a:cubicBezTo>
                <a:cubicBezTo>
                  <a:pt x="218830" y="226647"/>
                  <a:pt x="109415" y="11332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94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Layout Ideas</a:t>
            </a:r>
          </a:p>
        </p:txBody>
      </p:sp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JFrame’s</a:t>
            </a:r>
            <a:r>
              <a:rPr lang="en-US" dirty="0"/>
              <a:t> add(Component c) method</a:t>
            </a:r>
          </a:p>
          <a:p>
            <a:pPr lvl="1"/>
            <a:r>
              <a:rPr lang="en-US" dirty="0"/>
              <a:t>Adds a new component to be drawn</a:t>
            </a:r>
          </a:p>
          <a:p>
            <a:pPr lvl="1"/>
            <a:r>
              <a:rPr lang="en-US" dirty="0"/>
              <a:t>Throws out the old one!</a:t>
            </a:r>
          </a:p>
          <a:p>
            <a:r>
              <a:rPr lang="en-US" dirty="0"/>
              <a:t>JFrame also has method </a:t>
            </a:r>
            <a:br>
              <a:rPr lang="en-US" dirty="0"/>
            </a:br>
            <a:r>
              <a:rPr lang="en-US" dirty="0"/>
              <a:t>add(Component c, Object constraint)</a:t>
            </a:r>
          </a:p>
          <a:p>
            <a:pPr lvl="1"/>
            <a:r>
              <a:rPr lang="en-US" dirty="0"/>
              <a:t>Typical constraints:</a:t>
            </a:r>
          </a:p>
          <a:p>
            <a:pPr lvl="2"/>
            <a:r>
              <a:rPr lang="en-US" dirty="0" err="1"/>
              <a:t>BorderLayout.NORTH</a:t>
            </a:r>
            <a:r>
              <a:rPr lang="en-US" dirty="0"/>
              <a:t>, </a:t>
            </a:r>
            <a:r>
              <a:rPr lang="en-US" dirty="0" err="1"/>
              <a:t>BorderLayout.CENTER</a:t>
            </a:r>
            <a:endParaRPr lang="en-US" dirty="0"/>
          </a:p>
          <a:p>
            <a:pPr lvl="1"/>
            <a:r>
              <a:rPr lang="en-US" dirty="0"/>
              <a:t>Can add one thing to each “direction”, plus center</a:t>
            </a:r>
          </a:p>
          <a:p>
            <a:r>
              <a:rPr lang="en-US" dirty="0" err="1"/>
              <a:t>JPanel</a:t>
            </a:r>
            <a:r>
              <a:rPr lang="en-US" dirty="0"/>
              <a:t> is a container (a thing!) that can display multiple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6319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Q2,3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13FA4F-E846-4870-AE79-5C873A023D7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8035FA5-429B-411C-BBE6-AACF126A31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758EEA-B2E6-4CA8-BA56-696D7F1CAB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9397</TotalTime>
  <Words>1509</Words>
  <Application>Microsoft Office PowerPoint</Application>
  <PresentationFormat>On-screen Show (4:3)</PresentationFormat>
  <Paragraphs>250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Lucida Sans Typewriter</vt:lpstr>
      <vt:lpstr>Wingdings</vt:lpstr>
      <vt:lpstr>Wingdings 3</vt:lpstr>
      <vt:lpstr>Office Theme</vt:lpstr>
      <vt:lpstr>CSSE 220</vt:lpstr>
      <vt:lpstr>Graphical User Interfaces in Java</vt:lpstr>
      <vt:lpstr>Next Assignment Preview</vt:lpstr>
      <vt:lpstr>Handling Events</vt:lpstr>
      <vt:lpstr>Events</vt:lpstr>
      <vt:lpstr>Simple Interactive GUI Workflow</vt:lpstr>
      <vt:lpstr>Live Coding</vt:lpstr>
      <vt:lpstr>In Class Activity 1</vt:lpstr>
      <vt:lpstr>Key Layout Ideas</vt:lpstr>
      <vt:lpstr>Capitalization panel variable</vt:lpstr>
      <vt:lpstr>JFrame BorderLayout</vt:lpstr>
      <vt:lpstr>In Class Activity 1</vt:lpstr>
      <vt:lpstr>Advice</vt:lpstr>
      <vt:lpstr>General GUI Development Workflow</vt:lpstr>
      <vt:lpstr>Mouse Listeners</vt:lpstr>
      <vt:lpstr>Repaint (and then no more)</vt:lpstr>
      <vt:lpstr>PowerPoint Presentation</vt:lpstr>
      <vt:lpstr>Using Inner Classes</vt:lpstr>
      <vt:lpstr>Anonymous Classes</vt:lpstr>
      <vt:lpstr>Inner Classes and Scope</vt:lpstr>
      <vt:lpstr>Work Time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541</cp:revision>
  <cp:lastPrinted>2016-10-04T12:27:03Z</cp:lastPrinted>
  <dcterms:created xsi:type="dcterms:W3CDTF">2011-04-14T18:16:00Z</dcterms:created>
  <dcterms:modified xsi:type="dcterms:W3CDTF">2024-01-15T17:04:56Z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