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4" r:id="rId5"/>
    <p:sldId id="422" r:id="rId6"/>
    <p:sldId id="435" r:id="rId7"/>
    <p:sldId id="423" r:id="rId8"/>
    <p:sldId id="424" r:id="rId9"/>
    <p:sldId id="425" r:id="rId10"/>
    <p:sldId id="4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16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7344 2,'-172'-2,"-182"5,226 11,-34 0,59-15,33 0,1 2,-100 14,35 11,-2-6,-194 3,142-11,3 2,-3483-16,3379-11,28-1,197 14,22 1,0-2,-68-10,41 2,-124-2,-25-2,56 2,136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18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1964 136,'-769'0,"740"-3,0 0,1-2,0-1,-46-16,-26-5,28 16,1 4,-1 3,-102 7,38 0,94-3,1-2,-72-13,-49-18,138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26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1 358,'38'-11,"1"2,0 1,57-4,-10 2,1657-217,-1216 153,-135 67,-222 10,-95-3,28-1,157 18,-47 27,-163-33,1-3,72 2,59 10,-92-6,147 4,96-20,-121-1,1439 3,-1649 2,-11 3,-28 11,-56 15,-65 6,-1-7,-325 18,63-24,308-15,-224 9,-1044-19,1113 15,-14 0,61-17,-316 6,370 10,-54 2,-52-17,-198 4,323 11,-40 1,158-14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Animation</a:t>
            </a:r>
            <a:r>
              <a:rPr lang="en-US" baseline="0" dirty="0"/>
              <a:t> for the two major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they will come up with at least two ideas:</a:t>
            </a:r>
          </a:p>
          <a:p>
            <a:pPr marL="228600" indent="-228600">
              <a:buAutoNum type="arabicPeriod"/>
            </a:pPr>
            <a:r>
              <a:rPr lang="en-US"/>
              <a:t>Makes it less convenient to know what functions exist</a:t>
            </a:r>
          </a:p>
          <a:p>
            <a:pPr marL="228600" indent="-228600">
              <a:buAutoNum type="arabicPeriod"/>
            </a:pPr>
            <a:r>
              <a:rPr lang="en-US"/>
              <a:t>Stuck</a:t>
            </a:r>
            <a:r>
              <a:rPr lang="en-US" baseline="0"/>
              <a:t> implementing strings as character arrays</a:t>
            </a:r>
          </a:p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easier to use?</a:t>
            </a:r>
          </a:p>
          <a:p>
            <a:r>
              <a:rPr lang="en-US"/>
              <a:t>Which is easier to understand?</a:t>
            </a:r>
          </a:p>
          <a:p>
            <a:endParaRPr lang="en-US"/>
          </a:p>
          <a:p>
            <a:r>
              <a:rPr lang="en-US"/>
              <a:t>Clearly</a:t>
            </a:r>
            <a:r>
              <a:rPr lang="en-US" baseline="0"/>
              <a:t> classes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harder to know what is</a:t>
            </a:r>
            <a:r>
              <a:rPr lang="en-US" baseline="0" dirty="0"/>
              <a:t> meant when you have a function say “add”  or length</a:t>
            </a:r>
          </a:p>
          <a:p>
            <a:r>
              <a:rPr lang="en-US" baseline="0" dirty="0"/>
              <a:t>Means you are loading more things than you might actually need</a:t>
            </a:r>
          </a:p>
          <a:p>
            <a:r>
              <a:rPr lang="en-US" dirty="0"/>
              <a:t>Try to keep conceptual</a:t>
            </a:r>
            <a:r>
              <a:rPr lang="en-US" baseline="0" dirty="0"/>
              <a:t> separation!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lang/String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 fontScale="85000" lnSpcReduction="20000"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Design Principle #3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/>
              <a:t>Encapsulation</a:t>
            </a:r>
            <a:br>
              <a:rPr lang="en-US" sz="6000"/>
            </a:br>
            <a:br>
              <a:rPr lang="en-US" sz="2500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Goals of ALL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someone has written a program that works and it has no bugs, but it is </a:t>
            </a:r>
            <a:r>
              <a:rPr lang="en-US" i="1" dirty="0"/>
              <a:t>poorly designed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What does that mean?  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There are two major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modify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073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49" y="68102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CSSE220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Make sure your design </a:t>
            </a:r>
            <a:r>
              <a:rPr lang="en-US" sz="2400" b="1" dirty="0"/>
              <a:t>allows proper functionality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Structure design </a:t>
            </a:r>
            <a:r>
              <a:rPr lang="en-US" sz="2400" b="1" dirty="0"/>
              <a:t>around the data</a:t>
            </a:r>
            <a:r>
              <a:rPr lang="en-US" sz="2400" dirty="0"/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 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Avoid all type-predicated code by using </a:t>
            </a:r>
            <a:r>
              <a:rPr lang="en-US" b="1" dirty="0"/>
              <a:t>inheritance</a:t>
            </a:r>
            <a:endParaRPr lang="en-US" strike="sngStrik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37784B-2650-414D-A222-94B52BFFFEAE}"/>
              </a:ext>
            </a:extLst>
          </p:cNvPr>
          <p:cNvSpPr/>
          <p:nvPr/>
        </p:nvSpPr>
        <p:spPr>
          <a:xfrm>
            <a:off x="76200" y="3505200"/>
            <a:ext cx="8866598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E.g., What if there were no String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Instead, what if we just passed around arrays of characters - char[]</a:t>
            </a:r>
          </a:p>
          <a:p>
            <a:r>
              <a:rPr lang="en-US"/>
              <a:t>And every String function that exists now, would instead be a function that operated on arrays of characters</a:t>
            </a:r>
          </a:p>
          <a:p>
            <a:r>
              <a:rPr lang="en-US"/>
              <a:t>E.g.,</a:t>
            </a:r>
            <a:br>
              <a:rPr lang="en-US"/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stringSubstring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(char[] input, int start, int end)</a:t>
            </a:r>
          </a:p>
          <a:p>
            <a:r>
              <a:rPr lang="en-US"/>
              <a:t>Would things be any different?  Discuss this with the person next to you.</a:t>
            </a:r>
          </a:p>
        </p:txBody>
      </p:sp>
    </p:spTree>
    <p:extLst>
      <p:ext uri="{BB962C8B-B14F-4D97-AF65-F5344CB8AC3E}">
        <p14:creationId xmlns:p14="http://schemas.microsoft.com/office/powerpoint/2010/main" val="244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Concatenate…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stringName1 = “</a:t>
            </a:r>
            <a:r>
              <a:rPr lang="en-US" dirty="0" err="1">
                <a:latin typeface="Consolas" panose="020B0609020204030204" pitchFamily="49" charset="0"/>
              </a:rPr>
              <a:t>ian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stringName2 = “</a:t>
            </a:r>
            <a:r>
              <a:rPr lang="en-US" dirty="0" err="1">
                <a:latin typeface="Consolas" panose="020B0609020204030204" pitchFamily="49" charset="0"/>
              </a:rPr>
              <a:t>ludden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= stringName1.concat( stringName2 );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pt-BR" dirty="0">
                <a:latin typeface="Consolas" panose="020B0609020204030204" pitchFamily="49" charset="0"/>
              </a:rPr>
              <a:t>char[] charName1 = {'i','a','n'};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charName2 = {'</a:t>
            </a:r>
            <a:r>
              <a:rPr lang="en-US" dirty="0" err="1">
                <a:latin typeface="Consolas" panose="020B0609020204030204" pitchFamily="49" charset="0"/>
              </a:rPr>
              <a:t>l','u','d','d','e','n</a:t>
            </a:r>
            <a:r>
              <a:rPr lang="en-US" dirty="0">
                <a:latin typeface="Consolas" panose="020B0609020204030204" pitchFamily="49" charset="0"/>
              </a:rPr>
              <a:t>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char[charName1.length + charName2.length];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charName1.length;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charName1[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charName2.length;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[charName1.length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charName2[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)  );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27F927-1E62-824C-9BF8-6ED37E2DEC06}"/>
              </a:ext>
            </a:extLst>
          </p:cNvPr>
          <p:cNvSpPr/>
          <p:nvPr/>
        </p:nvSpPr>
        <p:spPr>
          <a:xfrm>
            <a:off x="76200" y="2819400"/>
            <a:ext cx="8822482" cy="3733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C06EC9-2CAA-CF40-BD05-DDC130236DF2}"/>
              </a:ext>
            </a:extLst>
          </p:cNvPr>
          <p:cNvSpPr/>
          <p:nvPr/>
        </p:nvSpPr>
        <p:spPr>
          <a:xfrm>
            <a:off x="76200" y="1219200"/>
            <a:ext cx="8866598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put all the Math utilities in the String class?</a:t>
            </a:r>
          </a:p>
          <a:p>
            <a:r>
              <a:rPr lang="en-US" dirty="0">
                <a:hlinkClick r:id="rId3"/>
              </a:rPr>
              <a:t>Math Java docs</a:t>
            </a:r>
            <a:endParaRPr lang="en-US" dirty="0"/>
          </a:p>
          <a:p>
            <a:r>
              <a:rPr lang="en-US" dirty="0">
                <a:hlinkClick r:id="rId4"/>
              </a:rPr>
              <a:t>String Java docs</a:t>
            </a:r>
            <a:endParaRPr lang="en-US" dirty="0"/>
          </a:p>
          <a:p>
            <a:pPr lvl="1"/>
            <a:r>
              <a:rPr lang="en-US" dirty="0"/>
              <a:t>We could just get anything we need done with Strings and Math with one library instead of two!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1062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ED5-DCF7-4A3B-A898-D639C99A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7274-300E-478D-A8F3-72B35EC2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525963"/>
          </a:xfrm>
        </p:spPr>
        <p:txBody>
          <a:bodyPr/>
          <a:lstStyle/>
          <a:p>
            <a:r>
              <a:rPr lang="en-US" dirty="0"/>
              <a:t>On a small piece of paper write down either:</a:t>
            </a:r>
          </a:p>
          <a:p>
            <a:pPr lvl="1"/>
            <a:r>
              <a:rPr lang="en-US" dirty="0"/>
              <a:t>A list of people you’d be interested in working with</a:t>
            </a:r>
          </a:p>
          <a:p>
            <a:pPr lvl="1"/>
            <a:r>
              <a:rPr lang="en-US" dirty="0"/>
              <a:t>OR that you don’t know anyone BUT you’d like to work with </a:t>
            </a:r>
            <a:r>
              <a:rPr lang="en-US" i="1" dirty="0"/>
              <a:t>someone</a:t>
            </a:r>
          </a:p>
          <a:p>
            <a:pPr lvl="1"/>
            <a:r>
              <a:rPr lang="en-US" dirty="0"/>
              <a:t>You prefer </a:t>
            </a:r>
            <a:r>
              <a:rPr lang="en-US" i="1" dirty="0"/>
              <a:t>NOT</a:t>
            </a:r>
            <a:r>
              <a:rPr lang="en-US" dirty="0"/>
              <a:t> to work with anyone</a:t>
            </a:r>
          </a:p>
          <a:p>
            <a:r>
              <a:rPr lang="en-US" dirty="0"/>
              <a:t>Hand these to our TA who will try to pair people: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62D26-D0F3-D7C8-AD82-A833E68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" y="4570880"/>
            <a:ext cx="9034902" cy="19834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2A13ED-0676-5670-79E4-906EEB25F66E}"/>
                  </a:ext>
                </a:extLst>
              </p14:cNvPr>
              <p14:cNvContentPartPr/>
              <p14:nvPr/>
            </p14:nvContentPartPr>
            <p14:xfrm>
              <a:off x="6146199" y="6124661"/>
              <a:ext cx="2643840" cy="5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2A13ED-0676-5670-79E4-906EEB25F6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199" y="6016661"/>
                <a:ext cx="2751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848A8F-779B-73D6-91AC-50A5E3EF4208}"/>
                  </a:ext>
                </a:extLst>
              </p14:cNvPr>
              <p14:cNvContentPartPr/>
              <p14:nvPr/>
            </p14:nvContentPartPr>
            <p14:xfrm>
              <a:off x="1918359" y="6056981"/>
              <a:ext cx="707040" cy="4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848A8F-779B-73D6-91AC-50A5E3EF42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359" y="5949341"/>
                <a:ext cx="814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440E6-9604-7D49-31DC-A5D01DFD5180}"/>
                  </a:ext>
                </a:extLst>
              </p14:cNvPr>
              <p14:cNvContentPartPr/>
              <p14:nvPr/>
            </p14:nvContentPartPr>
            <p14:xfrm>
              <a:off x="599679" y="6203141"/>
              <a:ext cx="2416680" cy="15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440E6-9604-7D49-31DC-A5D01DFD5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039" y="6095141"/>
                <a:ext cx="25243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4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624</Words>
  <Application>Microsoft Office PowerPoint</Application>
  <PresentationFormat>On-screen Show (4:3)</PresentationFormat>
  <Paragraphs>81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Major Goals of ALL Program Design</vt:lpstr>
      <vt:lpstr>CSSE220 Design Principles</vt:lpstr>
      <vt:lpstr>E.g., What if there were no String class?</vt:lpstr>
      <vt:lpstr>Concatenate… compare</vt:lpstr>
      <vt:lpstr>Class sizes</vt:lpstr>
      <vt:lpstr>Pairing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</cp:lastModifiedBy>
  <cp:revision>25</cp:revision>
  <cp:lastPrinted>2016-09-27T10:57:46Z</cp:lastPrinted>
  <dcterms:created xsi:type="dcterms:W3CDTF">2013-12-22T20:42:02Z</dcterms:created>
  <dcterms:modified xsi:type="dcterms:W3CDTF">2023-09-12T17:47:53Z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