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4"/>
  </p:sldMasterIdLst>
  <p:notesMasterIdLst>
    <p:notesMasterId r:id="rId11"/>
  </p:notesMasterIdLst>
  <p:handoutMasterIdLst>
    <p:handoutMasterId r:id="rId12"/>
  </p:handoutMasterIdLst>
  <p:sldIdLst>
    <p:sldId id="256" r:id="rId5"/>
    <p:sldId id="383" r:id="rId6"/>
    <p:sldId id="384" r:id="rId7"/>
    <p:sldId id="385" r:id="rId8"/>
    <p:sldId id="386" r:id="rId9"/>
    <p:sldId id="387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DA1F2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C1DD61-31F8-47D1-A726-4847DA06BC6D}" v="2" dt="2021-10-12T12:48:53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rinek, Adam" userId="S::korineaj@rose-hulman.edu::a98ddd77-be9c-4186-9ea9-5e52026b75b2" providerId="AD" clId="Web-{C0C1DD61-31F8-47D1-A726-4847DA06BC6D}"/>
    <pc:docChg chg="sldOrd">
      <pc:chgData name="Korinek, Adam" userId="S::korineaj@rose-hulman.edu::a98ddd77-be9c-4186-9ea9-5e52026b75b2" providerId="AD" clId="Web-{C0C1DD61-31F8-47D1-A726-4847DA06BC6D}" dt="2021-10-12T12:48:53.170" v="1"/>
      <pc:docMkLst>
        <pc:docMk/>
      </pc:docMkLst>
      <pc:sldChg chg="ord">
        <pc:chgData name="Korinek, Adam" userId="S::korineaj@rose-hulman.edu::a98ddd77-be9c-4186-9ea9-5e52026b75b2" providerId="AD" clId="Web-{C0C1DD61-31F8-47D1-A726-4847DA06BC6D}" dt="2021-10-12T12:48:53.170" v="1"/>
        <pc:sldMkLst>
          <pc:docMk/>
          <pc:sldMk cId="0" sldId="38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7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ECBF209B-4218-4079-9616-A9269F4CC73C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7" y="8829121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3DDF2BC9-46E5-4314-AE48-A49E2237602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6798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4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B559E319-A60F-49C1-A33A-1D7F30BB782C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9788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4" tIns="44903" rIns="89804" bIns="44903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2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defTabSz="913498">
              <a:defRPr sz="1100">
                <a:latin typeface="Calibri" pitchFamily="34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4" y="8829121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4" tIns="46578" rIns="93154" bIns="46578" numCol="1" anchor="b" anchorCtr="0" compatLnSpc="1">
            <a:prstTxWarp prst="textNoShape">
              <a:avLst/>
            </a:prstTxWarp>
          </a:bodyPr>
          <a:lstStyle>
            <a:lvl1pPr algn="r" defTabSz="913498">
              <a:defRPr sz="1100">
                <a:latin typeface="Calibri" pitchFamily="-112" charset="0"/>
              </a:defRPr>
            </a:lvl1pPr>
          </a:lstStyle>
          <a:p>
            <a:fld id="{4F112900-B763-408A-B56C-3419B5D607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214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12" charset="-128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Bring code for all the classes in </a:t>
            </a:r>
            <a:r>
              <a:rPr lang="en-US" err="1"/>
              <a:t>PolymorphismSolution</a:t>
            </a:r>
            <a:r>
              <a:rPr lang="en-US"/>
              <a:t> that have TODO items.  Highlight the TODO items so you can keep moving.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code</a:t>
            </a:r>
            <a:r>
              <a:rPr lang="en-US" baseline="0"/>
              <a:t> for Ball and Pulsar from </a:t>
            </a:r>
            <a:r>
              <a:rPr lang="en-US" baseline="0" err="1"/>
              <a:t>BallWorldsSolution</a:t>
            </a:r>
            <a:r>
              <a:rPr lang="en-US" baseline="0"/>
              <a:t>.</a:t>
            </a:r>
          </a:p>
          <a:p>
            <a:pPr eaLnBrk="1" hangingPunct="1">
              <a:spcBef>
                <a:spcPct val="0"/>
              </a:spcBef>
            </a:pPr>
            <a:endParaRPr lang="en-US" baseline="0"/>
          </a:p>
          <a:p>
            <a:pPr eaLnBrk="1" hangingPunct="1">
              <a:spcBef>
                <a:spcPct val="0"/>
              </a:spcBef>
            </a:pPr>
            <a:r>
              <a:rPr lang="en-US"/>
              <a:t>Bring </a:t>
            </a:r>
            <a:r>
              <a:rPr lang="en-US" err="1"/>
              <a:t>BallWorlds</a:t>
            </a:r>
            <a:r>
              <a:rPr lang="en-US"/>
              <a:t> </a:t>
            </a:r>
            <a:r>
              <a:rPr lang="en-US" err="1"/>
              <a:t>DesignQuestions</a:t>
            </a:r>
            <a:r>
              <a:rPr lang="en-US"/>
              <a:t> Quiz.</a:t>
            </a:r>
            <a:r>
              <a:rPr lang="en-US" baseline="0"/>
              <a:t>  The UML design is linked from the instructions page.</a:t>
            </a:r>
            <a:endParaRPr lang="en-US"/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9276C7F2-D418-4D17-8A94-A0A4F8649148}" type="slidenum">
              <a:rPr lang="en-US" sz="1100">
                <a:latin typeface="Calibri" pitchFamily="-112" charset="0"/>
              </a:rPr>
              <a:pPr eaLnBrk="1" hangingPunct="1"/>
              <a:t>1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883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7" name="Rectangle 3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97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/>
              <a:t>Q1</a:t>
            </a:r>
            <a:r>
              <a:rPr lang="en-US"/>
              <a:t>: If a class doesn't have an "extends" in its declaration, does it have a superclass?  If not, why not?  If so, what is its superclass?</a:t>
            </a:r>
            <a:r>
              <a:rPr lang="en-US" baseline="0"/>
              <a:t> [Yes, </a:t>
            </a:r>
            <a:r>
              <a:rPr lang="en-US"/>
              <a:t>Object]</a:t>
            </a:r>
          </a:p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BB1CBAE0-65F2-4540-800E-9AAD0D751D54}" type="slidenum">
              <a:rPr lang="en-US" sz="1100">
                <a:latin typeface="Calibri" pitchFamily="-112" charset="0"/>
              </a:rPr>
              <a:pPr eaLnBrk="1" hangingPunct="1"/>
              <a:t>3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541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i="0"/>
              <a:t>Q2</a:t>
            </a:r>
            <a:r>
              <a:rPr lang="en-US" i="0"/>
              <a:t>: Which of the methods provided by Object is considered dangerous by many programmers?</a:t>
            </a:r>
            <a:r>
              <a:rPr lang="en-US" i="0" baseline="0"/>
              <a:t>   [</a:t>
            </a:r>
            <a:r>
              <a:rPr lang="en-US" i="0"/>
              <a:t>clone()]</a:t>
            </a:r>
          </a:p>
          <a:p>
            <a:endParaRPr lang="en-US" i="0"/>
          </a:p>
          <a:p>
            <a:r>
              <a:rPr lang="en-US" i="1"/>
              <a:t>Effective Java </a:t>
            </a:r>
            <a:r>
              <a:rPr lang="en-US"/>
              <a:t>includes a seven page description on overriding </a:t>
            </a:r>
            <a:r>
              <a:rPr lang="en-US" b="1">
                <a:solidFill>
                  <a:srgbClr val="EB641B"/>
                </a:solidFill>
                <a:latin typeface="Lucida Sans Typewriter" pitchFamily="-106" charset="0"/>
              </a:rPr>
              <a:t>clone()</a:t>
            </a:r>
            <a:r>
              <a:rPr lang="en-US"/>
              <a:t>:</a:t>
            </a:r>
          </a:p>
          <a:p>
            <a:pPr marL="818629" lvl="1" indent="-440682"/>
            <a:r>
              <a:rPr lang="en-US">
                <a:ea typeface="ＭＳ Ｐゴシック" pitchFamily="-106" charset="-128"/>
              </a:rPr>
              <a:t>“[You] are probably better off providing some alternative means of object copying or simply not providing the capability.”</a:t>
            </a:r>
          </a:p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0A8DA8D-1D0B-4D5F-A0D3-FEC63201B45F}" type="slidenum">
              <a:rPr lang="en-US" sz="1100">
                <a:latin typeface="Calibri" pitchFamily="-112" charset="0"/>
              </a:rPr>
              <a:pPr eaLnBrk="1" hangingPunct="1"/>
              <a:t>4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1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/>
              <a:t>Q3</a:t>
            </a:r>
            <a:r>
              <a:rPr lang="en-US"/>
              <a:t>:</a:t>
            </a:r>
            <a:r>
              <a:rPr lang="en-US" baseline="0"/>
              <a:t> </a:t>
            </a:r>
            <a:r>
              <a:rPr lang="en-US"/>
              <a:t>What method(s) provide the name of the class that an object was created as?</a:t>
            </a:r>
            <a:r>
              <a:rPr lang="en-US" baseline="0"/>
              <a:t>   [ </a:t>
            </a:r>
            <a:r>
              <a:rPr lang="en-US" err="1"/>
              <a:t>getClass</a:t>
            </a:r>
            <a:r>
              <a:rPr lang="en-US"/>
              <a:t>().</a:t>
            </a:r>
            <a:r>
              <a:rPr lang="en-US" err="1"/>
              <a:t>getName</a:t>
            </a:r>
            <a:r>
              <a:rPr lang="en-US"/>
              <a:t>()</a:t>
            </a:r>
            <a:r>
              <a:rPr lang="en-US" baseline="0"/>
              <a:t> </a:t>
            </a:r>
            <a:r>
              <a:rPr lang="en-US"/>
              <a:t>]</a:t>
            </a:r>
          </a:p>
          <a:p>
            <a:endParaRPr lang="en-US"/>
          </a:p>
          <a:p>
            <a:r>
              <a:rPr lang="en-US"/>
              <a:t>See TODO 1-3 in banking package, use </a:t>
            </a:r>
            <a:r>
              <a:rPr lang="en-US" b="1" err="1"/>
              <a:t>getClass</a:t>
            </a:r>
            <a:r>
              <a:rPr lang="en-US" b="1"/>
              <a:t>().</a:t>
            </a:r>
            <a:r>
              <a:rPr lang="en-US" b="1" err="1"/>
              <a:t>getSimpleName</a:t>
            </a:r>
            <a:r>
              <a:rPr lang="en-US" b="1"/>
              <a:t>()</a:t>
            </a:r>
            <a:r>
              <a:rPr lang="en-US"/>
              <a:t>, show in debugger also.</a:t>
            </a:r>
          </a:p>
          <a:p>
            <a:endParaRPr lang="en-US"/>
          </a:p>
          <a:p>
            <a:r>
              <a:rPr lang="en-US" err="1"/>
              <a:t>getName</a:t>
            </a:r>
            <a:r>
              <a:rPr lang="en-US"/>
              <a:t>()</a:t>
            </a:r>
            <a:r>
              <a:rPr lang="en-US" baseline="0"/>
              <a:t> includes package name while </a:t>
            </a:r>
            <a:r>
              <a:rPr lang="en-US" baseline="0" err="1"/>
              <a:t>getSimpleName</a:t>
            </a:r>
            <a:r>
              <a:rPr lang="en-US" baseline="0"/>
              <a:t>() does not.</a:t>
            </a:r>
          </a:p>
          <a:p>
            <a:endParaRPr lang="en-US" baseline="0"/>
          </a:p>
          <a:p>
            <a:endParaRPr lang="en-US" baseline="0"/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@Override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public String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toString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() {</a:t>
            </a:r>
          </a:p>
          <a:p>
            <a:pPr lvl="1"/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return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String.format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("%s with a balance of %6.2f", </a:t>
            </a:r>
          </a:p>
          <a:p>
            <a:pPr lvl="1"/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getClass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().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getName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(), </a:t>
            </a:r>
            <a:r>
              <a:rPr lang="en-US" sz="1200" kern="1200" err="1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this.balance</a:t>
            </a:r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);</a:t>
            </a:r>
          </a:p>
          <a:p>
            <a:r>
              <a:rPr lang="en-US" sz="1200" kern="1200">
                <a:solidFill>
                  <a:schemeClr val="tx1"/>
                </a:solidFill>
                <a:effectLst/>
                <a:latin typeface="+mn-lt"/>
                <a:ea typeface="ＭＳ Ｐゴシック" pitchFamily="-112" charset="-128"/>
                <a:cs typeface="+mn-cs"/>
              </a:rPr>
              <a:t>}</a:t>
            </a:r>
          </a:p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4BBD53-6B39-4A21-B0AE-3B7E4AFCDE77}" type="slidenum">
              <a:rPr lang="en-US" sz="1100">
                <a:latin typeface="Calibri" pitchFamily="-112" charset="0"/>
              </a:rPr>
              <a:pPr eaLnBrk="1" hangingPunct="1"/>
              <a:t>5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129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/>
              <a:t>Q4</a:t>
            </a:r>
            <a:r>
              <a:rPr lang="en-US"/>
              <a:t>: If a class doesn’t override the equals() method, what does the inherited equals() do?</a:t>
            </a:r>
            <a:r>
              <a:rPr lang="en-US" baseline="0"/>
              <a:t>   [</a:t>
            </a:r>
            <a:r>
              <a:rPr lang="en-US"/>
              <a:t>It works just like ==, comparing references.]</a:t>
            </a:r>
          </a:p>
          <a:p>
            <a:endParaRPr lang="en-US"/>
          </a:p>
          <a:p>
            <a:r>
              <a:rPr lang="en-US" b="1"/>
              <a:t>Discuss</a:t>
            </a:r>
            <a:r>
              <a:rPr lang="en-US"/>
              <a:t>: does it make sense to compare state on </a:t>
            </a:r>
            <a:r>
              <a:rPr lang="en-US" err="1"/>
              <a:t>BankAccounts</a:t>
            </a:r>
            <a:r>
              <a:rPr lang="en-US"/>
              <a:t>?  Not unless we have an account ID.</a:t>
            </a:r>
          </a:p>
          <a:p>
            <a:r>
              <a:rPr lang="en-US"/>
              <a:t>Implement equals() for </a:t>
            </a:r>
            <a:r>
              <a:rPr lang="en-US" err="1"/>
              <a:t>SafeDepositBox</a:t>
            </a:r>
            <a:r>
              <a:rPr lang="en-US"/>
              <a:t> (TODO 4)</a:t>
            </a:r>
          </a:p>
          <a:p>
            <a:endParaRPr lang="en-US"/>
          </a:p>
          <a:p>
            <a:r>
              <a:rPr lang="en-US"/>
              <a:t>Leaving code for today. Could mention the provided sample code</a:t>
            </a:r>
            <a:r>
              <a:rPr lang="en-US" baseline="0"/>
              <a:t> for using inheritance to build a GUI, plus using text input. But to give more time for </a:t>
            </a:r>
            <a:r>
              <a:rPr lang="en-US" baseline="0" err="1"/>
              <a:t>BallWorlds</a:t>
            </a:r>
            <a:r>
              <a:rPr lang="en-US" baseline="0"/>
              <a:t>, we aren’t going through that example.</a:t>
            </a:r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36561332" indent="-36120649" defTabSz="913498"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eaLnBrk="0" hangingPunct="0"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40682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881365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22047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762729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E8A9CFA2-2322-42DB-8E70-247462FCE025}" type="slidenum">
              <a:rPr lang="en-US" sz="1100">
                <a:latin typeface="Calibri" pitchFamily="-112" charset="0"/>
              </a:rPr>
              <a:pPr eaLnBrk="1" hangingPunct="1"/>
              <a:t>6</a:t>
            </a:fld>
            <a:endParaRPr lang="en-US" sz="1100">
              <a:latin typeface="Calibri" pitchFamily="-11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295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998A34-C17F-4144-B18D-28D9EDD25B8E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12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D4BFF7D-D017-47FF-AE03-F3BD3415CD0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04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6C527D4-D4E1-4627-B2DD-D20438D659CD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6BA0E8-4CC3-486C-B8A4-5F272474FB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98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E2F403-08D3-4AC5-A4E3-123833600C6A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DF0FA1-9D92-4F42-A931-5D473DA475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6D30A6-83C9-4F95-ACA3-B2BB1DD542CE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4C901-A9AB-474C-A55A-3F63E895E4A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59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>
            <a:spLocks noChangeArrowheads="1"/>
          </p:cNvSpPr>
          <p:nvPr/>
        </p:nvSpPr>
        <p:spPr bwMode="auto">
          <a:xfrm>
            <a:off x="3636963" y="3005138"/>
            <a:ext cx="182562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" name="Chevron 4"/>
          <p:cNvSpPr>
            <a:spLocks noChangeArrowheads="1"/>
          </p:cNvSpPr>
          <p:nvPr/>
        </p:nvSpPr>
        <p:spPr bwMode="auto">
          <a:xfrm>
            <a:off x="3449638" y="3005138"/>
            <a:ext cx="184150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13C1A93-21D8-41D5-AD69-01D2BE5079B6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072BB6-1658-4665-A188-57D55B77A3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233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5447DE-6436-4341-AB4E-0BA0FA9898A3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AD66D5-3923-4EEA-B871-E6C7B5E4161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02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8F5A316-F744-4385-8FDE-64047407295F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ABC3B7-E9E4-477F-9078-13C7D75550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832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3818973-995F-4078-9072-7FFC81CB1E04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06D796-C7DB-47AE-B7FD-97BB12DBFA0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77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F0EEE60-F2F8-4134-AC1E-9DD5C8105591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38286E-F8CB-4313-B126-345266CA69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8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BF3968-792E-48CF-9F22-05BC6B8559DA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308DC3-9E3A-4A31-853C-1FBAE53697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9480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reeform 5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>
            <a:spLocks noChangeArrowheads="1"/>
          </p:cNvSpPr>
          <p:nvPr/>
        </p:nvSpPr>
        <p:spPr bwMode="auto">
          <a:xfrm>
            <a:off x="8664575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0" name="Chevron 9"/>
          <p:cNvSpPr>
            <a:spLocks noChangeArrowheads="1"/>
          </p:cNvSpPr>
          <p:nvPr/>
        </p:nvSpPr>
        <p:spPr bwMode="auto">
          <a:xfrm>
            <a:off x="8477250" y="4987925"/>
            <a:ext cx="182563" cy="228600"/>
          </a:xfrm>
          <a:prstGeom prst="chevron">
            <a:avLst>
              <a:gd name="adj" fmla="val 50000"/>
            </a:avLst>
          </a:prstGeom>
          <a:gradFill rotWithShape="1">
            <a:gsLst>
              <a:gs pos="0">
                <a:srgbClr val="7FC4DD"/>
              </a:gs>
              <a:gs pos="28000">
                <a:srgbClr val="50B8DA"/>
              </a:gs>
              <a:gs pos="100000">
                <a:srgbClr val="1389A6"/>
              </a:gs>
            </a:gsLst>
            <a:lin ang="5400000"/>
          </a:gradFill>
          <a:ln w="3175" cap="rnd">
            <a:solidFill>
              <a:srgbClr val="1E768C"/>
            </a:solidFill>
            <a:miter lim="800000"/>
            <a:headEnd/>
            <a:tailEnd/>
          </a:ln>
          <a:effectLst>
            <a:outerShdw dist="25400" dir="5400000" rotWithShape="0">
              <a:srgbClr val="808080">
                <a:alpha val="45998"/>
              </a:srgbClr>
            </a:outerShdw>
          </a:effectLst>
        </p:spPr>
        <p:txBody>
          <a:bodyPr anchor="ctr"/>
          <a:lstStyle/>
          <a:p>
            <a:pPr>
              <a:defRPr/>
            </a:pPr>
            <a:endParaRPr lang="en-US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927E99-3B54-454C-8CDF-F2F5C2849B92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86B8B2-2E27-4971-9826-799D63638F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3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92162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066800"/>
            <a:ext cx="8229600" cy="534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fld id="{6EC5FA0E-C174-4CFB-8CA2-D461EAACEA40}" type="datetime1">
              <a:rPr lang="en-US"/>
              <a:pPr/>
              <a:t>11/20/22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D6D27ED-4285-4812-B5DF-16F6072ED41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4" r:id="rId2"/>
    <p:sldLayoutId id="2147484299" r:id="rId3"/>
    <p:sldLayoutId id="2147484300" r:id="rId4"/>
    <p:sldLayoutId id="2147484301" r:id="rId5"/>
    <p:sldLayoutId id="2147484302" r:id="rId6"/>
    <p:sldLayoutId id="2147484295" r:id="rId7"/>
    <p:sldLayoutId id="2147484303" r:id="rId8"/>
    <p:sldLayoutId id="2147484304" r:id="rId9"/>
    <p:sldLayoutId id="2147484296" r:id="rId10"/>
    <p:sldLayoutId id="2147484297" r:id="rId11"/>
  </p:sldLayoutIdLst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ＭＳ Ｐゴシック" pitchFamily="-112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  <a:ea typeface="ＭＳ Ｐゴシック" pitchFamily="-11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</p:titleStyle>
    <p:bodyStyle>
      <a:lvl1pPr marL="365125" indent="-255588" algn="l" rtl="0" eaLnBrk="0" fontAlgn="base" hangingPunct="0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-112" charset="2"/>
        <a:buChar char=""/>
        <a:defRPr sz="27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1pPr>
      <a:lvl2pPr marL="620713" indent="-228600" algn="l" rtl="0" eaLnBrk="0" fontAlgn="base" hangingPunct="0">
        <a:spcBef>
          <a:spcPts val="325"/>
        </a:spcBef>
        <a:spcAft>
          <a:spcPct val="0"/>
        </a:spcAft>
        <a:buClr>
          <a:schemeClr val="accent1"/>
        </a:buClr>
        <a:buFont typeface="Verdana" pitchFamily="-112" charset="0"/>
        <a:buChar char="◦"/>
        <a:defRPr sz="23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858838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-112" charset="2"/>
        <a:buChar char=""/>
        <a:defRPr sz="21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1430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sz="19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1371600" indent="-228600" algn="l" rtl="0" eaLnBrk="0" fontAlgn="base" hangingPunct="0">
        <a:spcBef>
          <a:spcPts val="350"/>
        </a:spcBef>
        <a:spcAft>
          <a:spcPct val="0"/>
        </a:spcAft>
        <a:buClr>
          <a:schemeClr val="accent2"/>
        </a:buClr>
        <a:buFont typeface="Wingdings 2" pitchFamily="-112" charset="2"/>
        <a:buChar char=""/>
        <a:defRPr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>
                <a:ea typeface="+mj-ea"/>
              </a:rPr>
              <a:t>CSSE 220</a:t>
            </a:r>
          </a:p>
        </p:txBody>
      </p:sp>
      <p:sp>
        <p:nvSpPr>
          <p:cNvPr id="15363" name="Rectangle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/>
              <a:t>Object Class</a:t>
            </a:r>
            <a:br>
              <a:rPr lang="en-US" sz="2500"/>
            </a:br>
            <a:endParaRPr lang="en-US" sz="25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959B-CAD1-CF96-781A-DACC937FE29A}"/>
              </a:ext>
            </a:extLst>
          </p:cNvPr>
          <p:cNvSpPr/>
          <p:nvPr/>
        </p:nvSpPr>
        <p:spPr>
          <a:xfrm>
            <a:off x="304800" y="5257800"/>
            <a:ext cx="8534400" cy="1295400"/>
          </a:xfrm>
          <a:prstGeom prst="rect">
            <a:avLst/>
          </a:prstGeom>
          <a:solidFill>
            <a:srgbClr val="9BBB59"/>
          </a:solidFill>
          <a:ln w="55000">
            <a:solidFill>
              <a:srgbClr val="92D050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PracticeIPolymorphism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PracticeIPolymorphismSolution</a:t>
            </a:r>
            <a:endParaRPr lang="en-US" sz="2400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I, Object</a:t>
            </a:r>
          </a:p>
        </p:txBody>
      </p:sp>
      <p:sp>
        <p:nvSpPr>
          <p:cNvPr id="35843" name="Text Placeholder 4"/>
          <p:cNvSpPr>
            <a:spLocks noGrp="1"/>
          </p:cNvSpPr>
          <p:nvPr>
            <p:ph type="body" idx="1"/>
          </p:nvPr>
        </p:nvSpPr>
        <p:spPr>
          <a:xfrm>
            <a:off x="3922713" y="2932113"/>
            <a:ext cx="4572000" cy="1454150"/>
          </a:xfrm>
        </p:spPr>
        <p:txBody>
          <a:bodyPr/>
          <a:lstStyle/>
          <a:p>
            <a:r>
              <a:rPr lang="en-US"/>
              <a:t>The superest class in Java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4"/>
          <p:cNvSpPr>
            <a:spLocks noGrp="1"/>
          </p:cNvSpPr>
          <p:nvPr>
            <p:ph idx="1"/>
          </p:nvPr>
        </p:nvSpPr>
        <p:spPr>
          <a:xfrm>
            <a:off x="457200" y="1066800"/>
            <a:ext cx="8686800" cy="5341938"/>
          </a:xfrm>
        </p:spPr>
        <p:txBody>
          <a:bodyPr/>
          <a:lstStyle/>
          <a:p>
            <a:pPr marL="109537" indent="0">
              <a:buNone/>
            </a:pPr>
            <a:r>
              <a:rPr lang="en-US" sz="3200" b="1" i="1"/>
              <a:t>Every</a:t>
            </a:r>
            <a:r>
              <a:rPr lang="en-US" sz="3200" i="1"/>
              <a:t> class in Java inherits from </a:t>
            </a:r>
            <a:r>
              <a:rPr lang="en-US" sz="3200" b="1" i="1">
                <a:solidFill>
                  <a:srgbClr val="EB641B"/>
                </a:solidFill>
                <a:latin typeface="Lucida Sans Typewriter" pitchFamily="-112" charset="0"/>
              </a:rPr>
              <a:t>Object</a:t>
            </a:r>
          </a:p>
          <a:p>
            <a:pPr lvl="1"/>
            <a:endParaRPr lang="en-US"/>
          </a:p>
          <a:p>
            <a:r>
              <a:rPr lang="en-US"/>
              <a:t>Directly and </a:t>
            </a:r>
            <a:r>
              <a:rPr lang="en-US" b="1"/>
              <a:t>explicitly</a:t>
            </a:r>
            <a:r>
              <a:rPr lang="en-US"/>
              <a:t>: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public class String extends Object {…}</a:t>
            </a:r>
          </a:p>
          <a:p>
            <a:endParaRPr lang="en-US"/>
          </a:p>
          <a:p>
            <a:r>
              <a:rPr lang="en-US"/>
              <a:t>Directly and </a:t>
            </a:r>
            <a:r>
              <a:rPr lang="en-US" b="1"/>
              <a:t>implicitly</a:t>
            </a:r>
            <a:r>
              <a:rPr lang="en-US"/>
              <a:t>: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class </a:t>
            </a:r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BankAccount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 {…}</a:t>
            </a:r>
          </a:p>
          <a:p>
            <a:endParaRPr lang="en-US"/>
          </a:p>
          <a:p>
            <a:r>
              <a:rPr lang="en-US" b="1"/>
              <a:t>Indirectly</a:t>
            </a:r>
            <a:r>
              <a:rPr lang="en-US"/>
              <a:t>:</a:t>
            </a:r>
          </a:p>
          <a:p>
            <a:pPr lvl="1"/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class </a:t>
            </a:r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SavingsAccount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 extends </a:t>
            </a:r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BankAccount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 {…}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Object</a:t>
            </a:r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Content Placeholder 1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960938"/>
          </a:xfrm>
        </p:spPr>
        <p:txBody>
          <a:bodyPr/>
          <a:lstStyle/>
          <a:p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String </a:t>
            </a:r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toString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()</a:t>
            </a:r>
          </a:p>
          <a:p>
            <a:endParaRPr lang="en-US" b="1">
              <a:solidFill>
                <a:srgbClr val="0000FF"/>
              </a:solidFill>
              <a:latin typeface="Lucida Sans Typewriter" pitchFamily="-112" charset="0"/>
            </a:endParaRPr>
          </a:p>
          <a:p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boolean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 equals(Object </a:t>
            </a:r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otherObject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)</a:t>
            </a:r>
          </a:p>
          <a:p>
            <a:endParaRPr lang="en-US" b="1">
              <a:solidFill>
                <a:srgbClr val="0000FF"/>
              </a:solidFill>
              <a:latin typeface="Lucida Sans Typewriter" pitchFamily="-112" charset="0"/>
            </a:endParaRPr>
          </a:p>
          <a:p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Class </a:t>
            </a:r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getClass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()</a:t>
            </a:r>
          </a:p>
          <a:p>
            <a:endParaRPr lang="en-US" b="1">
              <a:solidFill>
                <a:srgbClr val="0000FF"/>
              </a:solidFill>
              <a:latin typeface="Lucida Sans Typewriter" pitchFamily="-112" charset="0"/>
            </a:endParaRPr>
          </a:p>
          <a:p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Object clone()</a:t>
            </a:r>
          </a:p>
          <a:p>
            <a:endParaRPr lang="en-US" b="1">
              <a:solidFill>
                <a:srgbClr val="0000FF"/>
              </a:solidFill>
              <a:latin typeface="Lucida Sans Typewriter" pitchFamily="-112" charset="0"/>
            </a:endParaRPr>
          </a:p>
          <a:p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>
                <a:latin typeface="Lucida Sans Typewriter" pitchFamily="33" charset="0"/>
                <a:ea typeface="+mj-ea"/>
                <a:cs typeface="Lucida Sans Typewriter" pitchFamily="33" charset="0"/>
              </a:rPr>
              <a:t>Object</a:t>
            </a:r>
            <a:r>
              <a:rPr lang="en-US">
                <a:ea typeface="+mj-ea"/>
              </a:rPr>
              <a:t> Provides Several </a:t>
            </a:r>
            <a:r>
              <a:rPr lang="en-US" u="sng">
                <a:ea typeface="+mj-ea"/>
              </a:rPr>
              <a:t>Methods</a:t>
            </a:r>
          </a:p>
        </p:txBody>
      </p:sp>
      <p:sp>
        <p:nvSpPr>
          <p:cNvPr id="4" name="Line Callout 2 3"/>
          <p:cNvSpPr/>
          <p:nvPr/>
        </p:nvSpPr>
        <p:spPr>
          <a:xfrm>
            <a:off x="5715000" y="1731963"/>
            <a:ext cx="3200400" cy="49847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33145"/>
              <a:gd name="adj6" fmla="val -425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Often overridden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10800000">
            <a:off x="4419600" y="1827213"/>
            <a:ext cx="762000" cy="158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ine Callout 2 8"/>
          <p:cNvSpPr/>
          <p:nvPr/>
        </p:nvSpPr>
        <p:spPr>
          <a:xfrm>
            <a:off x="5181600" y="3810000"/>
            <a:ext cx="3200400" cy="5000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3168"/>
              <a:gd name="adj6" fmla="val -309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Sometimes useful</a:t>
            </a:r>
          </a:p>
        </p:txBody>
      </p:sp>
      <p:sp>
        <p:nvSpPr>
          <p:cNvPr id="10" name="Line Callout 2 9"/>
          <p:cNvSpPr/>
          <p:nvPr/>
        </p:nvSpPr>
        <p:spPr>
          <a:xfrm>
            <a:off x="4114800" y="5181600"/>
            <a:ext cx="3200400" cy="50006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5103"/>
              <a:gd name="adj6" fmla="val -250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/>
              <a:t>Often dangerous!</a:t>
            </a:r>
          </a:p>
        </p:txBody>
      </p:sp>
      <p:sp>
        <p:nvSpPr>
          <p:cNvPr id="12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Content Placeholder 1"/>
          <p:cNvSpPr>
            <a:spLocks noGrp="1"/>
          </p:cNvSpPr>
          <p:nvPr>
            <p:ph idx="1"/>
          </p:nvPr>
        </p:nvSpPr>
        <p:spPr>
          <a:xfrm>
            <a:off x="457200" y="1363662"/>
            <a:ext cx="8229600" cy="5341938"/>
          </a:xfrm>
        </p:spPr>
        <p:txBody>
          <a:bodyPr/>
          <a:lstStyle/>
          <a:p>
            <a:r>
              <a:rPr lang="en-US"/>
              <a:t>Return a concise, human-readable summary of the object state</a:t>
            </a:r>
          </a:p>
          <a:p>
            <a:endParaRPr lang="en-US"/>
          </a:p>
          <a:p>
            <a:r>
              <a:rPr lang="en-US"/>
              <a:t>Very useful because it’s called automatically:</a:t>
            </a:r>
          </a:p>
          <a:p>
            <a:pPr lvl="1"/>
            <a:r>
              <a:rPr lang="en-US"/>
              <a:t>During string concatenation</a:t>
            </a:r>
          </a:p>
          <a:p>
            <a:pPr lvl="1"/>
            <a:r>
              <a:rPr lang="en-US"/>
              <a:t>For printing</a:t>
            </a:r>
          </a:p>
          <a:p>
            <a:pPr lvl="1"/>
            <a:r>
              <a:rPr lang="en-US"/>
              <a:t>In the debugger</a:t>
            </a:r>
          </a:p>
          <a:p>
            <a:pPr lvl="1"/>
            <a:endParaRPr lang="en-US"/>
          </a:p>
          <a:p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getClass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().</a:t>
            </a:r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getName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() OR </a:t>
            </a:r>
            <a:br>
              <a:rPr lang="en-US" b="1">
                <a:solidFill>
                  <a:srgbClr val="0000FF"/>
                </a:solidFill>
                <a:latin typeface="Lucida Sans Typewriter" pitchFamily="-112" charset="0"/>
              </a:rPr>
            </a:br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getClass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().</a:t>
            </a:r>
            <a:r>
              <a:rPr lang="en-US" b="1" err="1">
                <a:solidFill>
                  <a:srgbClr val="0000FF"/>
                </a:solidFill>
                <a:latin typeface="Lucida Sans Typewriter" pitchFamily="-112" charset="0"/>
              </a:rPr>
              <a:t>getSimpleName</a:t>
            </a:r>
            <a:r>
              <a:rPr lang="en-US" b="1">
                <a:solidFill>
                  <a:srgbClr val="0000FF"/>
                </a:solidFill>
                <a:latin typeface="Lucida Sans Typewriter" pitchFamily="-112" charset="0"/>
              </a:rPr>
              <a:t>() </a:t>
            </a:r>
            <a:r>
              <a:rPr lang="en-US"/>
              <a:t>comes in handy here…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Overriding </a:t>
            </a:r>
            <a:r>
              <a:rPr lang="en-US" err="1">
                <a:latin typeface="Lucida Sans Typewriter" pitchFamily="49" charset="0"/>
                <a:ea typeface="+mj-ea"/>
              </a:rPr>
              <a:t>toString</a:t>
            </a:r>
            <a:r>
              <a:rPr lang="en-US">
                <a:latin typeface="Lucida Sans Typewriter" pitchFamily="49" charset="0"/>
                <a:ea typeface="+mj-ea"/>
              </a:rPr>
              <a:t>()</a:t>
            </a:r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381000" y="762000"/>
            <a:ext cx="8229600" cy="5341938"/>
          </a:xfrm>
        </p:spPr>
        <p:txBody>
          <a:bodyPr/>
          <a:lstStyle/>
          <a:p>
            <a:pPr marL="109537" indent="0">
              <a:buNone/>
            </a:pPr>
            <a:r>
              <a:rPr lang="en-US">
                <a:solidFill>
                  <a:srgbClr val="0000FF"/>
                </a:solidFill>
                <a:latin typeface="Courier"/>
                <a:cs typeface="Courier"/>
              </a:rPr>
              <a:t>equals(Object foo)</a:t>
            </a:r>
          </a:p>
          <a:p>
            <a:r>
              <a:rPr lang="en-US"/>
              <a:t>Should return true when comparing two objects of same type with same “meaning” (deep equality)</a:t>
            </a:r>
          </a:p>
          <a:p>
            <a:r>
              <a:rPr lang="en-US"/>
              <a:t>Should not return references equality (shallow equality)</a:t>
            </a:r>
          </a:p>
          <a:p>
            <a:endParaRPr lang="en-US"/>
          </a:p>
          <a:p>
            <a:r>
              <a:rPr lang="en-US"/>
              <a:t>How?</a:t>
            </a:r>
          </a:p>
          <a:p>
            <a:pPr lvl="1"/>
            <a:r>
              <a:rPr lang="en-US"/>
              <a:t>Must check types—use </a:t>
            </a:r>
            <a:r>
              <a:rPr lang="en-US" sz="2200" b="1" err="1">
                <a:solidFill>
                  <a:srgbClr val="0000FF"/>
                </a:solidFill>
                <a:latin typeface="Lucida Sans Typewriter" pitchFamily="-112" charset="0"/>
              </a:rPr>
              <a:t>instanceof</a:t>
            </a:r>
            <a:r>
              <a:rPr lang="en-US" sz="2200" b="1">
                <a:solidFill>
                  <a:srgbClr val="0000FF"/>
                </a:solidFill>
                <a:latin typeface="Lucida Sans Typewriter" pitchFamily="-112" charset="0"/>
              </a:rPr>
              <a:t> OR </a:t>
            </a:r>
            <a:r>
              <a:rPr lang="en-US" sz="2200" b="1" err="1">
                <a:solidFill>
                  <a:srgbClr val="0000FF"/>
                </a:solidFill>
                <a:latin typeface="Lucida Sans Typewriter" pitchFamily="-112" charset="0"/>
              </a:rPr>
              <a:t>getClass</a:t>
            </a:r>
            <a:r>
              <a:rPr lang="en-US" sz="2200" b="1">
                <a:solidFill>
                  <a:srgbClr val="0000FF"/>
                </a:solidFill>
                <a:latin typeface="Lucida Sans Typewriter" pitchFamily="-112" charset="0"/>
              </a:rPr>
              <a:t>().</a:t>
            </a:r>
            <a:r>
              <a:rPr lang="en-US" sz="2200" b="1" err="1">
                <a:solidFill>
                  <a:srgbClr val="0000FF"/>
                </a:solidFill>
                <a:latin typeface="Lucida Sans Typewriter" pitchFamily="-112" charset="0"/>
              </a:rPr>
              <a:t>isAssignableFrom</a:t>
            </a:r>
            <a:r>
              <a:rPr lang="en-US" sz="2200" b="1">
                <a:solidFill>
                  <a:srgbClr val="0000FF"/>
                </a:solidFill>
                <a:latin typeface="Lucida Sans Typewriter" pitchFamily="-112" charset="0"/>
              </a:rPr>
              <a:t>(</a:t>
            </a:r>
            <a:r>
              <a:rPr lang="en-US" sz="2200" b="1" err="1">
                <a:solidFill>
                  <a:srgbClr val="0000FF"/>
                </a:solidFill>
                <a:latin typeface="Lucida Sans Typewriter" pitchFamily="-112" charset="0"/>
              </a:rPr>
              <a:t>foo.getClass</a:t>
            </a:r>
            <a:r>
              <a:rPr lang="en-US" sz="2200" b="1">
                <a:solidFill>
                  <a:srgbClr val="0000FF"/>
                </a:solidFill>
                <a:latin typeface="Lucida Sans Typewriter" pitchFamily="-112" charset="0"/>
              </a:rPr>
              <a:t>())</a:t>
            </a:r>
          </a:p>
          <a:p>
            <a:pPr lvl="1"/>
            <a:r>
              <a:rPr lang="en-US"/>
              <a:t>Must compare state—use </a:t>
            </a:r>
            <a:r>
              <a:rPr lang="en-US" b="1" u="sng"/>
              <a:t>cast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Overriding </a:t>
            </a:r>
            <a:r>
              <a:rPr lang="en-US">
                <a:latin typeface="Lucida Sans Typewriter" pitchFamily="49" charset="0"/>
                <a:ea typeface="+mj-ea"/>
              </a:rPr>
              <a:t>equals(Object o)</a:t>
            </a:r>
          </a:p>
        </p:txBody>
      </p:sp>
      <p:sp>
        <p:nvSpPr>
          <p:cNvPr id="5" name="Rectangle 9"/>
          <p:cNvSpPr>
            <a:spLocks/>
          </p:cNvSpPr>
          <p:nvPr/>
        </p:nvSpPr>
        <p:spPr bwMode="auto">
          <a:xfrm>
            <a:off x="8432800" y="6334564"/>
            <a:ext cx="558800" cy="4191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sz="1800">
                <a:solidFill>
                  <a:schemeClr val="bg1"/>
                </a:solidFill>
                <a:cs typeface="Arial" pitchFamily="34" charset="0"/>
                <a:sym typeface="Arial" pitchFamily="34" charset="0"/>
              </a:rPr>
              <a:t>Q4</a:t>
            </a:r>
          </a:p>
        </p:txBody>
      </p:sp>
      <p:sp>
        <p:nvSpPr>
          <p:cNvPr id="2" name="Line Callout 2 1"/>
          <p:cNvSpPr/>
          <p:nvPr/>
        </p:nvSpPr>
        <p:spPr>
          <a:xfrm>
            <a:off x="609600" y="5486400"/>
            <a:ext cx="4572000" cy="1066800"/>
          </a:xfrm>
          <a:prstGeom prst="borderCallout2">
            <a:avLst>
              <a:gd name="adj1" fmla="val 51222"/>
              <a:gd name="adj2" fmla="val 99882"/>
              <a:gd name="adj3" fmla="val 35670"/>
              <a:gd name="adj4" fmla="val 114760"/>
              <a:gd name="adj5" fmla="val -16731"/>
              <a:gd name="adj6" fmla="val 10605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Recall: casting a variable: Taking an Object of one particular type and telling the compiler it is another type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4" grpId="0" build="p"/>
      <p:bldP spid="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198676DDC35447841EAD4118865182" ma:contentTypeVersion="8" ma:contentTypeDescription="Create a new document." ma:contentTypeScope="" ma:versionID="409f084546473adcfc8c9a0ca3418e0a">
  <xsd:schema xmlns:xsd="http://www.w3.org/2001/XMLSchema" xmlns:xs="http://www.w3.org/2001/XMLSchema" xmlns:p="http://schemas.microsoft.com/office/2006/metadata/properties" xmlns:ns2="bf598113-d4f2-4b32-9cc6-7c1b743cc8da" targetNamespace="http://schemas.microsoft.com/office/2006/metadata/properties" ma:root="true" ma:fieldsID="66d6f437b2d5e4e3722ea8782d239ba0" ns2:_="">
    <xsd:import namespace="bf598113-d4f2-4b32-9cc6-7c1b743cc8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598113-d4f2-4b32-9cc6-7c1b743cc8d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DEB56F3-032E-4924-AD0A-4F5898615D3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3249F58-599E-4202-89C3-27DBAFF16B6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2100D4A-1690-4FB2-A7CF-9F420D22BAB9}">
  <ds:schemaRefs>
    <ds:schemaRef ds:uri="bf598113-d4f2-4b32-9cc6-7c1b743cc8d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534</Words>
  <Application>Microsoft Macintosh PowerPoint</Application>
  <PresentationFormat>On-screen Show (4:3)</PresentationFormat>
  <Paragraphs>86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Courier</vt:lpstr>
      <vt:lpstr>Lucida Sans Typewriter</vt:lpstr>
      <vt:lpstr>Lucida Sans Unicode</vt:lpstr>
      <vt:lpstr>Verdana</vt:lpstr>
      <vt:lpstr>Wingdings 2</vt:lpstr>
      <vt:lpstr>Wingdings 3</vt:lpstr>
      <vt:lpstr>Concourse</vt:lpstr>
      <vt:lpstr>CSSE 220</vt:lpstr>
      <vt:lpstr>I, Object</vt:lpstr>
      <vt:lpstr>Object</vt:lpstr>
      <vt:lpstr>Object Provides Several Methods</vt:lpstr>
      <vt:lpstr>Overriding toString()</vt:lpstr>
      <vt:lpstr>Overriding equals(Object o)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2</cp:revision>
  <cp:lastPrinted>2012-10-16T14:56:31Z</cp:lastPrinted>
  <dcterms:created xsi:type="dcterms:W3CDTF">2011-04-27T13:17:58Z</dcterms:created>
  <dcterms:modified xsi:type="dcterms:W3CDTF">2022-11-20T22:50:26Z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0x010100E8198676DDC35447841EAD4118865182</vt:lpwstr>
  </property>
</Properties>
</file>