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20"/>
  </p:notesMasterIdLst>
  <p:handoutMasterIdLst>
    <p:handoutMasterId r:id="rId21"/>
  </p:handoutMasterIdLst>
  <p:sldIdLst>
    <p:sldId id="256" r:id="rId5"/>
    <p:sldId id="398" r:id="rId6"/>
    <p:sldId id="393" r:id="rId7"/>
    <p:sldId id="431" r:id="rId8"/>
    <p:sldId id="432" r:id="rId9"/>
    <p:sldId id="407" r:id="rId10"/>
    <p:sldId id="408" r:id="rId11"/>
    <p:sldId id="406" r:id="rId12"/>
    <p:sldId id="415" r:id="rId13"/>
    <p:sldId id="416" r:id="rId14"/>
    <p:sldId id="417" r:id="rId15"/>
    <p:sldId id="418" r:id="rId16"/>
    <p:sldId id="410" r:id="rId17"/>
    <p:sldId id="433" r:id="rId18"/>
    <p:sldId id="414" r:id="rId1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2BC06-308F-48B1-B492-E4A74F2F4ECA}" v="3" dt="2021-10-12T13:06:16.819"/>
    <p1510:client id="{E10111C1-3870-445C-A089-D2409F95C920}" v="2" dt="2021-10-12T13:18:2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3"/>
    <p:restoredTop sz="94694"/>
  </p:normalViewPr>
  <p:slideViewPr>
    <p:cSldViewPr snapToGrid="0">
      <p:cViewPr varScale="1">
        <p:scale>
          <a:sx n="117" d="100"/>
          <a:sy n="117" d="100"/>
        </p:scale>
        <p:origin x="153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sey, Cameron" userId="S::dorseycs@rose-hulman.edu::e3fdc538-7733-41a8-91e6-3ff377dfa323" providerId="AD" clId="Web-{2002BC06-308F-48B1-B492-E4A74F2F4ECA}"/>
    <pc:docChg chg="modSld">
      <pc:chgData name="Dorsey, Cameron" userId="S::dorseycs@rose-hulman.edu::e3fdc538-7733-41a8-91e6-3ff377dfa323" providerId="AD" clId="Web-{2002BC06-308F-48B1-B492-E4A74F2F4ECA}" dt="2021-10-12T13:06:16.819" v="2" actId="1076"/>
      <pc:docMkLst>
        <pc:docMk/>
      </pc:docMkLst>
      <pc:sldChg chg="modSp">
        <pc:chgData name="Dorsey, Cameron" userId="S::dorseycs@rose-hulman.edu::e3fdc538-7733-41a8-91e6-3ff377dfa323" providerId="AD" clId="Web-{2002BC06-308F-48B1-B492-E4A74F2F4ECA}" dt="2021-10-12T13:06:16.819" v="2" actId="1076"/>
        <pc:sldMkLst>
          <pc:docMk/>
          <pc:sldMk cId="2129179774" sldId="407"/>
        </pc:sldMkLst>
        <pc:spChg chg="mod">
          <ac:chgData name="Dorsey, Cameron" userId="S::dorseycs@rose-hulman.edu::e3fdc538-7733-41a8-91e6-3ff377dfa323" providerId="AD" clId="Web-{2002BC06-308F-48B1-B492-E4A74F2F4ECA}" dt="2021-10-12T13:06:16.819" v="2" actId="1076"/>
          <ac:spMkLst>
            <pc:docMk/>
            <pc:sldMk cId="2129179774" sldId="407"/>
            <ac:spMk id="8" creationId="{00000000-0000-0000-0000-000000000000}"/>
          </ac:spMkLst>
        </pc:spChg>
      </pc:sldChg>
    </pc:docChg>
  </pc:docChgLst>
  <pc:docChgLst>
    <pc:chgData name="Eckstrom, Zach" userId="S::eckstrzr@rose-hulman.edu::c02bf005-2d8b-4218-a300-8882247c810e" providerId="AD" clId="Web-{E10111C1-3870-445C-A089-D2409F95C920}"/>
    <pc:docChg chg="modSld">
      <pc:chgData name="Eckstrom, Zach" userId="S::eckstrzr@rose-hulman.edu::c02bf005-2d8b-4218-a300-8882247c810e" providerId="AD" clId="Web-{E10111C1-3870-445C-A089-D2409F95C920}" dt="2021-10-12T13:18:28.785" v="1" actId="1076"/>
      <pc:docMkLst>
        <pc:docMk/>
      </pc:docMkLst>
      <pc:sldChg chg="modSp">
        <pc:chgData name="Eckstrom, Zach" userId="S::eckstrzr@rose-hulman.edu::c02bf005-2d8b-4218-a300-8882247c810e" providerId="AD" clId="Web-{E10111C1-3870-445C-A089-D2409F95C920}" dt="2021-10-12T13:18:28.785" v="1" actId="1076"/>
        <pc:sldMkLst>
          <pc:docMk/>
          <pc:sldMk cId="4069850858" sldId="406"/>
        </pc:sldMkLst>
        <pc:spChg chg="mod">
          <ac:chgData name="Eckstrom, Zach" userId="S::eckstrzr@rose-hulman.edu::c02bf005-2d8b-4218-a300-8882247c810e" providerId="AD" clId="Web-{E10111C1-3870-445C-A089-D2409F95C920}" dt="2021-10-12T13:18:28.785" v="1" actId="1076"/>
          <ac:spMkLst>
            <pc:docMk/>
            <pc:sldMk cId="4069850858" sldId="406"/>
            <ac:spMk id="6" creationId="{7BD1C37C-D575-C649-9A95-BC9665E747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972257" y="0"/>
            <a:ext cx="3036623"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ECBF209B-4218-4079-9616-A9269F4CC73C}" type="datetime1">
              <a:rPr lang="en-US"/>
              <a:pPr/>
              <a:t>11/20/22</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972257" y="8829121"/>
            <a:ext cx="3036623"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3DDF2BC9-46E5-4314-AE48-A49E22376022}" type="slidenum">
              <a:rPr lang="en-US"/>
              <a:pPr/>
              <a:t>‹#›</a:t>
            </a:fld>
            <a:endParaRPr lang="en-US"/>
          </a:p>
        </p:txBody>
      </p:sp>
    </p:spTree>
    <p:extLst>
      <p:ext uri="{BB962C8B-B14F-4D97-AF65-F5344CB8AC3E}">
        <p14:creationId xmlns:p14="http://schemas.microsoft.com/office/powerpoint/2010/main" val="4208679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B559E319-A60F-49C1-A33A-1D7F30BB782C}" type="datetime1">
              <a:rPr lang="en-US"/>
              <a:pPr/>
              <a:t>11/20/22</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89804" tIns="44903" rIns="89804" bIns="44903" rtlCol="0" anchor="ctr"/>
          <a:lstStyle/>
          <a:p>
            <a:pPr lvl="0"/>
            <a:endParaRPr lang="en-US" noProof="0"/>
          </a:p>
        </p:txBody>
      </p:sp>
      <p:sp>
        <p:nvSpPr>
          <p:cNvPr id="5" name="Notes Placeholder 4"/>
          <p:cNvSpPr>
            <a:spLocks noGrp="1"/>
          </p:cNvSpPr>
          <p:nvPr>
            <p:ph type="body" sz="quarter" idx="3"/>
          </p:nvPr>
        </p:nvSpPr>
        <p:spPr bwMode="auto">
          <a:xfrm>
            <a:off x="701345" y="4416099"/>
            <a:ext cx="5607712" cy="4183995"/>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4F112900-B763-408A-B56C-3419B5D60735}" type="slidenum">
              <a:rPr lang="en-US"/>
              <a:pPr/>
              <a:t>‹#›</a:t>
            </a:fld>
            <a:endParaRPr lang="en-US"/>
          </a:p>
        </p:txBody>
      </p:sp>
    </p:spTree>
    <p:extLst>
      <p:ext uri="{BB962C8B-B14F-4D97-AF65-F5344CB8AC3E}">
        <p14:creationId xmlns:p14="http://schemas.microsoft.com/office/powerpoint/2010/main" val="61962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t>Bring code for all the classes in </a:t>
            </a:r>
            <a:r>
              <a:rPr lang="en-US" err="1"/>
              <a:t>PolymorphismSolution</a:t>
            </a:r>
            <a:r>
              <a:rPr lang="en-US"/>
              <a:t> that have TODO items.  Highlight the TODO items so you can keep moving.</a:t>
            </a:r>
          </a:p>
          <a:p>
            <a:pPr eaLnBrk="1" hangingPunct="1">
              <a:spcBef>
                <a:spcPct val="0"/>
              </a:spcBef>
            </a:pPr>
            <a:endParaRPr lang="en-US"/>
          </a:p>
          <a:p>
            <a:pPr eaLnBrk="1" hangingPunct="1">
              <a:spcBef>
                <a:spcPct val="0"/>
              </a:spcBef>
            </a:pPr>
            <a:r>
              <a:rPr lang="en-US"/>
              <a:t>Bring code</a:t>
            </a:r>
            <a:r>
              <a:rPr lang="en-US" baseline="0"/>
              <a:t> for Ball and Pulsar from </a:t>
            </a:r>
            <a:r>
              <a:rPr lang="en-US" baseline="0" err="1"/>
              <a:t>BallWorldsSolution</a:t>
            </a:r>
            <a:r>
              <a:rPr lang="en-US" baseline="0"/>
              <a:t>.</a:t>
            </a:r>
          </a:p>
          <a:p>
            <a:pPr eaLnBrk="1" hangingPunct="1">
              <a:spcBef>
                <a:spcPct val="0"/>
              </a:spcBef>
            </a:pPr>
            <a:endParaRPr lang="en-US" baseline="0"/>
          </a:p>
          <a:p>
            <a:pPr eaLnBrk="1" hangingPunct="1">
              <a:spcBef>
                <a:spcPct val="0"/>
              </a:spcBef>
            </a:pPr>
            <a:r>
              <a:rPr lang="en-US"/>
              <a:t>Bring </a:t>
            </a:r>
            <a:r>
              <a:rPr lang="en-US" err="1"/>
              <a:t>BallWorlds</a:t>
            </a:r>
            <a:r>
              <a:rPr lang="en-US"/>
              <a:t> </a:t>
            </a:r>
            <a:r>
              <a:rPr lang="en-US" err="1"/>
              <a:t>DesignQuestions</a:t>
            </a:r>
            <a:r>
              <a:rPr lang="en-US"/>
              <a:t> Quiz.</a:t>
            </a:r>
            <a:r>
              <a:rPr lang="en-US" baseline="0"/>
              <a:t>  The UML design is linked from the instructions page.</a:t>
            </a:r>
            <a:endParaRPr lang="en-US"/>
          </a:p>
        </p:txBody>
      </p:sp>
      <p:sp>
        <p:nvSpPr>
          <p:cNvPr id="163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9276C7F2-D418-4D17-8A94-A0A4F8649148}" type="slidenum">
              <a:rPr lang="en-US" sz="1100">
                <a:latin typeface="Calibri" pitchFamily="-112" charset="0"/>
              </a:rPr>
              <a:pPr eaLnBrk="1" hangingPunct="1"/>
              <a:t>1</a:t>
            </a:fld>
            <a:endParaRPr lang="en-US" sz="1100">
              <a:latin typeface="Calibri" pitchFamily="-112" charset="0"/>
            </a:endParaRPr>
          </a:p>
        </p:txBody>
      </p:sp>
    </p:spTree>
    <p:extLst>
      <p:ext uri="{BB962C8B-B14F-4D97-AF65-F5344CB8AC3E}">
        <p14:creationId xmlns:p14="http://schemas.microsoft.com/office/powerpoint/2010/main" val="274188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12</a:t>
            </a:fld>
            <a:endParaRPr lang="en-US"/>
          </a:p>
        </p:txBody>
      </p:sp>
    </p:spTree>
    <p:extLst>
      <p:ext uri="{BB962C8B-B14F-4D97-AF65-F5344CB8AC3E}">
        <p14:creationId xmlns:p14="http://schemas.microsoft.com/office/powerpoint/2010/main" val="154206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13</a:t>
            </a:fld>
            <a:endParaRPr lang="en-US"/>
          </a:p>
        </p:txBody>
      </p:sp>
    </p:spTree>
    <p:extLst>
      <p:ext uri="{BB962C8B-B14F-4D97-AF65-F5344CB8AC3E}">
        <p14:creationId xmlns:p14="http://schemas.microsoft.com/office/powerpoint/2010/main" val="176649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a:latin typeface="Lucida Grande" charset="0"/>
                <a:ea typeface="Lucida Grande" charset="0"/>
                <a:cs typeface="Lucida Grande" charset="0"/>
                <a:sym typeface="Lucida Grande" charset="0"/>
              </a:rPr>
              <a:t>Changes to the “depended on” thing may necessitate changes to the dependent thing.  So we want to (1) minimize dependencies and (2) structure dependencies to point to the more stable pieces.</a:t>
            </a:r>
          </a:p>
          <a:p>
            <a:pPr defTabSz="881390">
              <a:defRPr/>
            </a:pPr>
            <a:endParaRPr lang="en-US">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14</a:t>
            </a:fld>
            <a:endParaRPr lang="en-US"/>
          </a:p>
        </p:txBody>
      </p:sp>
    </p:spTree>
    <p:extLst>
      <p:ext uri="{BB962C8B-B14F-4D97-AF65-F5344CB8AC3E}">
        <p14:creationId xmlns:p14="http://schemas.microsoft.com/office/powerpoint/2010/main" val="393712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r>
              <a:rPr lang="en-US" baseline="0" dirty="0"/>
              <a:t> look in solution code for sample of create 4 minimal classes and playing around with what happens when you add and remove methods at different levels.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15</a:t>
            </a:fld>
            <a:endParaRPr lang="en-US"/>
          </a:p>
        </p:txBody>
      </p:sp>
    </p:spTree>
    <p:extLst>
      <p:ext uri="{BB962C8B-B14F-4D97-AF65-F5344CB8AC3E}">
        <p14:creationId xmlns:p14="http://schemas.microsoft.com/office/powerpoint/2010/main" val="13544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a:t>
            </a:fld>
            <a:endParaRPr lang="en-US"/>
          </a:p>
        </p:txBody>
      </p:sp>
    </p:spTree>
    <p:extLst>
      <p:ext uri="{BB962C8B-B14F-4D97-AF65-F5344CB8AC3E}">
        <p14:creationId xmlns:p14="http://schemas.microsoft.com/office/powerpoint/2010/main" val="8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a:noFill/>
          <a:ln/>
        </p:spPr>
        <p:txBody>
          <a:bodyPr/>
          <a:lstStyle/>
          <a:p>
            <a:r>
              <a:rPr lang="en-US" dirty="0"/>
              <a:t>Don’t draw this one again, just discuss</a:t>
            </a:r>
            <a:r>
              <a:rPr lang="en-US" baseline="0" dirty="0"/>
              <a:t> briefly.</a:t>
            </a:r>
            <a:endParaRPr lang="en-US" dirty="0"/>
          </a:p>
        </p:txBody>
      </p:sp>
      <p:sp>
        <p:nvSpPr>
          <p:cNvPr id="36868" name="Slide Number Placeholder 3"/>
          <p:cNvSpPr>
            <a:spLocks noGrp="1"/>
          </p:cNvSpPr>
          <p:nvPr>
            <p:ph type="sldNum" sz="quarter" idx="5"/>
          </p:nvPr>
        </p:nvSpPr>
        <p:spPr>
          <a:noFill/>
        </p:spPr>
        <p:txBody>
          <a:bodyPr/>
          <a:lstStyle/>
          <a:p>
            <a:fld id="{8CD27191-DBB9-4A54-BB18-BACBF8F822B4}" type="slidenum">
              <a:rPr lang="en-US" smtClean="0">
                <a:latin typeface="Calibri" pitchFamily="-106" charset="0"/>
              </a:rPr>
              <a:pPr/>
              <a:t>3</a:t>
            </a:fld>
            <a:endParaRPr lang="en-US">
              <a:latin typeface="Calibri" pitchFamily="-106" charset="0"/>
            </a:endParaRPr>
          </a:p>
        </p:txBody>
      </p:sp>
    </p:spTree>
    <p:extLst>
      <p:ext uri="{BB962C8B-B14F-4D97-AF65-F5344CB8AC3E}">
        <p14:creationId xmlns:p14="http://schemas.microsoft.com/office/powerpoint/2010/main" val="190926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4</a:t>
            </a:fld>
            <a:endParaRPr lang="en-US"/>
          </a:p>
        </p:txBody>
      </p:sp>
    </p:spTree>
    <p:extLst>
      <p:ext uri="{BB962C8B-B14F-4D97-AF65-F5344CB8AC3E}">
        <p14:creationId xmlns:p14="http://schemas.microsoft.com/office/powerpoint/2010/main" val="362634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5</a:t>
            </a:fld>
            <a:endParaRPr lang="en-US"/>
          </a:p>
        </p:txBody>
      </p:sp>
    </p:spTree>
    <p:extLst>
      <p:ext uri="{BB962C8B-B14F-4D97-AF65-F5344CB8AC3E}">
        <p14:creationId xmlns:p14="http://schemas.microsoft.com/office/powerpoint/2010/main" val="86062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8</a:t>
            </a:fld>
            <a:endParaRPr lang="en-US"/>
          </a:p>
        </p:txBody>
      </p:sp>
    </p:spTree>
    <p:extLst>
      <p:ext uri="{BB962C8B-B14F-4D97-AF65-F5344CB8AC3E}">
        <p14:creationId xmlns:p14="http://schemas.microsoft.com/office/powerpoint/2010/main" val="155871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9</a:t>
            </a:fld>
            <a:endParaRPr lang="en-US"/>
          </a:p>
        </p:txBody>
      </p:sp>
    </p:spTree>
    <p:extLst>
      <p:ext uri="{BB962C8B-B14F-4D97-AF65-F5344CB8AC3E}">
        <p14:creationId xmlns:p14="http://schemas.microsoft.com/office/powerpoint/2010/main" val="90092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10</a:t>
            </a:fld>
            <a:endParaRPr lang="en-US"/>
          </a:p>
        </p:txBody>
      </p:sp>
    </p:spTree>
    <p:extLst>
      <p:ext uri="{BB962C8B-B14F-4D97-AF65-F5344CB8AC3E}">
        <p14:creationId xmlns:p14="http://schemas.microsoft.com/office/powerpoint/2010/main" val="315978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11</a:t>
            </a:fld>
            <a:endParaRPr lang="en-US"/>
          </a:p>
        </p:txBody>
      </p:sp>
    </p:spTree>
    <p:extLst>
      <p:ext uri="{BB962C8B-B14F-4D97-AF65-F5344CB8AC3E}">
        <p14:creationId xmlns:p14="http://schemas.microsoft.com/office/powerpoint/2010/main" val="88041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4F998A34-C17F-4144-B18D-28D9EDD25B8E}" type="datetime1">
              <a:rPr lang="en-US"/>
              <a:pPr/>
              <a:t>11/20/22</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D4BFF7D-D017-47FF-AE03-F3BD3415CD0C}" type="slidenum">
              <a:rPr lang="en-US"/>
              <a:pPr/>
              <a:t>‹#›</a:t>
            </a:fld>
            <a:endParaRPr lang="en-US"/>
          </a:p>
        </p:txBody>
      </p:sp>
    </p:spTree>
    <p:extLst>
      <p:ext uri="{BB962C8B-B14F-4D97-AF65-F5344CB8AC3E}">
        <p14:creationId xmlns:p14="http://schemas.microsoft.com/office/powerpoint/2010/main" val="260880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6C527D4-D4E1-4627-B2DD-D20438D659CD}" type="datetime1">
              <a:rPr lang="en-US"/>
              <a:pPr/>
              <a:t>11/20/22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D6BA0E8-4CC3-486C-B8A4-5F272474FB9C}" type="slidenum">
              <a:rPr lang="en-US"/>
              <a:pPr/>
              <a:t>‹#›</a:t>
            </a:fld>
            <a:endParaRPr lang="en-US"/>
          </a:p>
        </p:txBody>
      </p:sp>
    </p:spTree>
    <p:extLst>
      <p:ext uri="{BB962C8B-B14F-4D97-AF65-F5344CB8AC3E}">
        <p14:creationId xmlns:p14="http://schemas.microsoft.com/office/powerpoint/2010/main" val="1642898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E2F403-08D3-4AC5-A4E3-123833600C6A}" type="datetime1">
              <a:rPr lang="en-US"/>
              <a:pPr/>
              <a:t>11/20/22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3DF0FA1-9D92-4F42-A931-5D473DA475A6}" type="slidenum">
              <a:rPr lang="en-US"/>
              <a:pPr/>
              <a:t>‹#›</a:t>
            </a:fld>
            <a:endParaRPr lang="en-US"/>
          </a:p>
        </p:txBody>
      </p:sp>
    </p:spTree>
    <p:extLst>
      <p:ext uri="{BB962C8B-B14F-4D97-AF65-F5344CB8AC3E}">
        <p14:creationId xmlns:p14="http://schemas.microsoft.com/office/powerpoint/2010/main" val="174930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786D30A6-83C9-4F95-ACA3-B2BB1DD542CE}" type="datetime1">
              <a:rPr lang="en-US"/>
              <a:pPr/>
              <a:t>11/20/22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174C901-A9AB-474C-A55A-3F63E895E4A8}" type="slidenum">
              <a:rPr lang="en-US"/>
              <a:pPr/>
              <a:t>‹#›</a:t>
            </a:fld>
            <a:endParaRPr lang="en-US"/>
          </a:p>
        </p:txBody>
      </p:sp>
    </p:spTree>
    <p:extLst>
      <p:ext uri="{BB962C8B-B14F-4D97-AF65-F5344CB8AC3E}">
        <p14:creationId xmlns:p14="http://schemas.microsoft.com/office/powerpoint/2010/main" val="3751598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213C1A93-21D8-41D5-AD69-01D2BE5079B6}" type="datetime1">
              <a:rPr lang="en-US"/>
              <a:pPr/>
              <a:t>11/20/22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F072BB6-1658-4665-A188-57D55B77A3E9}" type="slidenum">
              <a:rPr lang="en-US"/>
              <a:pPr/>
              <a:t>‹#›</a:t>
            </a:fld>
            <a:endParaRPr lang="en-US"/>
          </a:p>
        </p:txBody>
      </p:sp>
    </p:spTree>
    <p:extLst>
      <p:ext uri="{BB962C8B-B14F-4D97-AF65-F5344CB8AC3E}">
        <p14:creationId xmlns:p14="http://schemas.microsoft.com/office/powerpoint/2010/main" val="416123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255447DE-6436-4341-AB4E-0BA0FA9898A3}" type="datetime1">
              <a:rPr lang="en-US"/>
              <a:pPr/>
              <a:t>11/20/22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AD66D5-3923-4EEA-B871-E6C7B5E4161A}" type="slidenum">
              <a:rPr lang="en-US"/>
              <a:pPr/>
              <a:t>‹#›</a:t>
            </a:fld>
            <a:endParaRPr lang="en-US"/>
          </a:p>
        </p:txBody>
      </p:sp>
    </p:spTree>
    <p:extLst>
      <p:ext uri="{BB962C8B-B14F-4D97-AF65-F5344CB8AC3E}">
        <p14:creationId xmlns:p14="http://schemas.microsoft.com/office/powerpoint/2010/main" val="1311202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8F5A316-F744-4385-8FDE-64047407295F}" type="datetime1">
              <a:rPr lang="en-US"/>
              <a:pPr/>
              <a:t>11/20/22</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EFABC3B7-E9E4-477F-9078-13C7D755507A}" type="slidenum">
              <a:rPr lang="en-US"/>
              <a:pPr/>
              <a:t>‹#›</a:t>
            </a:fld>
            <a:endParaRPr lang="en-US"/>
          </a:p>
        </p:txBody>
      </p:sp>
    </p:spTree>
    <p:extLst>
      <p:ext uri="{BB962C8B-B14F-4D97-AF65-F5344CB8AC3E}">
        <p14:creationId xmlns:p14="http://schemas.microsoft.com/office/powerpoint/2010/main" val="1539832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3818973-995F-4078-9072-7FFC81CB1E04}" type="datetime1">
              <a:rPr lang="en-US"/>
              <a:pPr/>
              <a:t>11/20/22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406D796-C7DB-47AE-B7FD-97BB12DBFA07}" type="slidenum">
              <a:rPr lang="en-US"/>
              <a:pPr/>
              <a:t>‹#›</a:t>
            </a:fld>
            <a:endParaRPr lang="en-US"/>
          </a:p>
        </p:txBody>
      </p:sp>
    </p:spTree>
    <p:extLst>
      <p:ext uri="{BB962C8B-B14F-4D97-AF65-F5344CB8AC3E}">
        <p14:creationId xmlns:p14="http://schemas.microsoft.com/office/powerpoint/2010/main" val="284777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EEE60-F2F8-4134-AC1E-9DD5C8105591}" type="datetime1">
              <a:rPr lang="en-US"/>
              <a:pPr/>
              <a:t>11/20/22</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9C38286E-F8CB-4313-B126-345266CA6935}" type="slidenum">
              <a:rPr lang="en-US"/>
              <a:pPr/>
              <a:t>‹#›</a:t>
            </a:fld>
            <a:endParaRPr lang="en-US"/>
          </a:p>
        </p:txBody>
      </p:sp>
    </p:spTree>
    <p:extLst>
      <p:ext uri="{BB962C8B-B14F-4D97-AF65-F5344CB8AC3E}">
        <p14:creationId xmlns:p14="http://schemas.microsoft.com/office/powerpoint/2010/main" val="41890856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ABF3968-792E-48CF-9F22-05BC6B8559DA}" type="datetime1">
              <a:rPr lang="en-US"/>
              <a:pPr/>
              <a:t>11/20/22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A308DC3-9E3A-4A31-853C-1FBAE536975B}" type="slidenum">
              <a:rPr lang="en-US"/>
              <a:pPr/>
              <a:t>‹#›</a:t>
            </a:fld>
            <a:endParaRPr lang="en-US"/>
          </a:p>
        </p:txBody>
      </p:sp>
    </p:spTree>
    <p:extLst>
      <p:ext uri="{BB962C8B-B14F-4D97-AF65-F5344CB8AC3E}">
        <p14:creationId xmlns:p14="http://schemas.microsoft.com/office/powerpoint/2010/main" val="2828948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80927E99-3B54-454C-8CDF-F2F5C2849B92}" type="datetime1">
              <a:rPr lang="en-US"/>
              <a:pPr/>
              <a:t>11/20/22</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8486B8B2-2E27-4971-9826-799D63638FEB}" type="slidenum">
              <a:rPr lang="en-US"/>
              <a:pPr/>
              <a:t>‹#›</a:t>
            </a:fld>
            <a:endParaRPr lang="en-US"/>
          </a:p>
        </p:txBody>
      </p:sp>
    </p:spTree>
    <p:extLst>
      <p:ext uri="{BB962C8B-B14F-4D97-AF65-F5344CB8AC3E}">
        <p14:creationId xmlns:p14="http://schemas.microsoft.com/office/powerpoint/2010/main" val="3468132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0"/>
            <a:ext cx="8229600" cy="792162"/>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066800"/>
            <a:ext cx="8229600" cy="534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6EC5FA0E-C174-4CFB-8CA2-D461EAACEA40}" type="datetime1">
              <a:rPr lang="en-US"/>
              <a:pPr/>
              <a:t>11/20/22</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mn-ea"/>
                <a:cs typeface="Arial" charset="0"/>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D6D27ED-4285-4812-B5DF-16F6072ED4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98" r:id="rId1"/>
    <p:sldLayoutId id="2147484294" r:id="rId2"/>
    <p:sldLayoutId id="2147484299" r:id="rId3"/>
    <p:sldLayoutId id="2147484300" r:id="rId4"/>
    <p:sldLayoutId id="2147484301" r:id="rId5"/>
    <p:sldLayoutId id="2147484302" r:id="rId6"/>
    <p:sldLayoutId id="2147484295" r:id="rId7"/>
    <p:sldLayoutId id="2147484303" r:id="rId8"/>
    <p:sldLayoutId id="2147484304" r:id="rId9"/>
    <p:sldLayoutId id="2147484296" r:id="rId10"/>
    <p:sldLayoutId id="2147484297" r:id="rId11"/>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rtl="0" eaLnBrk="0" fontAlgn="base" hangingPunct="0">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ＭＳ Ｐゴシック" pitchFamily="-112"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12" charset="2"/>
        <a:buChar char=""/>
        <a:defRPr sz="2700" kern="1200">
          <a:solidFill>
            <a:schemeClr val="tx1"/>
          </a:solidFill>
          <a:latin typeface="+mn-lt"/>
          <a:ea typeface="ＭＳ Ｐゴシック" pitchFamily="-112" charset="-128"/>
          <a:cs typeface="+mn-cs"/>
        </a:defRPr>
      </a:lvl1pPr>
      <a:lvl2pPr marL="620713" indent="-228600" algn="l" rtl="0" eaLnBrk="0" fontAlgn="base" hangingPunct="0">
        <a:spcBef>
          <a:spcPts val="325"/>
        </a:spcBef>
        <a:spcAft>
          <a:spcPct val="0"/>
        </a:spcAft>
        <a:buClr>
          <a:schemeClr val="accent1"/>
        </a:buClr>
        <a:buFont typeface="Verdana" pitchFamily="-112" charset="0"/>
        <a:buChar char="◦"/>
        <a:defRPr sz="2300" kern="1200">
          <a:solidFill>
            <a:schemeClr val="tx1"/>
          </a:solidFill>
          <a:latin typeface="+mn-lt"/>
          <a:ea typeface="ＭＳ Ｐゴシック" pitchFamily="-11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12" charset="2"/>
        <a:buChar char=""/>
        <a:defRPr sz="2100" kern="1200">
          <a:solidFill>
            <a:schemeClr val="tx1"/>
          </a:solidFill>
          <a:latin typeface="+mn-lt"/>
          <a:ea typeface="ＭＳ Ｐゴシック" pitchFamily="-112" charset="-128"/>
          <a:cs typeface="+mn-cs"/>
        </a:defRPr>
      </a:lvl3pPr>
      <a:lvl4pPr marL="1143000" indent="-228600" algn="l" rtl="0" eaLnBrk="0" fontAlgn="base" hangingPunct="0">
        <a:spcBef>
          <a:spcPts val="350"/>
        </a:spcBef>
        <a:spcAft>
          <a:spcPct val="0"/>
        </a:spcAft>
        <a:buClr>
          <a:schemeClr val="accent2"/>
        </a:buClr>
        <a:buFont typeface="Wingdings 2" pitchFamily="-112" charset="2"/>
        <a:buChar char=""/>
        <a:defRPr sz="1900" kern="1200">
          <a:solidFill>
            <a:schemeClr val="tx1"/>
          </a:solidFill>
          <a:latin typeface="+mn-lt"/>
          <a:ea typeface="ＭＳ Ｐゴシック" pitchFamily="-112" charset="-128"/>
          <a:cs typeface="+mn-cs"/>
        </a:defRPr>
      </a:lvl4pPr>
      <a:lvl5pPr marL="1371600" indent="-228600" algn="l" rtl="0" eaLnBrk="0" fontAlgn="base" hangingPunct="0">
        <a:spcBef>
          <a:spcPts val="350"/>
        </a:spcBef>
        <a:spcAft>
          <a:spcPct val="0"/>
        </a:spcAft>
        <a:buClr>
          <a:schemeClr val="accent2"/>
        </a:buClr>
        <a:buFont typeface="Wingdings 2" pitchFamily="-112" charset="2"/>
        <a:buChar char=""/>
        <a:defRPr kern="1200">
          <a:solidFill>
            <a:schemeClr val="tx1"/>
          </a:solidFill>
          <a:latin typeface="+mn-lt"/>
          <a:ea typeface="ＭＳ Ｐゴシック" pitchFamily="-11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a:ea typeface="+mj-ea"/>
              </a:rPr>
              <a:t>CSSE 220</a:t>
            </a:r>
          </a:p>
        </p:txBody>
      </p:sp>
      <p:sp>
        <p:nvSpPr>
          <p:cNvPr id="15363" name="Rectangle 2"/>
          <p:cNvSpPr>
            <a:spLocks noGrp="1"/>
          </p:cNvSpPr>
          <p:nvPr>
            <p:ph type="subTitle" idx="1"/>
          </p:nvPr>
        </p:nvSpPr>
        <p:spPr>
          <a:xfrm>
            <a:off x="685800" y="3611563"/>
            <a:ext cx="7772400" cy="1200150"/>
          </a:xfrm>
        </p:spPr>
        <p:txBody>
          <a:bodyPr/>
          <a:lstStyle/>
          <a:p>
            <a:pPr marR="0" eaLnBrk="1" hangingPunct="1">
              <a:lnSpc>
                <a:spcPct val="90000"/>
              </a:lnSpc>
            </a:pPr>
            <a:r>
              <a:rPr lang="en-US" sz="2500"/>
              <a:t>Polymorphism</a:t>
            </a:r>
            <a:br>
              <a:rPr lang="en-US" sz="2500"/>
            </a:br>
            <a:endParaRPr lang="en-US" sz="2500"/>
          </a:p>
        </p:txBody>
      </p:sp>
      <p:sp>
        <p:nvSpPr>
          <p:cNvPr id="3" name="Rectangle 2">
            <a:extLst>
              <a:ext uri="{FF2B5EF4-FFF2-40B4-BE49-F238E27FC236}">
                <a16:creationId xmlns:a16="http://schemas.microsoft.com/office/drawing/2014/main" id="{581FE793-CF35-3394-7B80-62A27229AC26}"/>
              </a:ext>
            </a:extLst>
          </p:cNvPr>
          <p:cNvSpPr/>
          <p:nvPr/>
        </p:nvSpPr>
        <p:spPr>
          <a:xfrm>
            <a:off x="304800" y="5257800"/>
            <a:ext cx="8534400" cy="1295400"/>
          </a:xfrm>
          <a:prstGeom prst="rect">
            <a:avLst/>
          </a:prstGeom>
          <a:solidFill>
            <a:srgbClr val="9BBB59"/>
          </a:solidFill>
          <a:ln w="55000">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PracticeIPolymorphism</a:t>
            </a:r>
            <a:endParaRPr lang="en-US" sz="2400" i="1" dirty="0"/>
          </a:p>
          <a:p>
            <a:pPr marL="342900" indent="-342900">
              <a:buFont typeface="Arial" panose="020B0604020202020204" pitchFamily="34" charset="0"/>
              <a:buChar char="•"/>
            </a:pPr>
            <a:r>
              <a:rPr lang="en-US" sz="2400" i="1" dirty="0" err="1"/>
              <a:t>PracticeIPolymorphismSolution</a:t>
            </a:r>
            <a:endParaRPr lang="en-US" sz="2400" i="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a:extLst>
              <a:ext uri="{FF2B5EF4-FFF2-40B4-BE49-F238E27FC236}">
                <a16:creationId xmlns:a16="http://schemas.microsoft.com/office/drawing/2014/main" id="{B5AB72D4-0837-394C-93D2-8422379D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19200"/>
            <a:ext cx="7086600" cy="5541654"/>
          </a:xfrm>
          <a:prstGeom prst="rect">
            <a:avLst/>
          </a:prstGeom>
        </p:spPr>
      </p:pic>
    </p:spTree>
    <p:extLst>
      <p:ext uri="{BB962C8B-B14F-4D97-AF65-F5344CB8AC3E}">
        <p14:creationId xmlns:p14="http://schemas.microsoft.com/office/powerpoint/2010/main" val="186646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5" name="Picture 4" descr="Diagram&#10;&#10;Description automatically generated">
            <a:extLst>
              <a:ext uri="{FF2B5EF4-FFF2-40B4-BE49-F238E27FC236}">
                <a16:creationId xmlns:a16="http://schemas.microsoft.com/office/drawing/2014/main" id="{5E8353CF-EFCB-1844-A700-2154B978E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69" y="1856739"/>
            <a:ext cx="8505191" cy="3846569"/>
          </a:xfrm>
          <a:prstGeom prst="rect">
            <a:avLst/>
          </a:prstGeom>
        </p:spPr>
      </p:pic>
    </p:spTree>
    <p:extLst>
      <p:ext uri="{BB962C8B-B14F-4D97-AF65-F5344CB8AC3E}">
        <p14:creationId xmlns:p14="http://schemas.microsoft.com/office/powerpoint/2010/main" val="32335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with medium confidence">
            <a:extLst>
              <a:ext uri="{FF2B5EF4-FFF2-40B4-BE49-F238E27FC236}">
                <a16:creationId xmlns:a16="http://schemas.microsoft.com/office/drawing/2014/main" id="{30C83555-A1B1-1B43-B201-E93D13F22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80" y="1901190"/>
            <a:ext cx="8471762" cy="3839210"/>
          </a:xfrm>
          <a:prstGeom prst="rect">
            <a:avLst/>
          </a:prstGeom>
        </p:spPr>
      </p:pic>
    </p:spTree>
    <p:extLst>
      <p:ext uri="{BB962C8B-B14F-4D97-AF65-F5344CB8AC3E}">
        <p14:creationId xmlns:p14="http://schemas.microsoft.com/office/powerpoint/2010/main" val="170850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5: Find Method to Run</a:t>
            </a:r>
          </a:p>
          <a:p>
            <a:endParaRPr lang="en-US" dirty="0"/>
          </a:p>
          <a:p>
            <a:pPr lvl="1"/>
            <a:r>
              <a:rPr lang="en-US" dirty="0"/>
              <a:t>Find the instantiation type in the hierarchy. </a:t>
            </a:r>
          </a:p>
          <a:p>
            <a:pPr marL="1087438" lvl="2" indent="-457200">
              <a:buFont typeface="+mj-lt"/>
              <a:buAutoNum type="arabicPeriod"/>
            </a:pPr>
            <a:r>
              <a:rPr lang="en-US" dirty="0"/>
              <a:t>If that type implements the given method, then use that implementation.</a:t>
            </a:r>
          </a:p>
          <a:p>
            <a:pPr marL="1087438" lvl="2" indent="-457200">
              <a:buFont typeface="+mj-lt"/>
              <a:buAutoNum type="arabicPeriod"/>
            </a:pPr>
            <a:r>
              <a:rPr lang="en-US" dirty="0"/>
              <a:t>Otherwise, move up to the parent type and see if there’s an implementation there. </a:t>
            </a:r>
          </a:p>
          <a:p>
            <a:pPr marL="1371600" lvl="3" indent="-457200">
              <a:buFont typeface="+mj-lt"/>
              <a:buAutoNum type="alphaLcPeriod"/>
            </a:pPr>
            <a:r>
              <a:rPr lang="en-US" dirty="0"/>
              <a:t>If there is an implementation, use that.</a:t>
            </a:r>
          </a:p>
          <a:p>
            <a:pPr marL="1371600" lvl="3" indent="-457200">
              <a:buFont typeface="+mj-lt"/>
              <a:buAutoNum type="alphaLcPeriod"/>
            </a:pPr>
            <a:r>
              <a:rPr lang="en-US" dirty="0"/>
              <a:t>Otherwise, repeat step 2 until an implementation is found.</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250047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Exercise</a:t>
            </a:r>
          </a:p>
        </p:txBody>
      </p:sp>
      <p:sp>
        <p:nvSpPr>
          <p:cNvPr id="3" name="Content Placeholder 2"/>
          <p:cNvSpPr>
            <a:spLocks noGrp="1"/>
          </p:cNvSpPr>
          <p:nvPr>
            <p:ph idx="1"/>
          </p:nvPr>
        </p:nvSpPr>
        <p:spPr>
          <a:xfrm>
            <a:off x="457200" y="1371600"/>
            <a:ext cx="8382000" cy="5105400"/>
          </a:xfrm>
        </p:spPr>
        <p:txBody>
          <a:bodyPr/>
          <a:lstStyle/>
          <a:p>
            <a:r>
              <a:rPr lang="en-US"/>
              <a:t>Finish Quiz</a:t>
            </a:r>
          </a:p>
          <a:p>
            <a:r>
              <a:rPr lang="en-US"/>
              <a:t>Start reading the </a:t>
            </a:r>
            <a:r>
              <a:rPr lang="en-US" i="1" err="1"/>
              <a:t>RefactoringInheritance</a:t>
            </a:r>
            <a:r>
              <a:rPr lang="en-US"/>
              <a:t> </a:t>
            </a:r>
            <a:br>
              <a:rPr lang="en-US"/>
            </a:br>
            <a:r>
              <a:rPr lang="en-US"/>
              <a:t>HW assignment which comes after LLO Part 2</a:t>
            </a:r>
          </a:p>
        </p:txBody>
      </p:sp>
    </p:spTree>
    <p:extLst>
      <p:ext uri="{BB962C8B-B14F-4D97-AF65-F5344CB8AC3E}">
        <p14:creationId xmlns:p14="http://schemas.microsoft.com/office/powerpoint/2010/main" val="3533401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85800"/>
            <a:ext cx="8991600" cy="6370638"/>
          </a:xfrm>
        </p:spPr>
        <p:txBody>
          <a:bodyPr/>
          <a:lstStyle/>
          <a:p>
            <a:r>
              <a:rPr lang="en-US" dirty="0"/>
              <a:t>Step 1: Identify the Declared/Casted Type</a:t>
            </a:r>
          </a:p>
          <a:p>
            <a:pPr lvl="1"/>
            <a:r>
              <a:rPr lang="en-US" dirty="0" err="1"/>
              <a:t>DeclaredType</a:t>
            </a:r>
            <a:r>
              <a:rPr lang="en-US" dirty="0"/>
              <a:t> </a:t>
            </a:r>
            <a:r>
              <a:rPr lang="en-US" dirty="0" err="1"/>
              <a:t>var</a:t>
            </a:r>
            <a:r>
              <a:rPr lang="en-US" dirty="0"/>
              <a:t> = ….   (can change!)</a:t>
            </a:r>
          </a:p>
          <a:p>
            <a:pPr lvl="1"/>
            <a:r>
              <a:rPr lang="en-US" dirty="0" err="1"/>
              <a:t>CastedType</a:t>
            </a:r>
            <a:r>
              <a:rPr lang="en-US" dirty="0"/>
              <a:t> var2 = (</a:t>
            </a:r>
            <a:r>
              <a:rPr lang="en-US" dirty="0" err="1"/>
              <a:t>CastedType</a:t>
            </a:r>
            <a:r>
              <a:rPr lang="en-US" dirty="0"/>
              <a:t>)</a:t>
            </a:r>
            <a:r>
              <a:rPr lang="en-US" dirty="0" err="1"/>
              <a:t>var</a:t>
            </a:r>
            <a:r>
              <a:rPr lang="en-US" dirty="0"/>
              <a:t>;</a:t>
            </a:r>
          </a:p>
          <a:p>
            <a:r>
              <a:rPr lang="en-US" dirty="0"/>
              <a:t>Step 2: Identify the Instantiation/Actual Type</a:t>
            </a:r>
          </a:p>
          <a:p>
            <a:pPr lvl="1"/>
            <a:r>
              <a:rPr lang="en-US" dirty="0"/>
              <a:t>(Never changes! To the right of original “= new *”)</a:t>
            </a:r>
          </a:p>
          <a:p>
            <a:pPr lvl="1"/>
            <a:r>
              <a:rPr lang="en-US" dirty="0"/>
              <a:t>…= new </a:t>
            </a:r>
            <a:r>
              <a:rPr lang="en-US" dirty="0" err="1"/>
              <a:t>InstantiatedType</a:t>
            </a:r>
            <a:r>
              <a:rPr lang="en-US" dirty="0"/>
              <a:t>();</a:t>
            </a:r>
          </a:p>
          <a:p>
            <a:r>
              <a:rPr lang="en-US" dirty="0"/>
              <a:t>Step 3: Check for Compilation Errors</a:t>
            </a:r>
          </a:p>
          <a:p>
            <a:pPr lvl="1"/>
            <a:r>
              <a:rPr lang="en-US" dirty="0"/>
              <a:t>Method not available based on declared/casted type</a:t>
            </a:r>
          </a:p>
          <a:p>
            <a:pPr lvl="1"/>
            <a:r>
              <a:rPr lang="en-US" dirty="0"/>
              <a:t>Incompatible type assignment:    Dog x = new  Cat()</a:t>
            </a:r>
          </a:p>
          <a:p>
            <a:pPr lvl="1"/>
            <a:r>
              <a:rPr lang="en-US" dirty="0"/>
              <a:t>Invalid cast: casting to type not below declaration type</a:t>
            </a:r>
          </a:p>
          <a:p>
            <a:r>
              <a:rPr lang="en-US" dirty="0"/>
              <a:t>Step 4: Check for Runtime Errors</a:t>
            </a:r>
          </a:p>
          <a:p>
            <a:pPr lvl="2"/>
            <a:r>
              <a:rPr lang="en-US" dirty="0"/>
              <a:t>Instantiation type must matches casted type OR</a:t>
            </a:r>
          </a:p>
          <a:p>
            <a:pPr lvl="2"/>
            <a:r>
              <a:rPr lang="en-US" dirty="0"/>
              <a:t>	Casted type is between declaration and instantiation type </a:t>
            </a:r>
          </a:p>
          <a:p>
            <a:r>
              <a:rPr lang="en-US" dirty="0"/>
              <a:t>Step 5: Find Method to Run</a:t>
            </a:r>
          </a:p>
          <a:p>
            <a:pPr lvl="1"/>
            <a:r>
              <a:rPr lang="en-US" dirty="0"/>
              <a:t>Start with instantiation type and look to super class!</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err="1"/>
              <a:t>Determing</a:t>
            </a:r>
            <a:r>
              <a:rPr lang="en-US" dirty="0"/>
              <a:t> Method at Runtime</a:t>
            </a:r>
          </a:p>
        </p:txBody>
      </p:sp>
    </p:spTree>
    <p:extLst>
      <p:ext uri="{BB962C8B-B14F-4D97-AF65-F5344CB8AC3E}">
        <p14:creationId xmlns:p14="http://schemas.microsoft.com/office/powerpoint/2010/main" val="8152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Text Placeholder 2"/>
          <p:cNvSpPr>
            <a:spLocks noGrp="1"/>
          </p:cNvSpPr>
          <p:nvPr>
            <p:ph type="body" idx="1"/>
          </p:nvPr>
        </p:nvSpPr>
        <p:spPr/>
        <p:txBody>
          <a:bodyPr/>
          <a:lstStyle/>
          <a:p>
            <a:r>
              <a:rPr lang="en-US" dirty="0"/>
              <a:t>Review and Practice</a:t>
            </a:r>
          </a:p>
        </p:txBody>
      </p:sp>
    </p:spTree>
    <p:extLst>
      <p:ext uri="{BB962C8B-B14F-4D97-AF65-F5344CB8AC3E}">
        <p14:creationId xmlns:p14="http://schemas.microsoft.com/office/powerpoint/2010/main" val="42033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262"/>
            <a:ext cx="8229600" cy="5341938"/>
          </a:xfrm>
        </p:spPr>
        <p:txBody>
          <a:bodyPr/>
          <a:lstStyle/>
          <a:p>
            <a:pPr>
              <a:buFont typeface="Wingdings 3" charset="2"/>
              <a:buChar char=""/>
              <a:defRPr/>
            </a:pPr>
            <a:r>
              <a:rPr lang="en-US" dirty="0"/>
              <a:t>A subclass instance </a:t>
            </a:r>
            <a:r>
              <a:rPr lang="en-US" b="1" dirty="0"/>
              <a:t>is a</a:t>
            </a:r>
            <a:r>
              <a:rPr lang="en-US" dirty="0"/>
              <a:t> </a:t>
            </a:r>
            <a:r>
              <a:rPr lang="en-US" dirty="0" err="1"/>
              <a:t>superclass</a:t>
            </a:r>
            <a:r>
              <a:rPr lang="en-US" dirty="0"/>
              <a:t> instance</a:t>
            </a:r>
          </a:p>
          <a:p>
            <a:pPr lvl="1">
              <a:buFont typeface="Verdana" charset="0"/>
              <a:buChar char="◦"/>
              <a:defRPr/>
            </a:pPr>
            <a:r>
              <a:rPr lang="en-US" dirty="0"/>
              <a:t>Polymorphism still works!</a:t>
            </a:r>
          </a:p>
          <a:p>
            <a:pPr marL="630238" lvl="2" indent="0">
              <a:buNone/>
              <a:defRPr/>
            </a:pPr>
            <a:r>
              <a:rPr lang="en-US" sz="2400" b="1" dirty="0" err="1">
                <a:solidFill>
                  <a:schemeClr val="accent3"/>
                </a:solidFill>
                <a:latin typeface="Lucida Sans Typewriter" pitchFamily="49" charset="0"/>
              </a:rPr>
              <a:t>BankAccount</a:t>
            </a:r>
            <a:r>
              <a:rPr lang="en-US" sz="2400" b="1" dirty="0">
                <a:solidFill>
                  <a:schemeClr val="accent3"/>
                </a:solidFill>
                <a:latin typeface="Lucida Sans Typewriter" pitchFamily="49" charset="0"/>
              </a:rPr>
              <a:t> </a:t>
            </a:r>
            <a:r>
              <a:rPr lang="en-US" sz="2400" b="1" dirty="0" err="1">
                <a:solidFill>
                  <a:schemeClr val="accent3"/>
                </a:solidFill>
                <a:latin typeface="Lucida Sans Typewriter" pitchFamily="49" charset="0"/>
              </a:rPr>
              <a:t>ba</a:t>
            </a:r>
            <a:r>
              <a:rPr lang="en-US" sz="2400" b="1" dirty="0">
                <a:solidFill>
                  <a:schemeClr val="accent3"/>
                </a:solidFill>
                <a:latin typeface="Lucida Sans Typewriter" pitchFamily="49" charset="0"/>
              </a:rPr>
              <a:t> = new </a:t>
            </a:r>
            <a:r>
              <a:rPr lang="en-US" sz="2400" b="1" dirty="0" err="1">
                <a:solidFill>
                  <a:schemeClr val="accent3"/>
                </a:solidFill>
                <a:latin typeface="Lucida Sans Typewriter" pitchFamily="49" charset="0"/>
              </a:rPr>
              <a:t>SavingsAccount</a:t>
            </a:r>
            <a:r>
              <a:rPr lang="en-US" sz="2400" b="1" dirty="0">
                <a:solidFill>
                  <a:schemeClr val="accent3"/>
                </a:solidFill>
                <a:latin typeface="Lucida Sans Typewriter" pitchFamily="49" charset="0"/>
              </a:rPr>
              <a:t>();</a:t>
            </a:r>
            <a:br>
              <a:rPr lang="en-US" sz="2400" b="1" dirty="0">
                <a:solidFill>
                  <a:schemeClr val="accent3"/>
                </a:solidFill>
                <a:latin typeface="Lucida Sans Typewriter" pitchFamily="49" charset="0"/>
              </a:rPr>
            </a:br>
            <a:r>
              <a:rPr lang="en-US" sz="2400" b="1" dirty="0" err="1">
                <a:solidFill>
                  <a:schemeClr val="accent3"/>
                </a:solidFill>
                <a:latin typeface="Lucida Sans Typewriter" pitchFamily="49" charset="0"/>
              </a:rPr>
              <a:t>ba.deposit</a:t>
            </a:r>
            <a:r>
              <a:rPr lang="en-US" sz="2400" b="1" dirty="0">
                <a:solidFill>
                  <a:schemeClr val="accent3"/>
                </a:solidFill>
                <a:latin typeface="Lucida Sans Typewriter" pitchFamily="49" charset="0"/>
              </a:rPr>
              <a:t>(100);</a:t>
            </a:r>
          </a:p>
          <a:p>
            <a:pPr lvl="1">
              <a:buFont typeface="Verdana" charset="0"/>
              <a:buChar char="◦"/>
              <a:defRPr/>
            </a:pPr>
            <a:endParaRPr lang="en-US" dirty="0"/>
          </a:p>
          <a:p>
            <a:pPr>
              <a:buFont typeface="Wingdings 3" charset="2"/>
              <a:buChar char=""/>
              <a:defRPr/>
            </a:pPr>
            <a:r>
              <a:rPr lang="en-US" dirty="0"/>
              <a:t>But not the other way around!</a:t>
            </a:r>
          </a:p>
          <a:p>
            <a:pPr marL="630238" lvl="2" indent="0">
              <a:buNone/>
              <a:defRPr/>
            </a:pPr>
            <a:r>
              <a:rPr lang="en-US" sz="2400" b="1" dirty="0" err="1">
                <a:solidFill>
                  <a:schemeClr val="accent2"/>
                </a:solidFill>
                <a:latin typeface="Lucida Sans Typewriter" pitchFamily="49" charset="0"/>
              </a:rPr>
              <a:t>SavingsAccount</a:t>
            </a:r>
            <a:r>
              <a:rPr lang="en-US" sz="2400" b="1" dirty="0">
                <a:solidFill>
                  <a:schemeClr val="accent2"/>
                </a:solidFill>
                <a:latin typeface="Lucida Sans Typewriter" pitchFamily="49" charset="0"/>
              </a:rPr>
              <a:t> </a:t>
            </a:r>
            <a:r>
              <a:rPr lang="en-US" sz="2400" b="1" dirty="0" err="1">
                <a:solidFill>
                  <a:schemeClr val="accent2"/>
                </a:solidFill>
                <a:latin typeface="Lucida Sans Typewriter" pitchFamily="49" charset="0"/>
              </a:rPr>
              <a:t>sa</a:t>
            </a:r>
            <a:r>
              <a:rPr lang="en-US" sz="2400" b="1" dirty="0">
                <a:solidFill>
                  <a:schemeClr val="accent2"/>
                </a:solidFill>
                <a:latin typeface="Lucida Sans Typewriter" pitchFamily="49" charset="0"/>
              </a:rPr>
              <a:t> = new </a:t>
            </a:r>
            <a:r>
              <a:rPr lang="en-US" sz="2400" b="1" dirty="0" err="1">
                <a:solidFill>
                  <a:schemeClr val="accent2"/>
                </a:solidFill>
                <a:latin typeface="Lucida Sans Typewriter" pitchFamily="49" charset="0"/>
              </a:rPr>
              <a:t>BankAccount</a:t>
            </a:r>
            <a:r>
              <a:rPr lang="en-US" sz="2400" b="1" dirty="0">
                <a:solidFill>
                  <a:schemeClr val="accent2"/>
                </a:solidFill>
                <a:latin typeface="Lucida Sans Typewriter" pitchFamily="49" charset="0"/>
              </a:rPr>
              <a:t>();</a:t>
            </a:r>
            <a:br>
              <a:rPr lang="en-US" sz="2400" b="1" dirty="0">
                <a:solidFill>
                  <a:schemeClr val="accent2"/>
                </a:solidFill>
                <a:latin typeface="Lucida Sans Typewriter" pitchFamily="49" charset="0"/>
              </a:rPr>
            </a:br>
            <a:r>
              <a:rPr lang="en-US" sz="2400" b="1" dirty="0" err="1">
                <a:solidFill>
                  <a:schemeClr val="accent2"/>
                </a:solidFill>
                <a:latin typeface="Lucida Sans Typewriter" pitchFamily="49" charset="0"/>
              </a:rPr>
              <a:t>sa.addInterest</a:t>
            </a:r>
            <a:r>
              <a:rPr lang="en-US" sz="2400" b="1" dirty="0">
                <a:solidFill>
                  <a:schemeClr val="accent2"/>
                </a:solidFill>
                <a:latin typeface="Lucida Sans Typewriter" pitchFamily="49" charset="0"/>
              </a:rPr>
              <a:t>();</a:t>
            </a:r>
          </a:p>
          <a:p>
            <a:pPr lvl="1">
              <a:buFont typeface="Verdana" charset="0"/>
              <a:buChar char="◦"/>
              <a:defRPr/>
            </a:pPr>
            <a:endParaRPr lang="en-US" dirty="0"/>
          </a:p>
          <a:p>
            <a:pPr>
              <a:buFont typeface="Wingdings 3" charset="2"/>
              <a:buChar char=""/>
              <a:defRPr/>
            </a:pPr>
            <a:r>
              <a:rPr lang="en-US" dirty="0"/>
              <a:t>Why not?</a:t>
            </a:r>
          </a:p>
        </p:txBody>
      </p:sp>
      <p:sp>
        <p:nvSpPr>
          <p:cNvPr id="3" name="Title 2"/>
          <p:cNvSpPr>
            <a:spLocks noGrp="1"/>
          </p:cNvSpPr>
          <p:nvPr>
            <p:ph type="title"/>
          </p:nvPr>
        </p:nvSpPr>
        <p:spPr>
          <a:xfrm>
            <a:off x="457200" y="0"/>
            <a:ext cx="8534400" cy="792162"/>
          </a:xfrm>
        </p:spPr>
        <p:txBody>
          <a:bodyPr>
            <a:normAutofit fontScale="90000"/>
          </a:bodyPr>
          <a:lstStyle/>
          <a:p>
            <a:pPr>
              <a:defRPr/>
            </a:pPr>
            <a:r>
              <a:rPr lang="en-US" dirty="0">
                <a:solidFill>
                  <a:schemeClr val="accent2"/>
                </a:solidFill>
              </a:rPr>
              <a:t>Recall</a:t>
            </a:r>
            <a:r>
              <a:rPr lang="en-US" dirty="0"/>
              <a:t>: Polymorphism and Subclasses</a:t>
            </a:r>
          </a:p>
        </p:txBody>
      </p:sp>
      <p:sp>
        <p:nvSpPr>
          <p:cNvPr id="4" name="Line Callout 2 3"/>
          <p:cNvSpPr/>
          <p:nvPr/>
        </p:nvSpPr>
        <p:spPr>
          <a:xfrm>
            <a:off x="5486400" y="4953000"/>
            <a:ext cx="1905000" cy="1016000"/>
          </a:xfrm>
          <a:prstGeom prst="borderCallout2">
            <a:avLst>
              <a:gd name="adj1" fmla="val 18750"/>
              <a:gd name="adj2" fmla="val -8333"/>
              <a:gd name="adj3" fmla="val 18750"/>
              <a:gd name="adj4" fmla="val -16667"/>
              <a:gd name="adj5" fmla="val -56448"/>
              <a:gd name="adj6" fmla="val -5887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BOOM!</a:t>
            </a:r>
          </a:p>
        </p:txBody>
      </p:sp>
    </p:spTree>
    <p:extLst>
      <p:ext uri="{BB962C8B-B14F-4D97-AF65-F5344CB8AC3E}">
        <p14:creationId xmlns:p14="http://schemas.microsoft.com/office/powerpoint/2010/main" val="39774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315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sp>
        <p:nvSpPr>
          <p:cNvPr id="6" name="Content Placeholder 1"/>
          <p:cNvSpPr txBox="1">
            <a:spLocks/>
          </p:cNvSpPr>
          <p:nvPr/>
        </p:nvSpPr>
        <p:spPr bwMode="auto">
          <a:xfrm>
            <a:off x="523973" y="3689808"/>
            <a:ext cx="8229600" cy="133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rPr>
              <a:t>Can cast to tell compiler to temporarily believe that object x is </a:t>
            </a:r>
            <a:r>
              <a:rPr lang="en-US" sz="2700" i="1" dirty="0">
                <a:latin typeface="+mn-lt"/>
                <a:ea typeface="ＭＳ Ｐゴシック" pitchFamily="-106" charset="-128"/>
                <a:cs typeface="+mn-cs"/>
              </a:rPr>
              <a:t>declared</a:t>
            </a:r>
            <a:r>
              <a:rPr lang="en-US" sz="2700" dirty="0">
                <a:latin typeface="+mn-lt"/>
                <a:ea typeface="ＭＳ Ｐゴシック" pitchFamily="-106" charset="-128"/>
                <a:cs typeface="+mn-cs"/>
              </a:rPr>
              <a:t> as a B, i.e., not A</a:t>
            </a:r>
            <a:r>
              <a:rPr kumimoji="0" lang="en-US" sz="2700" b="0" i="0" u="none" strike="noStrike" kern="1200" cap="none" spc="0" normalizeH="0" noProof="0" dirty="0">
                <a:ln>
                  <a:noFill/>
                </a:ln>
                <a:solidFill>
                  <a:schemeClr val="tx1"/>
                </a:solidFill>
                <a:effectLst/>
                <a:uLnTx/>
                <a:uFillTx/>
                <a:latin typeface="+mn-lt"/>
                <a:ea typeface="ＭＳ Ｐゴシック" pitchFamily="-106" charset="-128"/>
                <a:cs typeface="+mn-cs"/>
              </a:rPr>
              <a:t>:</a:t>
            </a:r>
          </a:p>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lang="en-US" sz="2700" dirty="0" err="1">
                <a:solidFill>
                  <a:srgbClr val="0000FF"/>
                </a:solidFill>
                <a:latin typeface="Courier"/>
                <a:ea typeface="ＭＳ Ｐゴシック" pitchFamily="-106" charset="-128"/>
                <a:cs typeface="Courier"/>
              </a:rPr>
              <a:t>x.foo</a:t>
            </a:r>
            <a:r>
              <a:rPr lang="en-US" sz="2700" dirty="0">
                <a:solidFill>
                  <a:srgbClr val="0000FF"/>
                </a:solidFill>
                <a:latin typeface="Courier"/>
                <a:ea typeface="ＭＳ Ｐゴシック" pitchFamily="-106" charset="-128"/>
                <a:cs typeface="Courier"/>
              </a:rPr>
              <a:t>()</a:t>
            </a: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None/>
              <a:tabLst/>
              <a:defRPr/>
            </a:pPr>
            <a:r>
              <a:rPr kumimoji="0" lang="en-US" sz="2700" b="0" i="0" u="none" strike="noStrike" kern="1200" cap="none" spc="0" normalizeH="0" baseline="0" noProof="0" dirty="0">
                <a:ln>
                  <a:noFill/>
                </a:ln>
                <a:solidFill>
                  <a:srgbClr val="0000FF"/>
                </a:solidFill>
                <a:effectLst/>
                <a:uLnTx/>
                <a:uFillTx/>
                <a:latin typeface="Courier"/>
                <a:ea typeface="ＭＳ Ｐゴシック" pitchFamily="-106" charset="-128"/>
                <a:cs typeface="Courier"/>
              </a:rPr>
              <a:t>((B)x).foo()</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p:txBody>
      </p:sp>
      <p:sp>
        <p:nvSpPr>
          <p:cNvPr id="7" name="TextBox 6"/>
          <p:cNvSpPr txBox="1"/>
          <p:nvPr/>
        </p:nvSpPr>
        <p:spPr>
          <a:xfrm>
            <a:off x="685800" y="5562600"/>
            <a:ext cx="2895600" cy="646331"/>
          </a:xfrm>
          <a:prstGeom prst="rect">
            <a:avLst/>
          </a:prstGeom>
          <a:noFill/>
        </p:spPr>
        <p:txBody>
          <a:bodyPr wrap="square" rtlCol="0">
            <a:spAutoFit/>
          </a:bodyPr>
          <a:lstStyle/>
          <a:p>
            <a:r>
              <a:rPr lang="en-US" dirty="0"/>
              <a:t>Now we can access all of A's and also B’s methods</a:t>
            </a:r>
          </a:p>
        </p:txBody>
      </p:sp>
      <p:sp>
        <p:nvSpPr>
          <p:cNvPr id="8" name="TextBox 7"/>
          <p:cNvSpPr txBox="1"/>
          <p:nvPr/>
        </p:nvSpPr>
        <p:spPr>
          <a:xfrm>
            <a:off x="4005943" y="5410200"/>
            <a:ext cx="4680857" cy="1323439"/>
          </a:xfrm>
          <a:prstGeom prst="rect">
            <a:avLst/>
          </a:prstGeom>
          <a:noFill/>
        </p:spPr>
        <p:txBody>
          <a:bodyPr wrap="square" rtlCol="0">
            <a:spAutoFit/>
          </a:bodyPr>
          <a:lstStyle/>
          <a:p>
            <a:r>
              <a:rPr lang="en-US" sz="2000" dirty="0"/>
              <a:t>If it turns out that </a:t>
            </a:r>
            <a:r>
              <a:rPr lang="en-US" sz="2000" i="1" dirty="0"/>
              <a:t>x</a:t>
            </a:r>
            <a:r>
              <a:rPr lang="en-US" sz="2000" dirty="0"/>
              <a:t> is not an instance of B, i.e., our cast lied to the compiler, then Java gives a run-time error (class cast exception) </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431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1: Identify the Declared/Casted Type</a:t>
            </a:r>
          </a:p>
          <a:p>
            <a:pPr lvl="1"/>
            <a:r>
              <a:rPr lang="en-US" dirty="0"/>
              <a:t>This is the item to the left of the variable name when the variable was declared:</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1"/>
            <a:r>
              <a:rPr lang="en-US" dirty="0"/>
              <a:t>Declared Type may be changed due to a cast:</a:t>
            </a:r>
          </a:p>
          <a:p>
            <a:pPr lvl="1"/>
            <a:r>
              <a:rPr lang="en-US" dirty="0"/>
              <a:t>((</a:t>
            </a:r>
            <a:r>
              <a:rPr lang="en-US" dirty="0" err="1"/>
              <a:t>SavingsAccount</a:t>
            </a:r>
            <a:r>
              <a:rPr lang="en-US" dirty="0"/>
              <a:t>)</a:t>
            </a:r>
            <a:r>
              <a:rPr lang="en-US" dirty="0" err="1"/>
              <a:t>sa</a:t>
            </a:r>
            <a:r>
              <a:rPr lang="en-US" dirty="0"/>
              <a:t>).</a:t>
            </a:r>
            <a:r>
              <a:rPr lang="en-US" dirty="0" err="1"/>
              <a:t>addInterest</a:t>
            </a:r>
            <a:r>
              <a:rPr lang="en-US" dirty="0"/>
              <a:t>();</a:t>
            </a:r>
          </a:p>
          <a:p>
            <a:pPr lvl="1"/>
            <a:endParaRPr lang="en-US" dirty="0"/>
          </a:p>
          <a:p>
            <a:pPr lvl="1"/>
            <a:endParaRPr lang="en-US" dirty="0"/>
          </a:p>
          <a:p>
            <a:pPr lvl="1"/>
            <a:endParaRPr lang="en-US" dirty="0"/>
          </a:p>
          <a:p>
            <a:pPr lvl="1"/>
            <a:r>
              <a:rPr lang="en-US" dirty="0"/>
              <a:t>If there is a casted type, record that, otherwise use the declared type.</a:t>
            </a:r>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1187824" y="2819400"/>
            <a:ext cx="3003176" cy="661428"/>
          </a:xfrm>
          <a:prstGeom prst="borderCallout2">
            <a:avLst>
              <a:gd name="adj1" fmla="val -11831"/>
              <a:gd name="adj2" fmla="val 49577"/>
              <a:gd name="adj3" fmla="val -59956"/>
              <a:gd name="adj4" fmla="val 35273"/>
              <a:gd name="adj5" fmla="val -70918"/>
              <a:gd name="adj6" fmla="val 28891"/>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Declared Type</a:t>
            </a:r>
          </a:p>
        </p:txBody>
      </p:sp>
      <p:sp>
        <p:nvSpPr>
          <p:cNvPr id="8" name="Line Callout 2 7"/>
          <p:cNvSpPr/>
          <p:nvPr/>
        </p:nvSpPr>
        <p:spPr>
          <a:xfrm>
            <a:off x="1295400" y="4800600"/>
            <a:ext cx="3003176" cy="661428"/>
          </a:xfrm>
          <a:prstGeom prst="borderCallout2">
            <a:avLst>
              <a:gd name="adj1" fmla="val -11831"/>
              <a:gd name="adj2" fmla="val 49577"/>
              <a:gd name="adj3" fmla="val -17808"/>
              <a:gd name="adj4" fmla="val 35273"/>
              <a:gd name="adj5" fmla="val -30456"/>
              <a:gd name="adj6" fmla="val 21836"/>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Casted Type</a:t>
            </a:r>
          </a:p>
        </p:txBody>
      </p:sp>
    </p:spTree>
    <p:extLst>
      <p:ext uri="{BB962C8B-B14F-4D97-AF65-F5344CB8AC3E}">
        <p14:creationId xmlns:p14="http://schemas.microsoft.com/office/powerpoint/2010/main" val="21291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2: Identify the Instantiation/Actual Type</a:t>
            </a:r>
          </a:p>
          <a:p>
            <a:pPr lvl="1"/>
            <a:r>
              <a:rPr lang="en-US" dirty="0"/>
              <a:t>This is the type on the right hand side of the equal sign the last time the variable was assigned to:</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2"/>
            <a:endParaRPr lang="en-US" dirty="0"/>
          </a:p>
          <a:p>
            <a:pPr lvl="1"/>
            <a:r>
              <a:rPr lang="en-US" dirty="0"/>
              <a:t>Record the instantiation type</a:t>
            </a:r>
          </a:p>
          <a:p>
            <a:pPr lvl="2"/>
            <a:endParaRPr lang="en-US" dirty="0"/>
          </a:p>
          <a:p>
            <a:pPr lvl="2"/>
            <a:endParaRPr lang="en-US" dirty="0"/>
          </a:p>
          <a:p>
            <a:pPr lvl="2"/>
            <a:endParaRPr lang="en-US" dirty="0"/>
          </a:p>
          <a:p>
            <a:pPr lvl="2"/>
            <a:endParaRPr lang="en-US" dirty="0"/>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3352800" y="2966543"/>
            <a:ext cx="3733800" cy="661428"/>
          </a:xfrm>
          <a:prstGeom prst="borderCallout2">
            <a:avLst>
              <a:gd name="adj1" fmla="val -11831"/>
              <a:gd name="adj2" fmla="val 49577"/>
              <a:gd name="adj3" fmla="val -51527"/>
              <a:gd name="adj4" fmla="val 59409"/>
              <a:gd name="adj5" fmla="val -82720"/>
              <a:gd name="adj6" fmla="val 67678"/>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Instantiation Type</a:t>
            </a:r>
          </a:p>
        </p:txBody>
      </p:sp>
    </p:spTree>
    <p:extLst>
      <p:ext uri="{BB962C8B-B14F-4D97-AF65-F5344CB8AC3E}">
        <p14:creationId xmlns:p14="http://schemas.microsoft.com/office/powerpoint/2010/main" val="530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3: Check for Compilation Errors</a:t>
            </a:r>
          </a:p>
          <a:p>
            <a:pPr marL="630238" lvl="2" indent="0">
              <a:buNone/>
            </a:pPr>
            <a:r>
              <a:rPr lang="en-US" dirty="0"/>
              <a:t>Calling a method that is not available based on the declared or casted type of the object</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err="1">
                <a:solidFill>
                  <a:srgbClr val="FF0000"/>
                </a:solidFill>
              </a:rPr>
              <a:t>sa.addInterest</a:t>
            </a:r>
            <a:r>
              <a:rPr lang="en-US" dirty="0">
                <a:solidFill>
                  <a:srgbClr val="FF0000"/>
                </a:solidFill>
              </a:rPr>
              <a:t>();</a:t>
            </a:r>
          </a:p>
          <a:p>
            <a:pPr marL="914400" lvl="3" indent="0">
              <a:buNone/>
            </a:pPr>
            <a:r>
              <a:rPr lang="en-US" dirty="0">
                <a:solidFill>
                  <a:srgbClr val="FF0000"/>
                </a:solidFill>
              </a:rPr>
              <a:t>Compiler Error: </a:t>
            </a:r>
            <a:r>
              <a:rPr lang="en-US" dirty="0" err="1">
                <a:solidFill>
                  <a:srgbClr val="FF0000"/>
                </a:solidFill>
              </a:rPr>
              <a:t>BankAccount</a:t>
            </a:r>
            <a:r>
              <a:rPr lang="en-US" dirty="0">
                <a:solidFill>
                  <a:srgbClr val="FF0000"/>
                </a:solidFill>
              </a:rPr>
              <a:t> does not have </a:t>
            </a:r>
            <a:r>
              <a:rPr lang="en-US" dirty="0" err="1">
                <a:solidFill>
                  <a:srgbClr val="FF0000"/>
                </a:solidFill>
              </a:rPr>
              <a:t>addInterest</a:t>
            </a:r>
            <a:endParaRPr lang="en-US" dirty="0">
              <a:solidFill>
                <a:srgbClr val="FF0000"/>
              </a:solidFill>
            </a:endParaRPr>
          </a:p>
          <a:p>
            <a:pPr marL="630238" lvl="2" indent="0">
              <a:buNone/>
            </a:pPr>
            <a:r>
              <a:rPr lang="en-US" dirty="0"/>
              <a:t>Incompatible type assignment</a:t>
            </a:r>
          </a:p>
          <a:p>
            <a:pPr marL="914400" lvl="3" indent="0">
              <a:buNone/>
            </a:pPr>
            <a:r>
              <a:rPr lang="en-US" dirty="0" err="1"/>
              <a:t>SavingsAccount</a:t>
            </a:r>
            <a:r>
              <a:rPr lang="en-US" dirty="0"/>
              <a:t> x = new </a:t>
            </a:r>
            <a:r>
              <a:rPr lang="en-US" dirty="0" err="1"/>
              <a:t>BankAccount</a:t>
            </a:r>
            <a:r>
              <a:rPr lang="en-US" dirty="0"/>
              <a:t>();</a:t>
            </a:r>
          </a:p>
          <a:p>
            <a:pPr marL="914400" lvl="3" indent="0">
              <a:buNone/>
            </a:pPr>
            <a:r>
              <a:rPr lang="en-US" dirty="0">
                <a:solidFill>
                  <a:srgbClr val="FF0000"/>
                </a:solidFill>
              </a:rPr>
              <a:t>Compiler Error: </a:t>
            </a:r>
            <a:r>
              <a:rPr lang="en-US" dirty="0" err="1">
                <a:solidFill>
                  <a:srgbClr val="FF0000"/>
                </a:solidFill>
              </a:rPr>
              <a:t>BankAccounts</a:t>
            </a:r>
            <a:r>
              <a:rPr lang="en-US" dirty="0">
                <a:solidFill>
                  <a:srgbClr val="FF0000"/>
                </a:solidFill>
              </a:rPr>
              <a:t> can not be stored in </a:t>
            </a:r>
            <a:r>
              <a:rPr lang="en-US" dirty="0" err="1">
                <a:solidFill>
                  <a:srgbClr val="FF0000"/>
                </a:solidFill>
              </a:rPr>
              <a:t>SavingAccount</a:t>
            </a:r>
            <a:r>
              <a:rPr lang="en-US" dirty="0">
                <a:solidFill>
                  <a:srgbClr val="FF0000"/>
                </a:solidFill>
              </a:rPr>
              <a:t> typed variables</a:t>
            </a:r>
          </a:p>
          <a:p>
            <a:pPr marL="630238" lvl="2" indent="0">
              <a:buNone/>
            </a:pPr>
            <a:r>
              <a:rPr lang="en-US" dirty="0"/>
              <a:t>Invalid cast: casting to a type that isn’t in the tree below the declaration type.</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a:t>((</a:t>
            </a:r>
            <a:r>
              <a:rPr lang="en-US" dirty="0" err="1"/>
              <a:t>SafetyDepositBox</a:t>
            </a:r>
            <a:r>
              <a:rPr lang="en-US" dirty="0"/>
              <a:t>)</a:t>
            </a:r>
            <a:r>
              <a:rPr lang="en-US" dirty="0" err="1"/>
              <a:t>sa</a:t>
            </a:r>
            <a:r>
              <a:rPr lang="en-US" dirty="0"/>
              <a:t>).</a:t>
            </a:r>
            <a:r>
              <a:rPr lang="en-US" dirty="0" err="1"/>
              <a:t>depositItem</a:t>
            </a:r>
            <a:r>
              <a:rPr lang="en-US" dirty="0"/>
              <a:t>();</a:t>
            </a:r>
          </a:p>
          <a:p>
            <a:pPr marL="630238" lvl="2" indent="0">
              <a:buNone/>
            </a:pPr>
            <a:r>
              <a:rPr lang="en-US" dirty="0"/>
              <a:t>	</a:t>
            </a:r>
            <a:r>
              <a:rPr lang="en-US" dirty="0" err="1"/>
              <a:t>SafetyDepositBox</a:t>
            </a:r>
            <a:r>
              <a:rPr lang="en-US" dirty="0"/>
              <a:t> is not below </a:t>
            </a:r>
            <a:r>
              <a:rPr lang="en-US" dirty="0" err="1"/>
              <a:t>BankAccount</a:t>
            </a:r>
            <a:r>
              <a:rPr lang="en-US" dirty="0"/>
              <a:t>.</a:t>
            </a:r>
          </a:p>
          <a:p>
            <a:pPr marL="630238" lvl="2" indent="0">
              <a:buNone/>
            </a:pPr>
            <a:r>
              <a:rPr lang="en-US" dirty="0"/>
              <a:t>Cannot instantiate interfaces or abstract classes!</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406985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a:p>
            <a:pPr marL="630238" lvl="2" indent="0">
              <a:buNone/>
            </a:pPr>
            <a:r>
              <a:rPr lang="en-US" dirty="0"/>
              <a:t>Runtime errors are caused by invalid casting</a:t>
            </a:r>
            <a:br>
              <a:rPr lang="en-US" dirty="0"/>
            </a:br>
            <a:endParaRPr lang="en-US" dirty="0"/>
          </a:p>
          <a:p>
            <a:pPr marL="630238" lvl="2" indent="0">
              <a:buNone/>
            </a:pPr>
            <a:r>
              <a:rPr lang="en-US" dirty="0"/>
              <a:t>A </a:t>
            </a:r>
            <a:r>
              <a:rPr lang="en-US" i="1" dirty="0">
                <a:highlight>
                  <a:srgbClr val="FFFF00"/>
                </a:highlight>
              </a:rPr>
              <a:t>legal </a:t>
            </a:r>
            <a:r>
              <a:rPr lang="en-US" dirty="0"/>
              <a:t>type cast is one where:</a:t>
            </a:r>
            <a:br>
              <a:rPr lang="en-US" dirty="0"/>
            </a:br>
            <a:endParaRPr lang="en-US" dirty="0"/>
          </a:p>
          <a:p>
            <a:pPr marL="1087438" lvl="2" indent="-457200">
              <a:buFont typeface="+mj-lt"/>
              <a:buAutoNum type="arabicPeriod"/>
            </a:pPr>
            <a:r>
              <a:rPr lang="en-US" dirty="0"/>
              <a:t>The </a:t>
            </a:r>
            <a:r>
              <a:rPr lang="en-US" i="1" dirty="0"/>
              <a:t>instantiation type</a:t>
            </a:r>
            <a:r>
              <a:rPr lang="en-US" dirty="0"/>
              <a:t> matches the </a:t>
            </a:r>
            <a:r>
              <a:rPr lang="en-US" i="1" dirty="0"/>
              <a:t>casted type</a:t>
            </a:r>
          </a:p>
          <a:p>
            <a:pPr marL="1087438" lvl="2" indent="-457200">
              <a:buFont typeface="+mj-lt"/>
              <a:buAutoNum type="arabicPeriod"/>
            </a:pPr>
            <a:r>
              <a:rPr lang="en-US" dirty="0"/>
              <a:t>The </a:t>
            </a:r>
            <a:r>
              <a:rPr lang="en-US" i="1" dirty="0"/>
              <a:t>casted type</a:t>
            </a:r>
            <a:r>
              <a:rPr lang="en-US" dirty="0"/>
              <a:t> is in the inheritance hierarchy below class Object and above the </a:t>
            </a:r>
            <a:r>
              <a:rPr lang="en-US" i="1" dirty="0"/>
              <a:t>instantiation type</a:t>
            </a:r>
            <a:r>
              <a:rPr lang="en-US" dirty="0"/>
              <a:t> </a:t>
            </a:r>
            <a:br>
              <a:rPr lang="en-US" dirty="0"/>
            </a:br>
            <a:endParaRPr lang="en-US" dirty="0"/>
          </a:p>
          <a:p>
            <a:pPr marL="630238" lvl="2" indent="0">
              <a:buNone/>
            </a:pPr>
            <a:r>
              <a:rPr lang="en-US" dirty="0"/>
              <a:t>All other type casts are </a:t>
            </a:r>
            <a:r>
              <a:rPr lang="en-US" i="1" dirty="0"/>
              <a:t>illegal</a:t>
            </a:r>
            <a:r>
              <a:rPr lang="en-US" dirty="0"/>
              <a:t> and will cause a runtime error</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Determining Illegal Type Casts</a:t>
            </a:r>
          </a:p>
        </p:txBody>
      </p:sp>
    </p:spTree>
    <p:extLst>
      <p:ext uri="{BB962C8B-B14F-4D97-AF65-F5344CB8AC3E}">
        <p14:creationId xmlns:p14="http://schemas.microsoft.com/office/powerpoint/2010/main" val="206853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198676DDC35447841EAD4118865182" ma:contentTypeVersion="8" ma:contentTypeDescription="Create a new document." ma:contentTypeScope="" ma:versionID="409f084546473adcfc8c9a0ca3418e0a">
  <xsd:schema xmlns:xsd="http://www.w3.org/2001/XMLSchema" xmlns:xs="http://www.w3.org/2001/XMLSchema" xmlns:p="http://schemas.microsoft.com/office/2006/metadata/properties" xmlns:ns2="bf598113-d4f2-4b32-9cc6-7c1b743cc8da" targetNamespace="http://schemas.microsoft.com/office/2006/metadata/properties" ma:root="true" ma:fieldsID="66d6f437b2d5e4e3722ea8782d239ba0" ns2:_="">
    <xsd:import namespace="bf598113-d4f2-4b32-9cc6-7c1b743cc8d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598113-d4f2-4b32-9cc6-7c1b743cc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E9E5F5-BA1F-4AA9-9A70-695760D72A17}">
  <ds:schemaRefs>
    <ds:schemaRef ds:uri="http://schemas.microsoft.com/sharepoint/v3/contenttype/forms"/>
  </ds:schemaRefs>
</ds:datastoreItem>
</file>

<file path=customXml/itemProps2.xml><?xml version="1.0" encoding="utf-8"?>
<ds:datastoreItem xmlns:ds="http://schemas.openxmlformats.org/officeDocument/2006/customXml" ds:itemID="{79901419-60E1-4898-832E-DD833461C17B}">
  <ds:schemaRefs>
    <ds:schemaRef ds:uri="bf598113-d4f2-4b32-9cc6-7c1b743cc8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B4F35C8-A76B-4744-BB47-F32583276D4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1162</Words>
  <Application>Microsoft Macintosh PowerPoint</Application>
  <PresentationFormat>On-screen Show (4:3)</PresentationFormat>
  <Paragraphs>190</Paragraphs>
  <Slides>15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vt:lpstr>
      <vt:lpstr>Lucida Grande</vt:lpstr>
      <vt:lpstr>Lucida Sans Typewriter</vt:lpstr>
      <vt:lpstr>Lucida Sans Unicode</vt:lpstr>
      <vt:lpstr>Verdana</vt:lpstr>
      <vt:lpstr>Wingdings 2</vt:lpstr>
      <vt:lpstr>Wingdings 3</vt:lpstr>
      <vt:lpstr>Concourse</vt:lpstr>
      <vt:lpstr>CSSE 220</vt:lpstr>
      <vt:lpstr>Polymorphism</vt:lpstr>
      <vt:lpstr>Recall: Polymorphism and Subclasses</vt:lpstr>
      <vt:lpstr>Summary</vt:lpstr>
      <vt:lpstr>Summary</vt:lpstr>
      <vt:lpstr>Determining Method at Runtime</vt:lpstr>
      <vt:lpstr>Determining Method at Runtime</vt:lpstr>
      <vt:lpstr>Determining Method at Runtime</vt:lpstr>
      <vt:lpstr>Determining Illegal Type Casts</vt:lpstr>
      <vt:lpstr>Example: Determining Illegal Type Casts</vt:lpstr>
      <vt:lpstr>Example: Determining Illegal Type Casts</vt:lpstr>
      <vt:lpstr>Example: Determining Illegal Type Casts</vt:lpstr>
      <vt:lpstr>Determining Method at Runtime</vt:lpstr>
      <vt:lpstr>Exercise</vt:lpstr>
      <vt:lpstr>Determing Method at Runtime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Hollingsworth, Joseph</cp:lastModifiedBy>
  <cp:revision>2</cp:revision>
  <cp:lastPrinted>2012-10-16T14:56:31Z</cp:lastPrinted>
  <dcterms:created xsi:type="dcterms:W3CDTF">2011-04-27T13:17:58Z</dcterms:created>
  <dcterms:modified xsi:type="dcterms:W3CDTF">2022-11-20T22:49:53Z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0x010100E8198676DDC35447841EAD4118865182</vt:lpwstr>
  </property>
</Properties>
</file>