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51" r:id="rId1"/>
  </p:sldMasterIdLst>
  <p:notesMasterIdLst>
    <p:notesMasterId r:id="rId28"/>
  </p:notesMasterIdLst>
  <p:handoutMasterIdLst>
    <p:handoutMasterId r:id="rId29"/>
  </p:handoutMasterIdLst>
  <p:sldIdLst>
    <p:sldId id="256" r:id="rId2"/>
    <p:sldId id="257" r:id="rId3"/>
    <p:sldId id="258" r:id="rId4"/>
    <p:sldId id="290" r:id="rId5"/>
    <p:sldId id="297" r:id="rId6"/>
    <p:sldId id="298" r:id="rId7"/>
    <p:sldId id="299" r:id="rId8"/>
    <p:sldId id="300" r:id="rId9"/>
    <p:sldId id="291" r:id="rId10"/>
    <p:sldId id="301" r:id="rId11"/>
    <p:sldId id="302" r:id="rId12"/>
    <p:sldId id="303" r:id="rId13"/>
    <p:sldId id="304" r:id="rId14"/>
    <p:sldId id="305" r:id="rId15"/>
    <p:sldId id="292" r:id="rId16"/>
    <p:sldId id="293" r:id="rId17"/>
    <p:sldId id="294" r:id="rId18"/>
    <p:sldId id="295" r:id="rId19"/>
    <p:sldId id="296" r:id="rId20"/>
    <p:sldId id="264" r:id="rId21"/>
    <p:sldId id="272" r:id="rId22"/>
    <p:sldId id="273" r:id="rId23"/>
    <p:sldId id="288" r:id="rId24"/>
    <p:sldId id="274" r:id="rId25"/>
    <p:sldId id="282" r:id="rId26"/>
    <p:sldId id="275" r:id="rId27"/>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clrMru>
    <a:srgbClr val="EE7D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831" autoAdjust="0"/>
    <p:restoredTop sz="95810" autoAdjust="0"/>
  </p:normalViewPr>
  <p:slideViewPr>
    <p:cSldViewPr snapToObjects="1">
      <p:cViewPr varScale="1">
        <p:scale>
          <a:sx n="162" d="100"/>
          <a:sy n="162" d="100"/>
        </p:scale>
        <p:origin x="5004" y="144"/>
      </p:cViewPr>
      <p:guideLst>
        <p:guide orient="horz" pos="2160"/>
        <p:guide pos="2880"/>
      </p:guideLst>
    </p:cSldViewPr>
  </p:slideViewPr>
  <p:outlineViewPr>
    <p:cViewPr>
      <p:scale>
        <a:sx n="33" d="100"/>
        <a:sy n="33" d="100"/>
      </p:scale>
      <p:origin x="12" y="6102"/>
    </p:cViewPr>
  </p:outlineViewPr>
  <p:notesTextViewPr>
    <p:cViewPr>
      <p:scale>
        <a:sx n="100" d="100"/>
        <a:sy n="100" d="100"/>
      </p:scale>
      <p:origin x="0" y="0"/>
    </p:cViewPr>
  </p:notesTextViewPr>
  <p:sorterViewPr>
    <p:cViewPr>
      <p:scale>
        <a:sx n="100" d="100"/>
        <a:sy n="100" d="100"/>
      </p:scale>
      <p:origin x="0" y="964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38145" cy="465743"/>
          </a:xfrm>
          <a:prstGeom prst="rect">
            <a:avLst/>
          </a:prstGeom>
          <a:noFill/>
          <a:ln w="9525">
            <a:noFill/>
            <a:miter lim="800000"/>
            <a:headEnd/>
            <a:tailEnd/>
          </a:ln>
        </p:spPr>
        <p:txBody>
          <a:bodyPr vert="horz" wrap="square" lIns="93157" tIns="46580" rIns="93157" bIns="46580" numCol="1" anchor="t" anchorCtr="0" compatLnSpc="1">
            <a:prstTxWarp prst="textNoShape">
              <a:avLst/>
            </a:prstTxWarp>
          </a:bodyPr>
          <a:lstStyle>
            <a:lvl1pPr defTabSz="913525">
              <a:defRPr sz="1200">
                <a:latin typeface="Calibri" pitchFamily="34" charset="0"/>
              </a:defRPr>
            </a:lvl1pPr>
          </a:lstStyle>
          <a:p>
            <a:pPr>
              <a:defRPr/>
            </a:pPr>
            <a:endParaRPr lang="en-US"/>
          </a:p>
        </p:txBody>
      </p:sp>
      <p:sp>
        <p:nvSpPr>
          <p:cNvPr id="3" name="Date Placeholder 2"/>
          <p:cNvSpPr>
            <a:spLocks noGrp="1"/>
          </p:cNvSpPr>
          <p:nvPr>
            <p:ph type="dt" sz="quarter" idx="1"/>
          </p:nvPr>
        </p:nvSpPr>
        <p:spPr bwMode="auto">
          <a:xfrm>
            <a:off x="3972256" y="0"/>
            <a:ext cx="3036623" cy="465743"/>
          </a:xfrm>
          <a:prstGeom prst="rect">
            <a:avLst/>
          </a:prstGeom>
          <a:noFill/>
          <a:ln w="9525">
            <a:noFill/>
            <a:miter lim="800000"/>
            <a:headEnd/>
            <a:tailEnd/>
          </a:ln>
        </p:spPr>
        <p:txBody>
          <a:bodyPr vert="horz" wrap="square" lIns="93157" tIns="46580" rIns="93157" bIns="46580" numCol="1" anchor="t" anchorCtr="0" compatLnSpc="1">
            <a:prstTxWarp prst="textNoShape">
              <a:avLst/>
            </a:prstTxWarp>
          </a:bodyPr>
          <a:lstStyle>
            <a:lvl1pPr algn="r" defTabSz="913525">
              <a:defRPr sz="1200">
                <a:latin typeface="Calibri" pitchFamily="34" charset="0"/>
              </a:defRPr>
            </a:lvl1pPr>
          </a:lstStyle>
          <a:p>
            <a:pPr>
              <a:defRPr/>
            </a:pPr>
            <a:fld id="{085A868C-5F9A-4350-9ECA-8A39CF4A3D12}" type="datetimeFigureOut">
              <a:rPr lang="en-US"/>
              <a:pPr>
                <a:defRPr/>
              </a:pPr>
              <a:t>2/25/2022</a:t>
            </a:fld>
            <a:endParaRPr lang="en-US"/>
          </a:p>
        </p:txBody>
      </p:sp>
      <p:sp>
        <p:nvSpPr>
          <p:cNvPr id="4" name="Footer Placeholder 3"/>
          <p:cNvSpPr>
            <a:spLocks noGrp="1"/>
          </p:cNvSpPr>
          <p:nvPr>
            <p:ph type="ftr" sz="quarter" idx="2"/>
          </p:nvPr>
        </p:nvSpPr>
        <p:spPr bwMode="auto">
          <a:xfrm>
            <a:off x="0" y="8829121"/>
            <a:ext cx="3038145" cy="465743"/>
          </a:xfrm>
          <a:prstGeom prst="rect">
            <a:avLst/>
          </a:prstGeom>
          <a:noFill/>
          <a:ln w="9525">
            <a:noFill/>
            <a:miter lim="800000"/>
            <a:headEnd/>
            <a:tailEnd/>
          </a:ln>
        </p:spPr>
        <p:txBody>
          <a:bodyPr vert="horz" wrap="square" lIns="93157" tIns="46580" rIns="93157" bIns="46580" numCol="1" anchor="b" anchorCtr="0" compatLnSpc="1">
            <a:prstTxWarp prst="textNoShape">
              <a:avLst/>
            </a:prstTxWarp>
          </a:bodyPr>
          <a:lstStyle>
            <a:lvl1pPr defTabSz="913525">
              <a:defRPr sz="1200">
                <a:latin typeface="Calibri" pitchFamily="34" charset="0"/>
              </a:defRPr>
            </a:lvl1pPr>
          </a:lstStyle>
          <a:p>
            <a:pPr>
              <a:defRPr/>
            </a:pPr>
            <a:endParaRPr lang="en-US"/>
          </a:p>
        </p:txBody>
      </p:sp>
      <p:sp>
        <p:nvSpPr>
          <p:cNvPr id="5" name="Slide Number Placeholder 4"/>
          <p:cNvSpPr>
            <a:spLocks noGrp="1"/>
          </p:cNvSpPr>
          <p:nvPr>
            <p:ph type="sldNum" sz="quarter" idx="3"/>
          </p:nvPr>
        </p:nvSpPr>
        <p:spPr bwMode="auto">
          <a:xfrm>
            <a:off x="3972256" y="8829121"/>
            <a:ext cx="3036623" cy="465743"/>
          </a:xfrm>
          <a:prstGeom prst="rect">
            <a:avLst/>
          </a:prstGeom>
          <a:noFill/>
          <a:ln w="9525">
            <a:noFill/>
            <a:miter lim="800000"/>
            <a:headEnd/>
            <a:tailEnd/>
          </a:ln>
        </p:spPr>
        <p:txBody>
          <a:bodyPr vert="horz" wrap="square" lIns="93157" tIns="46580" rIns="93157" bIns="46580" numCol="1" anchor="b" anchorCtr="0" compatLnSpc="1">
            <a:prstTxWarp prst="textNoShape">
              <a:avLst/>
            </a:prstTxWarp>
          </a:bodyPr>
          <a:lstStyle>
            <a:lvl1pPr algn="r" defTabSz="913525">
              <a:defRPr sz="1200">
                <a:latin typeface="Calibri" pitchFamily="34" charset="0"/>
              </a:defRPr>
            </a:lvl1pPr>
          </a:lstStyle>
          <a:p>
            <a:pPr>
              <a:defRPr/>
            </a:pPr>
            <a:fld id="{D9C3BF8C-1241-40D3-840C-9DB1996F1F77}" type="slidenum">
              <a:rPr lang="en-US"/>
              <a:pPr>
                <a:defRPr/>
              </a:pPr>
              <a:t>‹#›</a:t>
            </a:fld>
            <a:endParaRPr lang="en-US"/>
          </a:p>
        </p:txBody>
      </p:sp>
    </p:spTree>
    <p:extLst>
      <p:ext uri="{BB962C8B-B14F-4D97-AF65-F5344CB8AC3E}">
        <p14:creationId xmlns:p14="http://schemas.microsoft.com/office/powerpoint/2010/main" val="23517776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38145" cy="465743"/>
          </a:xfrm>
          <a:prstGeom prst="rect">
            <a:avLst/>
          </a:prstGeom>
          <a:noFill/>
          <a:ln w="9525">
            <a:noFill/>
            <a:miter lim="800000"/>
            <a:headEnd/>
            <a:tailEnd/>
          </a:ln>
        </p:spPr>
        <p:txBody>
          <a:bodyPr vert="horz" wrap="square" lIns="93157" tIns="46580" rIns="93157" bIns="46580" numCol="1" anchor="t" anchorCtr="0" compatLnSpc="1">
            <a:prstTxWarp prst="textNoShape">
              <a:avLst/>
            </a:prstTxWarp>
          </a:bodyPr>
          <a:lstStyle>
            <a:lvl1pPr defTabSz="913525">
              <a:defRPr sz="1200">
                <a:latin typeface="Calibri" pitchFamily="34" charset="0"/>
              </a:defRPr>
            </a:lvl1pPr>
          </a:lstStyle>
          <a:p>
            <a:pPr>
              <a:defRPr/>
            </a:pPr>
            <a:endParaRPr lang="en-US"/>
          </a:p>
        </p:txBody>
      </p:sp>
      <p:sp>
        <p:nvSpPr>
          <p:cNvPr id="3" name="Date Placeholder 2"/>
          <p:cNvSpPr>
            <a:spLocks noGrp="1"/>
          </p:cNvSpPr>
          <p:nvPr>
            <p:ph type="dt" idx="1"/>
          </p:nvPr>
        </p:nvSpPr>
        <p:spPr bwMode="auto">
          <a:xfrm>
            <a:off x="3970734" y="0"/>
            <a:ext cx="3038145" cy="465743"/>
          </a:xfrm>
          <a:prstGeom prst="rect">
            <a:avLst/>
          </a:prstGeom>
          <a:noFill/>
          <a:ln w="9525">
            <a:noFill/>
            <a:miter lim="800000"/>
            <a:headEnd/>
            <a:tailEnd/>
          </a:ln>
        </p:spPr>
        <p:txBody>
          <a:bodyPr vert="horz" wrap="square" lIns="93157" tIns="46580" rIns="93157" bIns="46580" numCol="1" anchor="t" anchorCtr="0" compatLnSpc="1">
            <a:prstTxWarp prst="textNoShape">
              <a:avLst/>
            </a:prstTxWarp>
          </a:bodyPr>
          <a:lstStyle>
            <a:lvl1pPr algn="r" defTabSz="913525">
              <a:defRPr sz="1200">
                <a:latin typeface="Calibri" pitchFamily="34" charset="0"/>
              </a:defRPr>
            </a:lvl1pPr>
          </a:lstStyle>
          <a:p>
            <a:pPr>
              <a:defRPr/>
            </a:pPr>
            <a:fld id="{E1FE7019-A90C-4050-B719-4A68C7DA50DA}" type="datetimeFigureOut">
              <a:rPr lang="en-US"/>
              <a:pPr>
                <a:defRPr/>
              </a:pPr>
              <a:t>2/25/2022</a:t>
            </a:fld>
            <a:endParaRPr lang="en-US"/>
          </a:p>
        </p:txBody>
      </p:sp>
      <p:sp>
        <p:nvSpPr>
          <p:cNvPr id="4" name="Slide Image Placeholder 3"/>
          <p:cNvSpPr>
            <a:spLocks noGrp="1" noRot="1" noChangeAspect="1"/>
          </p:cNvSpPr>
          <p:nvPr>
            <p:ph type="sldImg" idx="2"/>
          </p:nvPr>
        </p:nvSpPr>
        <p:spPr>
          <a:xfrm>
            <a:off x="1181100" y="698500"/>
            <a:ext cx="4648200" cy="3486150"/>
          </a:xfrm>
          <a:prstGeom prst="rect">
            <a:avLst/>
          </a:prstGeom>
          <a:noFill/>
          <a:ln w="12700">
            <a:solidFill>
              <a:prstClr val="black"/>
            </a:solidFill>
          </a:ln>
        </p:spPr>
        <p:txBody>
          <a:bodyPr vert="horz" lIns="89808" tIns="44904" rIns="89808" bIns="44904" rtlCol="0" anchor="ctr"/>
          <a:lstStyle/>
          <a:p>
            <a:pPr lvl="0"/>
            <a:endParaRPr lang="en-US" noProof="0"/>
          </a:p>
        </p:txBody>
      </p:sp>
      <p:sp>
        <p:nvSpPr>
          <p:cNvPr id="5" name="Notes Placeholder 4"/>
          <p:cNvSpPr>
            <a:spLocks noGrp="1"/>
          </p:cNvSpPr>
          <p:nvPr>
            <p:ph type="body" sz="quarter" idx="3"/>
          </p:nvPr>
        </p:nvSpPr>
        <p:spPr bwMode="auto">
          <a:xfrm>
            <a:off x="701345" y="4416098"/>
            <a:ext cx="5607711" cy="4183995"/>
          </a:xfrm>
          <a:prstGeom prst="rect">
            <a:avLst/>
          </a:prstGeom>
          <a:noFill/>
          <a:ln w="9525">
            <a:noFill/>
            <a:miter lim="800000"/>
            <a:headEnd/>
            <a:tailEnd/>
          </a:ln>
        </p:spPr>
        <p:txBody>
          <a:bodyPr vert="horz" wrap="square" lIns="93157" tIns="46580" rIns="93157" bIns="4658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bwMode="auto">
          <a:xfrm>
            <a:off x="0" y="8829121"/>
            <a:ext cx="3038145" cy="465743"/>
          </a:xfrm>
          <a:prstGeom prst="rect">
            <a:avLst/>
          </a:prstGeom>
          <a:noFill/>
          <a:ln w="9525">
            <a:noFill/>
            <a:miter lim="800000"/>
            <a:headEnd/>
            <a:tailEnd/>
          </a:ln>
        </p:spPr>
        <p:txBody>
          <a:bodyPr vert="horz" wrap="square" lIns="93157" tIns="46580" rIns="93157" bIns="46580" numCol="1" anchor="b" anchorCtr="0" compatLnSpc="1">
            <a:prstTxWarp prst="textNoShape">
              <a:avLst/>
            </a:prstTxWarp>
          </a:bodyPr>
          <a:lstStyle>
            <a:lvl1pPr defTabSz="913525">
              <a:defRPr sz="1200">
                <a:latin typeface="Calibri" pitchFamily="34" charset="0"/>
              </a:defRPr>
            </a:lvl1pPr>
          </a:lstStyle>
          <a:p>
            <a:pPr>
              <a:defRPr/>
            </a:pPr>
            <a:endParaRPr lang="en-US"/>
          </a:p>
        </p:txBody>
      </p:sp>
      <p:sp>
        <p:nvSpPr>
          <p:cNvPr id="7" name="Slide Number Placeholder 6"/>
          <p:cNvSpPr>
            <a:spLocks noGrp="1"/>
          </p:cNvSpPr>
          <p:nvPr>
            <p:ph type="sldNum" sz="quarter" idx="5"/>
          </p:nvPr>
        </p:nvSpPr>
        <p:spPr bwMode="auto">
          <a:xfrm>
            <a:off x="3970734" y="8829121"/>
            <a:ext cx="3038145" cy="465743"/>
          </a:xfrm>
          <a:prstGeom prst="rect">
            <a:avLst/>
          </a:prstGeom>
          <a:noFill/>
          <a:ln w="9525">
            <a:noFill/>
            <a:miter lim="800000"/>
            <a:headEnd/>
            <a:tailEnd/>
          </a:ln>
        </p:spPr>
        <p:txBody>
          <a:bodyPr vert="horz" wrap="square" lIns="93157" tIns="46580" rIns="93157" bIns="46580" numCol="1" anchor="b" anchorCtr="0" compatLnSpc="1">
            <a:prstTxWarp prst="textNoShape">
              <a:avLst/>
            </a:prstTxWarp>
          </a:bodyPr>
          <a:lstStyle>
            <a:lvl1pPr algn="r" defTabSz="913525">
              <a:defRPr sz="1200">
                <a:latin typeface="Calibri" pitchFamily="34" charset="0"/>
              </a:defRPr>
            </a:lvl1pPr>
          </a:lstStyle>
          <a:p>
            <a:pPr>
              <a:defRPr/>
            </a:pPr>
            <a:fld id="{3F6B6C2D-0897-4206-AD94-4D1FCFA82106}" type="slidenum">
              <a:rPr lang="en-US"/>
              <a:pPr>
                <a:defRPr/>
              </a:pPr>
              <a:t>‹#›</a:t>
            </a:fld>
            <a:endParaRPr lang="en-US"/>
          </a:p>
        </p:txBody>
      </p:sp>
    </p:spTree>
    <p:extLst>
      <p:ext uri="{BB962C8B-B14F-4D97-AF65-F5344CB8AC3E}">
        <p14:creationId xmlns:p14="http://schemas.microsoft.com/office/powerpoint/2010/main" val="5042261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686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spcBef>
                <a:spcPct val="0"/>
              </a:spcBef>
            </a:pPr>
            <a:r>
              <a:rPr lang="en-US" dirty="0"/>
              <a:t>Bring print-outs of code from </a:t>
            </a:r>
            <a:r>
              <a:rPr lang="en-US" dirty="0" err="1"/>
              <a:t>InterfacesSolution</a:t>
            </a:r>
            <a:r>
              <a:rPr lang="en-US" dirty="0"/>
              <a:t>, </a:t>
            </a:r>
          </a:p>
          <a:p>
            <a:pPr eaLnBrk="1" hangingPunct="1">
              <a:spcBef>
                <a:spcPct val="0"/>
              </a:spcBef>
            </a:pPr>
            <a:r>
              <a:rPr lang="en-US" dirty="0"/>
              <a:t>Current</a:t>
            </a:r>
            <a:r>
              <a:rPr lang="en-US" baseline="0" dirty="0"/>
              <a:t> </a:t>
            </a:r>
            <a:r>
              <a:rPr lang="en-US" dirty="0"/>
              <a:t>schedule:</a:t>
            </a:r>
          </a:p>
          <a:p>
            <a:pPr eaLnBrk="1" hangingPunct="1">
              <a:spcBef>
                <a:spcPct val="0"/>
              </a:spcBef>
            </a:pPr>
            <a:r>
              <a:rPr lang="en-US" dirty="0"/>
              <a:t>Tomorrow – reactive GUI programming using</a:t>
            </a:r>
            <a:r>
              <a:rPr lang="en-US" baseline="0" dirty="0"/>
              <a:t> interfaces (covered today)</a:t>
            </a:r>
          </a:p>
          <a:p>
            <a:pPr eaLnBrk="1" hangingPunct="1">
              <a:spcBef>
                <a:spcPct val="0"/>
              </a:spcBef>
            </a:pPr>
            <a:r>
              <a:rPr lang="en-US" baseline="0" dirty="0"/>
              <a:t>Next week – extend to Inheritance</a:t>
            </a:r>
          </a:p>
          <a:p>
            <a:pPr eaLnBrk="1" hangingPunct="1">
              <a:spcBef>
                <a:spcPct val="0"/>
              </a:spcBef>
            </a:pPr>
            <a:r>
              <a:rPr lang="en-US" baseline="0" dirty="0"/>
              <a:t>Two weeks to next test</a:t>
            </a:r>
            <a:endParaRPr lang="en-US" dirty="0"/>
          </a:p>
          <a:p>
            <a:pPr eaLnBrk="1" hangingPunct="1">
              <a:spcBef>
                <a:spcPct val="0"/>
              </a:spcBef>
            </a:pPr>
            <a:r>
              <a:rPr lang="en-US" dirty="0"/>
              <a:t>Questions about current recursion assignment? Due tonight</a:t>
            </a:r>
          </a:p>
          <a:p>
            <a:r>
              <a:rPr lang="en-US" dirty="0"/>
              <a:t>You can use helper functions if you know how,</a:t>
            </a:r>
            <a:r>
              <a:rPr lang="en-US" baseline="0" dirty="0"/>
              <a:t> but not</a:t>
            </a:r>
            <a:r>
              <a:rPr lang="en-US" dirty="0"/>
              <a:t> needed for any of the problems</a:t>
            </a:r>
          </a:p>
          <a:p>
            <a:pPr eaLnBrk="1" hangingPunct="1">
              <a:spcBef>
                <a:spcPct val="0"/>
              </a:spcBef>
            </a:pPr>
            <a:endParaRPr lang="en-US" dirty="0"/>
          </a:p>
          <a:p>
            <a:pPr eaLnBrk="1" hangingPunct="1">
              <a:spcBef>
                <a:spcPct val="0"/>
              </a:spcBef>
            </a:pPr>
            <a:endParaRPr lang="en-US" dirty="0"/>
          </a:p>
          <a:p>
            <a:pPr eaLnBrk="1" hangingPunct="1">
              <a:spcBef>
                <a:spcPct val="0"/>
              </a:spcBef>
            </a:pPr>
            <a:endParaRPr lang="en-US" dirty="0"/>
          </a:p>
          <a:p>
            <a:pPr eaLnBrk="1" hangingPunct="1">
              <a:spcBef>
                <a:spcPct val="0"/>
              </a:spcBef>
            </a:pPr>
            <a:endParaRPr lang="en-US" dirty="0"/>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3525" eaLnBrk="0" hangingPunct="0">
              <a:defRPr>
                <a:solidFill>
                  <a:schemeClr val="tx1"/>
                </a:solidFill>
                <a:latin typeface="Arial" charset="0"/>
                <a:cs typeface="Arial" charset="0"/>
              </a:defRPr>
            </a:lvl1pPr>
            <a:lvl2pPr marL="716130" indent="-275434" defTabSz="913525" eaLnBrk="0" hangingPunct="0">
              <a:defRPr>
                <a:solidFill>
                  <a:schemeClr val="tx1"/>
                </a:solidFill>
                <a:latin typeface="Arial" charset="0"/>
                <a:cs typeface="Arial" charset="0"/>
              </a:defRPr>
            </a:lvl2pPr>
            <a:lvl3pPr marL="1101738" indent="-220348" defTabSz="913525" eaLnBrk="0" hangingPunct="0">
              <a:defRPr>
                <a:solidFill>
                  <a:schemeClr val="tx1"/>
                </a:solidFill>
                <a:latin typeface="Arial" charset="0"/>
                <a:cs typeface="Arial" charset="0"/>
              </a:defRPr>
            </a:lvl3pPr>
            <a:lvl4pPr marL="1542433" indent="-220348" defTabSz="913525" eaLnBrk="0" hangingPunct="0">
              <a:defRPr>
                <a:solidFill>
                  <a:schemeClr val="tx1"/>
                </a:solidFill>
                <a:latin typeface="Arial" charset="0"/>
                <a:cs typeface="Arial" charset="0"/>
              </a:defRPr>
            </a:lvl4pPr>
            <a:lvl5pPr marL="1983128" indent="-220348" defTabSz="913525" eaLnBrk="0" hangingPunct="0">
              <a:defRPr>
                <a:solidFill>
                  <a:schemeClr val="tx1"/>
                </a:solidFill>
                <a:latin typeface="Arial" charset="0"/>
                <a:cs typeface="Arial" charset="0"/>
              </a:defRPr>
            </a:lvl5pPr>
            <a:lvl6pPr marL="2423823" indent="-220348" defTabSz="913525" eaLnBrk="0" fontAlgn="base" hangingPunct="0">
              <a:spcBef>
                <a:spcPct val="0"/>
              </a:spcBef>
              <a:spcAft>
                <a:spcPct val="0"/>
              </a:spcAft>
              <a:defRPr>
                <a:solidFill>
                  <a:schemeClr val="tx1"/>
                </a:solidFill>
                <a:latin typeface="Arial" charset="0"/>
                <a:cs typeface="Arial" charset="0"/>
              </a:defRPr>
            </a:lvl6pPr>
            <a:lvl7pPr marL="2864518" indent="-220348" defTabSz="913525" eaLnBrk="0" fontAlgn="base" hangingPunct="0">
              <a:spcBef>
                <a:spcPct val="0"/>
              </a:spcBef>
              <a:spcAft>
                <a:spcPct val="0"/>
              </a:spcAft>
              <a:defRPr>
                <a:solidFill>
                  <a:schemeClr val="tx1"/>
                </a:solidFill>
                <a:latin typeface="Arial" charset="0"/>
                <a:cs typeface="Arial" charset="0"/>
              </a:defRPr>
            </a:lvl7pPr>
            <a:lvl8pPr marL="3305213" indent="-220348" defTabSz="913525" eaLnBrk="0" fontAlgn="base" hangingPunct="0">
              <a:spcBef>
                <a:spcPct val="0"/>
              </a:spcBef>
              <a:spcAft>
                <a:spcPct val="0"/>
              </a:spcAft>
              <a:defRPr>
                <a:solidFill>
                  <a:schemeClr val="tx1"/>
                </a:solidFill>
                <a:latin typeface="Arial" charset="0"/>
                <a:cs typeface="Arial" charset="0"/>
              </a:defRPr>
            </a:lvl8pPr>
            <a:lvl9pPr marL="3745908" indent="-220348" defTabSz="913525" eaLnBrk="0" fontAlgn="base" hangingPunct="0">
              <a:spcBef>
                <a:spcPct val="0"/>
              </a:spcBef>
              <a:spcAft>
                <a:spcPct val="0"/>
              </a:spcAft>
              <a:defRPr>
                <a:solidFill>
                  <a:schemeClr val="tx1"/>
                </a:solidFill>
                <a:latin typeface="Arial" charset="0"/>
                <a:cs typeface="Arial" charset="0"/>
              </a:defRPr>
            </a:lvl9pPr>
          </a:lstStyle>
          <a:p>
            <a:pPr eaLnBrk="1" hangingPunct="1"/>
            <a:fld id="{457C2531-A210-478B-AE7B-0212C677C8EA}" type="slidenum">
              <a:rPr lang="en-US" smtClean="0">
                <a:latin typeface="Calibri" pitchFamily="34" charset="0"/>
              </a:rPr>
              <a:pPr eaLnBrk="1" hangingPunct="1"/>
              <a:t>1</a:t>
            </a:fld>
            <a:endParaRPr lang="en-US">
              <a:latin typeface="Calibri" pitchFamily="34" charset="0"/>
            </a:endParaRPr>
          </a:p>
        </p:txBody>
      </p:sp>
    </p:spTree>
    <p:extLst>
      <p:ext uri="{BB962C8B-B14F-4D97-AF65-F5344CB8AC3E}">
        <p14:creationId xmlns:p14="http://schemas.microsoft.com/office/powerpoint/2010/main" val="444180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0179"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indent="0">
              <a:buFontTx/>
              <a:buNone/>
            </a:pPr>
            <a:r>
              <a:rPr lang="en-US" dirty="0"/>
              <a:t>Might be good to draw the Pet,</a:t>
            </a:r>
            <a:r>
              <a:rPr lang="en-US" baseline="0" dirty="0"/>
              <a:t> Cat, Dog UML diagram here. </a:t>
            </a:r>
          </a:p>
          <a:p>
            <a:pPr marL="0" indent="0">
              <a:buFontTx/>
              <a:buNone/>
            </a:pPr>
            <a:endParaRPr lang="en-US" baseline="0" dirty="0"/>
          </a:p>
          <a:p>
            <a:pPr marL="0" indent="0">
              <a:buFontTx/>
              <a:buNone/>
            </a:pPr>
            <a:endParaRPr lang="en-US" dirty="0"/>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3525" eaLnBrk="0" hangingPunct="0">
              <a:defRPr>
                <a:solidFill>
                  <a:schemeClr val="tx1"/>
                </a:solidFill>
                <a:latin typeface="Arial" charset="0"/>
                <a:cs typeface="Arial" charset="0"/>
              </a:defRPr>
            </a:lvl1pPr>
            <a:lvl2pPr marL="716130" indent="-275434" defTabSz="913525" eaLnBrk="0" hangingPunct="0">
              <a:defRPr>
                <a:solidFill>
                  <a:schemeClr val="tx1"/>
                </a:solidFill>
                <a:latin typeface="Arial" charset="0"/>
                <a:cs typeface="Arial" charset="0"/>
              </a:defRPr>
            </a:lvl2pPr>
            <a:lvl3pPr marL="1101738" indent="-220348" defTabSz="913525" eaLnBrk="0" hangingPunct="0">
              <a:defRPr>
                <a:solidFill>
                  <a:schemeClr val="tx1"/>
                </a:solidFill>
                <a:latin typeface="Arial" charset="0"/>
                <a:cs typeface="Arial" charset="0"/>
              </a:defRPr>
            </a:lvl3pPr>
            <a:lvl4pPr marL="1542433" indent="-220348" defTabSz="913525" eaLnBrk="0" hangingPunct="0">
              <a:defRPr>
                <a:solidFill>
                  <a:schemeClr val="tx1"/>
                </a:solidFill>
                <a:latin typeface="Arial" charset="0"/>
                <a:cs typeface="Arial" charset="0"/>
              </a:defRPr>
            </a:lvl4pPr>
            <a:lvl5pPr marL="1983128" indent="-220348" defTabSz="913525" eaLnBrk="0" hangingPunct="0">
              <a:defRPr>
                <a:solidFill>
                  <a:schemeClr val="tx1"/>
                </a:solidFill>
                <a:latin typeface="Arial" charset="0"/>
                <a:cs typeface="Arial" charset="0"/>
              </a:defRPr>
            </a:lvl5pPr>
            <a:lvl6pPr marL="2423823" indent="-220348" defTabSz="913525" eaLnBrk="0" fontAlgn="base" hangingPunct="0">
              <a:spcBef>
                <a:spcPct val="0"/>
              </a:spcBef>
              <a:spcAft>
                <a:spcPct val="0"/>
              </a:spcAft>
              <a:defRPr>
                <a:solidFill>
                  <a:schemeClr val="tx1"/>
                </a:solidFill>
                <a:latin typeface="Arial" charset="0"/>
                <a:cs typeface="Arial" charset="0"/>
              </a:defRPr>
            </a:lvl6pPr>
            <a:lvl7pPr marL="2864518" indent="-220348" defTabSz="913525" eaLnBrk="0" fontAlgn="base" hangingPunct="0">
              <a:spcBef>
                <a:spcPct val="0"/>
              </a:spcBef>
              <a:spcAft>
                <a:spcPct val="0"/>
              </a:spcAft>
              <a:defRPr>
                <a:solidFill>
                  <a:schemeClr val="tx1"/>
                </a:solidFill>
                <a:latin typeface="Arial" charset="0"/>
                <a:cs typeface="Arial" charset="0"/>
              </a:defRPr>
            </a:lvl7pPr>
            <a:lvl8pPr marL="3305213" indent="-220348" defTabSz="913525" eaLnBrk="0" fontAlgn="base" hangingPunct="0">
              <a:spcBef>
                <a:spcPct val="0"/>
              </a:spcBef>
              <a:spcAft>
                <a:spcPct val="0"/>
              </a:spcAft>
              <a:defRPr>
                <a:solidFill>
                  <a:schemeClr val="tx1"/>
                </a:solidFill>
                <a:latin typeface="Arial" charset="0"/>
                <a:cs typeface="Arial" charset="0"/>
              </a:defRPr>
            </a:lvl8pPr>
            <a:lvl9pPr marL="3745908" indent="-220348" defTabSz="913525" eaLnBrk="0" fontAlgn="base" hangingPunct="0">
              <a:spcBef>
                <a:spcPct val="0"/>
              </a:spcBef>
              <a:spcAft>
                <a:spcPct val="0"/>
              </a:spcAft>
              <a:defRPr>
                <a:solidFill>
                  <a:schemeClr val="tx1"/>
                </a:solidFill>
                <a:latin typeface="Arial" charset="0"/>
                <a:cs typeface="Arial" charset="0"/>
              </a:defRPr>
            </a:lvl9pPr>
          </a:lstStyle>
          <a:p>
            <a:pPr eaLnBrk="1" hangingPunct="1"/>
            <a:fld id="{F19D4DE2-3B99-41EE-8D4F-E0DDC5188304}" type="slidenum">
              <a:rPr lang="en-US" smtClean="0">
                <a:latin typeface="Calibri" pitchFamily="34" charset="0"/>
              </a:rPr>
              <a:pPr eaLnBrk="1" hangingPunct="1"/>
              <a:t>11</a:t>
            </a:fld>
            <a:endParaRPr lang="en-US">
              <a:latin typeface="Calibri" pitchFamily="34" charset="0"/>
            </a:endParaRPr>
          </a:p>
        </p:txBody>
      </p:sp>
    </p:spTree>
    <p:extLst>
      <p:ext uri="{BB962C8B-B14F-4D97-AF65-F5344CB8AC3E}">
        <p14:creationId xmlns:p14="http://schemas.microsoft.com/office/powerpoint/2010/main" val="36227824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 </a:t>
            </a:r>
            <a:r>
              <a:rPr lang="en-US" i="1" dirty="0"/>
              <a:t>Interface</a:t>
            </a:r>
            <a:r>
              <a:rPr lang="en-US" dirty="0"/>
              <a:t> Eclipse project, </a:t>
            </a:r>
            <a:r>
              <a:rPr lang="en-US" i="1" dirty="0" err="1"/>
              <a:t>simpleExample</a:t>
            </a:r>
            <a:r>
              <a:rPr lang="en-US" dirty="0"/>
              <a:t> package</a:t>
            </a:r>
          </a:p>
          <a:p>
            <a:endParaRPr lang="en-US" dirty="0"/>
          </a:p>
        </p:txBody>
      </p:sp>
      <p:sp>
        <p:nvSpPr>
          <p:cNvPr id="4" name="Slide Number Placeholder 3"/>
          <p:cNvSpPr>
            <a:spLocks noGrp="1"/>
          </p:cNvSpPr>
          <p:nvPr>
            <p:ph type="sldNum" sz="quarter" idx="5"/>
          </p:nvPr>
        </p:nvSpPr>
        <p:spPr/>
        <p:txBody>
          <a:bodyPr/>
          <a:lstStyle/>
          <a:p>
            <a:pPr>
              <a:defRPr/>
            </a:pPr>
            <a:fld id="{3F6B6C2D-0897-4206-AD94-4D1FCFA82106}" type="slidenum">
              <a:rPr lang="en-US" smtClean="0"/>
              <a:pPr>
                <a:defRPr/>
              </a:pPr>
              <a:t>12</a:t>
            </a:fld>
            <a:endParaRPr lang="en-US"/>
          </a:p>
        </p:txBody>
      </p:sp>
    </p:spTree>
    <p:extLst>
      <p:ext uri="{BB962C8B-B14F-4D97-AF65-F5344CB8AC3E}">
        <p14:creationId xmlns:p14="http://schemas.microsoft.com/office/powerpoint/2010/main" val="38992585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Name is an </a:t>
            </a:r>
            <a:r>
              <a:rPr lang="en-US" b="1" dirty="0"/>
              <a:t>implementation detail</a:t>
            </a:r>
            <a:r>
              <a:rPr lang="en-US" dirty="0"/>
              <a:t>.</a:t>
            </a:r>
          </a:p>
          <a:p>
            <a:r>
              <a:rPr lang="en-US" dirty="0"/>
              <a:t>It was needed to construct the Pet, not to </a:t>
            </a:r>
            <a:r>
              <a:rPr lang="en-US" b="1" dirty="0"/>
              <a:t>use </a:t>
            </a:r>
            <a:r>
              <a:rPr lang="en-US" dirty="0"/>
              <a:t>it.</a:t>
            </a:r>
          </a:p>
          <a:p>
            <a:r>
              <a:rPr lang="en-US" dirty="0"/>
              <a:t>Interfaces only describe how things are used, not how they are created.</a:t>
            </a:r>
          </a:p>
          <a:p>
            <a:r>
              <a:rPr lang="en-US" dirty="0"/>
              <a:t>Implementations, that is: classes that implement interfaces, describe how they are created.</a:t>
            </a:r>
          </a:p>
        </p:txBody>
      </p:sp>
      <p:sp>
        <p:nvSpPr>
          <p:cNvPr id="4" name="Slide Number Placeholder 3"/>
          <p:cNvSpPr>
            <a:spLocks noGrp="1"/>
          </p:cNvSpPr>
          <p:nvPr>
            <p:ph type="sldNum" sz="quarter" idx="10"/>
          </p:nvPr>
        </p:nvSpPr>
        <p:spPr/>
        <p:txBody>
          <a:bodyPr/>
          <a:lstStyle/>
          <a:p>
            <a:pPr>
              <a:defRPr/>
            </a:pPr>
            <a:fld id="{3F6B6C2D-0897-4206-AD94-4D1FCFA82106}" type="slidenum">
              <a:rPr lang="en-US" smtClean="0"/>
              <a:pPr>
                <a:defRPr/>
              </a:pPr>
              <a:t>17</a:t>
            </a:fld>
            <a:endParaRPr lang="en-US"/>
          </a:p>
        </p:txBody>
      </p:sp>
    </p:spTree>
    <p:extLst>
      <p:ext uri="{BB962C8B-B14F-4D97-AF65-F5344CB8AC3E}">
        <p14:creationId xmlns:p14="http://schemas.microsoft.com/office/powerpoint/2010/main" val="13147971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3251"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t>Draw box-and-pointer diagram</a:t>
            </a:r>
          </a:p>
        </p:txBody>
      </p:sp>
      <p:sp>
        <p:nvSpPr>
          <p:cNvPr id="53252"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3525" eaLnBrk="0" hangingPunct="0">
              <a:defRPr>
                <a:solidFill>
                  <a:schemeClr val="tx1"/>
                </a:solidFill>
                <a:latin typeface="Arial" charset="0"/>
                <a:cs typeface="Arial" charset="0"/>
              </a:defRPr>
            </a:lvl1pPr>
            <a:lvl2pPr marL="716130" indent="-275434" defTabSz="913525" eaLnBrk="0" hangingPunct="0">
              <a:defRPr>
                <a:solidFill>
                  <a:schemeClr val="tx1"/>
                </a:solidFill>
                <a:latin typeface="Arial" charset="0"/>
                <a:cs typeface="Arial" charset="0"/>
              </a:defRPr>
            </a:lvl2pPr>
            <a:lvl3pPr marL="1101738" indent="-220348" defTabSz="913525" eaLnBrk="0" hangingPunct="0">
              <a:defRPr>
                <a:solidFill>
                  <a:schemeClr val="tx1"/>
                </a:solidFill>
                <a:latin typeface="Arial" charset="0"/>
                <a:cs typeface="Arial" charset="0"/>
              </a:defRPr>
            </a:lvl3pPr>
            <a:lvl4pPr marL="1542433" indent="-220348" defTabSz="913525" eaLnBrk="0" hangingPunct="0">
              <a:defRPr>
                <a:solidFill>
                  <a:schemeClr val="tx1"/>
                </a:solidFill>
                <a:latin typeface="Arial" charset="0"/>
                <a:cs typeface="Arial" charset="0"/>
              </a:defRPr>
            </a:lvl4pPr>
            <a:lvl5pPr marL="1983128" indent="-220348" defTabSz="913525" eaLnBrk="0" hangingPunct="0">
              <a:defRPr>
                <a:solidFill>
                  <a:schemeClr val="tx1"/>
                </a:solidFill>
                <a:latin typeface="Arial" charset="0"/>
                <a:cs typeface="Arial" charset="0"/>
              </a:defRPr>
            </a:lvl5pPr>
            <a:lvl6pPr marL="2423823" indent="-220348" defTabSz="913525" eaLnBrk="0" fontAlgn="base" hangingPunct="0">
              <a:spcBef>
                <a:spcPct val="0"/>
              </a:spcBef>
              <a:spcAft>
                <a:spcPct val="0"/>
              </a:spcAft>
              <a:defRPr>
                <a:solidFill>
                  <a:schemeClr val="tx1"/>
                </a:solidFill>
                <a:latin typeface="Arial" charset="0"/>
                <a:cs typeface="Arial" charset="0"/>
              </a:defRPr>
            </a:lvl6pPr>
            <a:lvl7pPr marL="2864518" indent="-220348" defTabSz="913525" eaLnBrk="0" fontAlgn="base" hangingPunct="0">
              <a:spcBef>
                <a:spcPct val="0"/>
              </a:spcBef>
              <a:spcAft>
                <a:spcPct val="0"/>
              </a:spcAft>
              <a:defRPr>
                <a:solidFill>
                  <a:schemeClr val="tx1"/>
                </a:solidFill>
                <a:latin typeface="Arial" charset="0"/>
                <a:cs typeface="Arial" charset="0"/>
              </a:defRPr>
            </a:lvl7pPr>
            <a:lvl8pPr marL="3305213" indent="-220348" defTabSz="913525" eaLnBrk="0" fontAlgn="base" hangingPunct="0">
              <a:spcBef>
                <a:spcPct val="0"/>
              </a:spcBef>
              <a:spcAft>
                <a:spcPct val="0"/>
              </a:spcAft>
              <a:defRPr>
                <a:solidFill>
                  <a:schemeClr val="tx1"/>
                </a:solidFill>
                <a:latin typeface="Arial" charset="0"/>
                <a:cs typeface="Arial" charset="0"/>
              </a:defRPr>
            </a:lvl8pPr>
            <a:lvl9pPr marL="3745908" indent="-220348" defTabSz="913525" eaLnBrk="0" fontAlgn="base" hangingPunct="0">
              <a:spcBef>
                <a:spcPct val="0"/>
              </a:spcBef>
              <a:spcAft>
                <a:spcPct val="0"/>
              </a:spcAft>
              <a:defRPr>
                <a:solidFill>
                  <a:schemeClr val="tx1"/>
                </a:solidFill>
                <a:latin typeface="Arial" charset="0"/>
                <a:cs typeface="Arial" charset="0"/>
              </a:defRPr>
            </a:lvl9pPr>
          </a:lstStyle>
          <a:p>
            <a:pPr eaLnBrk="1" hangingPunct="1"/>
            <a:fld id="{22B2111D-C5D1-46AB-A8FB-97A156E69346}" type="slidenum">
              <a:rPr lang="en-US" smtClean="0">
                <a:latin typeface="Calibri" pitchFamily="34" charset="0"/>
              </a:rPr>
              <a:pPr eaLnBrk="1" hangingPunct="1"/>
              <a:t>19</a:t>
            </a:fld>
            <a:endParaRPr lang="en-US">
              <a:latin typeface="Calibri" pitchFamily="34" charset="0"/>
            </a:endParaRPr>
          </a:p>
        </p:txBody>
      </p:sp>
    </p:spTree>
    <p:extLst>
      <p:ext uri="{BB962C8B-B14F-4D97-AF65-F5344CB8AC3E}">
        <p14:creationId xmlns:p14="http://schemas.microsoft.com/office/powerpoint/2010/main" val="3706827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ym typeface="Wingdings" panose="05000000000000000000" pitchFamily="2" charset="2"/>
              </a:rPr>
              <a:t>If students</a:t>
            </a:r>
            <a:r>
              <a:rPr lang="en-US" baseline="0" dirty="0">
                <a:sym typeface="Wingdings" panose="05000000000000000000" pitchFamily="2" charset="2"/>
              </a:rPr>
              <a:t> finish quickly suggest that they add to the Sequence interface</a:t>
            </a:r>
          </a:p>
          <a:p>
            <a:endParaRPr lang="en-US" baseline="0" dirty="0">
              <a:sym typeface="Wingdings" panose="05000000000000000000" pitchFamily="2" charset="2"/>
            </a:endParaRPr>
          </a:p>
          <a:p>
            <a:r>
              <a:rPr lang="en-US" baseline="0" dirty="0" err="1">
                <a:sym typeface="Wingdings" panose="05000000000000000000" pitchFamily="2" charset="2"/>
              </a:rPr>
              <a:t>int</a:t>
            </a:r>
            <a:r>
              <a:rPr lang="en-US" baseline="0" dirty="0">
                <a:sym typeface="Wingdings" panose="05000000000000000000" pitchFamily="2" charset="2"/>
              </a:rPr>
              <a:t> </a:t>
            </a:r>
            <a:r>
              <a:rPr lang="en-US" baseline="0" dirty="0" err="1">
                <a:sym typeface="Wingdings" panose="05000000000000000000" pitchFamily="2" charset="2"/>
              </a:rPr>
              <a:t>prevNum</a:t>
            </a:r>
            <a:r>
              <a:rPr lang="en-US" baseline="0" dirty="0">
                <a:sym typeface="Wingdings" panose="05000000000000000000" pitchFamily="2" charset="2"/>
              </a:rPr>
              <a:t>();</a:t>
            </a:r>
          </a:p>
          <a:p>
            <a:r>
              <a:rPr lang="en-US" dirty="0">
                <a:sym typeface="Wingdings" panose="05000000000000000000" pitchFamily="2" charset="2"/>
              </a:rPr>
              <a:t>and implement it</a:t>
            </a:r>
          </a:p>
          <a:p>
            <a:r>
              <a:rPr lang="en-US" baseline="0" dirty="0">
                <a:sym typeface="Wingdings" panose="05000000000000000000" pitchFamily="2" charset="2"/>
              </a:rPr>
              <a:t>(has interesting functionality if you run Fibonacci in reverse (with two </a:t>
            </a:r>
            <a:r>
              <a:rPr lang="en-US" baseline="0" dirty="0" err="1">
                <a:sym typeface="Wingdings" panose="05000000000000000000" pitchFamily="2" charset="2"/>
              </a:rPr>
              <a:t>int</a:t>
            </a:r>
            <a:r>
              <a:rPr lang="en-US" baseline="0" dirty="0">
                <a:sym typeface="Wingdings" panose="05000000000000000000" pitchFamily="2" charset="2"/>
              </a:rPr>
              <a:t> implementation))</a:t>
            </a:r>
            <a:endParaRPr lang="en-US" dirty="0">
              <a:sym typeface="Wingdings" panose="05000000000000000000" pitchFamily="2" charset="2"/>
            </a:endParaRPr>
          </a:p>
          <a:p>
            <a:endParaRPr lang="en-US" dirty="0"/>
          </a:p>
        </p:txBody>
      </p:sp>
      <p:sp>
        <p:nvSpPr>
          <p:cNvPr id="4" name="Slide Number Placeholder 3"/>
          <p:cNvSpPr>
            <a:spLocks noGrp="1"/>
          </p:cNvSpPr>
          <p:nvPr>
            <p:ph type="sldNum" sz="quarter" idx="10"/>
          </p:nvPr>
        </p:nvSpPr>
        <p:spPr/>
        <p:txBody>
          <a:bodyPr/>
          <a:lstStyle/>
          <a:p>
            <a:pPr>
              <a:defRPr/>
            </a:pPr>
            <a:fld id="{3F6B6C2D-0897-4206-AD94-4D1FCFA82106}" type="slidenum">
              <a:rPr lang="en-US" smtClean="0"/>
              <a:pPr>
                <a:defRPr/>
              </a:pPr>
              <a:t>20</a:t>
            </a:fld>
            <a:endParaRPr lang="en-US"/>
          </a:p>
        </p:txBody>
      </p:sp>
    </p:spTree>
    <p:extLst>
      <p:ext uri="{BB962C8B-B14F-4D97-AF65-F5344CB8AC3E}">
        <p14:creationId xmlns:p14="http://schemas.microsoft.com/office/powerpoint/2010/main" val="23314208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Leading</a:t>
            </a:r>
            <a:r>
              <a:rPr lang="en-US" baseline="0" dirty="0"/>
              <a:t> questions to help:</a:t>
            </a:r>
          </a:p>
          <a:p>
            <a:r>
              <a:rPr lang="en-US" dirty="0"/>
              <a:t>What do they all have in common? So what goes</a:t>
            </a:r>
            <a:r>
              <a:rPr lang="en-US" baseline="0" dirty="0"/>
              <a:t> in interface?</a:t>
            </a:r>
          </a:p>
          <a:p>
            <a:r>
              <a:rPr lang="en-US" baseline="0" dirty="0"/>
              <a:t>What can we do instead of the three feed methods?</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3F6B6C2D-0897-4206-AD94-4D1FCFA82106}" type="slidenum">
              <a:rPr lang="en-US" smtClean="0"/>
              <a:pPr>
                <a:defRPr/>
              </a:pPr>
              <a:t>21</a:t>
            </a:fld>
            <a:endParaRPr lang="en-US"/>
          </a:p>
        </p:txBody>
      </p:sp>
    </p:spTree>
    <p:extLst>
      <p:ext uri="{BB962C8B-B14F-4D97-AF65-F5344CB8AC3E}">
        <p14:creationId xmlns:p14="http://schemas.microsoft.com/office/powerpoint/2010/main" val="16188042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have developed an interface, let’s implement the changes in code.</a:t>
            </a:r>
          </a:p>
        </p:txBody>
      </p:sp>
      <p:sp>
        <p:nvSpPr>
          <p:cNvPr id="4" name="Slide Number Placeholder 3"/>
          <p:cNvSpPr>
            <a:spLocks noGrp="1"/>
          </p:cNvSpPr>
          <p:nvPr>
            <p:ph type="sldNum" sz="quarter" idx="10"/>
          </p:nvPr>
        </p:nvSpPr>
        <p:spPr/>
        <p:txBody>
          <a:bodyPr/>
          <a:lstStyle/>
          <a:p>
            <a:pPr>
              <a:defRPr/>
            </a:pPr>
            <a:fld id="{3F6B6C2D-0897-4206-AD94-4D1FCFA82106}" type="slidenum">
              <a:rPr lang="en-US" smtClean="0"/>
              <a:pPr>
                <a:defRPr/>
              </a:pPr>
              <a:t>22</a:t>
            </a:fld>
            <a:endParaRPr lang="en-US"/>
          </a:p>
        </p:txBody>
      </p:sp>
    </p:spTree>
    <p:extLst>
      <p:ext uri="{BB962C8B-B14F-4D97-AF65-F5344CB8AC3E}">
        <p14:creationId xmlns:p14="http://schemas.microsoft.com/office/powerpoint/2010/main" val="35841653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have developed an interface, let’s implement the changes in code.</a:t>
            </a:r>
          </a:p>
        </p:txBody>
      </p:sp>
      <p:sp>
        <p:nvSpPr>
          <p:cNvPr id="4" name="Slide Number Placeholder 3"/>
          <p:cNvSpPr>
            <a:spLocks noGrp="1"/>
          </p:cNvSpPr>
          <p:nvPr>
            <p:ph type="sldNum" sz="quarter" idx="10"/>
          </p:nvPr>
        </p:nvSpPr>
        <p:spPr/>
        <p:txBody>
          <a:bodyPr/>
          <a:lstStyle/>
          <a:p>
            <a:pPr>
              <a:defRPr/>
            </a:pPr>
            <a:fld id="{3F6B6C2D-0897-4206-AD94-4D1FCFA82106}" type="slidenum">
              <a:rPr lang="en-US" smtClean="0"/>
              <a:pPr>
                <a:defRPr/>
              </a:pPr>
              <a:t>23</a:t>
            </a:fld>
            <a:endParaRPr lang="en-US"/>
          </a:p>
        </p:txBody>
      </p:sp>
    </p:spTree>
    <p:extLst>
      <p:ext uri="{BB962C8B-B14F-4D97-AF65-F5344CB8AC3E}">
        <p14:creationId xmlns:p14="http://schemas.microsoft.com/office/powerpoint/2010/main" val="13171899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find it helpful you can ask:</a:t>
            </a:r>
          </a:p>
          <a:p>
            <a:endParaRPr lang="en-US" dirty="0"/>
          </a:p>
          <a:p>
            <a:r>
              <a:rPr lang="en-US" dirty="0"/>
              <a:t>If I run</a:t>
            </a:r>
            <a:r>
              <a:rPr lang="en-US" baseline="0" dirty="0"/>
              <a:t> “Pet p = new Dog();”</a:t>
            </a:r>
          </a:p>
          <a:p>
            <a:r>
              <a:rPr lang="en-US" baseline="0" dirty="0"/>
              <a:t>What is the type?  (confusion… Both?) </a:t>
            </a:r>
          </a:p>
          <a:p>
            <a:endParaRPr lang="en-US" dirty="0"/>
          </a:p>
          <a:p>
            <a:r>
              <a:rPr lang="en-US" dirty="0"/>
              <a:t>There is a declared (Pet) and actual (Dog) type.</a:t>
            </a:r>
          </a:p>
          <a:p>
            <a:endParaRPr lang="en-US" dirty="0"/>
          </a:p>
        </p:txBody>
      </p:sp>
      <p:sp>
        <p:nvSpPr>
          <p:cNvPr id="4" name="Slide Number Placeholder 3"/>
          <p:cNvSpPr>
            <a:spLocks noGrp="1"/>
          </p:cNvSpPr>
          <p:nvPr>
            <p:ph type="sldNum" sz="quarter" idx="10"/>
          </p:nvPr>
        </p:nvSpPr>
        <p:spPr/>
        <p:txBody>
          <a:bodyPr/>
          <a:lstStyle/>
          <a:p>
            <a:pPr>
              <a:defRPr/>
            </a:pPr>
            <a:fld id="{3F6B6C2D-0897-4206-AD94-4D1FCFA82106}" type="slidenum">
              <a:rPr lang="en-US" smtClean="0"/>
              <a:pPr>
                <a:defRPr/>
              </a:pPr>
              <a:t>24</a:t>
            </a:fld>
            <a:endParaRPr lang="en-US"/>
          </a:p>
        </p:txBody>
      </p:sp>
    </p:spTree>
    <p:extLst>
      <p:ext uri="{BB962C8B-B14F-4D97-AF65-F5344CB8AC3E}">
        <p14:creationId xmlns:p14="http://schemas.microsoft.com/office/powerpoint/2010/main" val="38865803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2227"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[Skipped </a:t>
            </a:r>
            <a:r>
              <a:rPr lang="en-US" dirty="0" err="1"/>
              <a:t>downcasting</a:t>
            </a:r>
            <a:r>
              <a:rPr lang="en-US" dirty="0"/>
              <a:t> from interface types to class types.  Better to make interface type general enough.  We’ll cover </a:t>
            </a:r>
            <a:r>
              <a:rPr lang="en-US" dirty="0" err="1"/>
              <a:t>downcasts</a:t>
            </a:r>
            <a:r>
              <a:rPr lang="en-US" dirty="0"/>
              <a:t> with inheritance.]</a:t>
            </a:r>
          </a:p>
        </p:txBody>
      </p:sp>
      <p:sp>
        <p:nvSpPr>
          <p:cNvPr id="52228"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3525" eaLnBrk="0" hangingPunct="0">
              <a:defRPr>
                <a:solidFill>
                  <a:schemeClr val="tx1"/>
                </a:solidFill>
                <a:latin typeface="Arial" charset="0"/>
                <a:cs typeface="Arial" charset="0"/>
              </a:defRPr>
            </a:lvl1pPr>
            <a:lvl2pPr marL="716130" indent="-275434" defTabSz="913525" eaLnBrk="0" hangingPunct="0">
              <a:defRPr>
                <a:solidFill>
                  <a:schemeClr val="tx1"/>
                </a:solidFill>
                <a:latin typeface="Arial" charset="0"/>
                <a:cs typeface="Arial" charset="0"/>
              </a:defRPr>
            </a:lvl2pPr>
            <a:lvl3pPr marL="1101738" indent="-220348" defTabSz="913525" eaLnBrk="0" hangingPunct="0">
              <a:defRPr>
                <a:solidFill>
                  <a:schemeClr val="tx1"/>
                </a:solidFill>
                <a:latin typeface="Arial" charset="0"/>
                <a:cs typeface="Arial" charset="0"/>
              </a:defRPr>
            </a:lvl3pPr>
            <a:lvl4pPr marL="1542433" indent="-220348" defTabSz="913525" eaLnBrk="0" hangingPunct="0">
              <a:defRPr>
                <a:solidFill>
                  <a:schemeClr val="tx1"/>
                </a:solidFill>
                <a:latin typeface="Arial" charset="0"/>
                <a:cs typeface="Arial" charset="0"/>
              </a:defRPr>
            </a:lvl4pPr>
            <a:lvl5pPr marL="1983128" indent="-220348" defTabSz="913525" eaLnBrk="0" hangingPunct="0">
              <a:defRPr>
                <a:solidFill>
                  <a:schemeClr val="tx1"/>
                </a:solidFill>
                <a:latin typeface="Arial" charset="0"/>
                <a:cs typeface="Arial" charset="0"/>
              </a:defRPr>
            </a:lvl5pPr>
            <a:lvl6pPr marL="2423823" indent="-220348" defTabSz="913525" eaLnBrk="0" fontAlgn="base" hangingPunct="0">
              <a:spcBef>
                <a:spcPct val="0"/>
              </a:spcBef>
              <a:spcAft>
                <a:spcPct val="0"/>
              </a:spcAft>
              <a:defRPr>
                <a:solidFill>
                  <a:schemeClr val="tx1"/>
                </a:solidFill>
                <a:latin typeface="Arial" charset="0"/>
                <a:cs typeface="Arial" charset="0"/>
              </a:defRPr>
            </a:lvl6pPr>
            <a:lvl7pPr marL="2864518" indent="-220348" defTabSz="913525" eaLnBrk="0" fontAlgn="base" hangingPunct="0">
              <a:spcBef>
                <a:spcPct val="0"/>
              </a:spcBef>
              <a:spcAft>
                <a:spcPct val="0"/>
              </a:spcAft>
              <a:defRPr>
                <a:solidFill>
                  <a:schemeClr val="tx1"/>
                </a:solidFill>
                <a:latin typeface="Arial" charset="0"/>
                <a:cs typeface="Arial" charset="0"/>
              </a:defRPr>
            </a:lvl7pPr>
            <a:lvl8pPr marL="3305213" indent="-220348" defTabSz="913525" eaLnBrk="0" fontAlgn="base" hangingPunct="0">
              <a:spcBef>
                <a:spcPct val="0"/>
              </a:spcBef>
              <a:spcAft>
                <a:spcPct val="0"/>
              </a:spcAft>
              <a:defRPr>
                <a:solidFill>
                  <a:schemeClr val="tx1"/>
                </a:solidFill>
                <a:latin typeface="Arial" charset="0"/>
                <a:cs typeface="Arial" charset="0"/>
              </a:defRPr>
            </a:lvl8pPr>
            <a:lvl9pPr marL="3745908" indent="-220348" defTabSz="913525" eaLnBrk="0" fontAlgn="base" hangingPunct="0">
              <a:spcBef>
                <a:spcPct val="0"/>
              </a:spcBef>
              <a:spcAft>
                <a:spcPct val="0"/>
              </a:spcAft>
              <a:defRPr>
                <a:solidFill>
                  <a:schemeClr val="tx1"/>
                </a:solidFill>
                <a:latin typeface="Arial" charset="0"/>
                <a:cs typeface="Arial" charset="0"/>
              </a:defRPr>
            </a:lvl9pPr>
          </a:lstStyle>
          <a:p>
            <a:pPr eaLnBrk="1" hangingPunct="1"/>
            <a:fld id="{8A3A627E-6755-4FCB-B729-946FBF7A8E69}" type="slidenum">
              <a:rPr lang="en-US" smtClean="0">
                <a:latin typeface="Calibri" pitchFamily="34" charset="0"/>
              </a:rPr>
              <a:pPr eaLnBrk="1" hangingPunct="1"/>
              <a:t>26</a:t>
            </a:fld>
            <a:endParaRPr lang="en-US">
              <a:latin typeface="Calibri" pitchFamily="34" charset="0"/>
            </a:endParaRPr>
          </a:p>
        </p:txBody>
      </p:sp>
    </p:spTree>
    <p:extLst>
      <p:ext uri="{BB962C8B-B14F-4D97-AF65-F5344CB8AC3E}">
        <p14:creationId xmlns:p14="http://schemas.microsoft.com/office/powerpoint/2010/main" val="1311463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F6B6C2D-0897-4206-AD94-4D1FCFA82106}" type="slidenum">
              <a:rPr lang="en-US" smtClean="0"/>
              <a:pPr>
                <a:defRPr/>
              </a:pPr>
              <a:t>2</a:t>
            </a:fld>
            <a:endParaRPr lang="en-US"/>
          </a:p>
        </p:txBody>
      </p:sp>
    </p:spTree>
    <p:extLst>
      <p:ext uri="{BB962C8B-B14F-4D97-AF65-F5344CB8AC3E}">
        <p14:creationId xmlns:p14="http://schemas.microsoft.com/office/powerpoint/2010/main" val="3413004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Vehicle interface as concept.</a:t>
            </a:r>
          </a:p>
          <a:p>
            <a:endParaRPr lang="en-US" dirty="0"/>
          </a:p>
          <a:p>
            <a:r>
              <a:rPr lang="en-US" dirty="0"/>
              <a:t>Do</a:t>
            </a:r>
            <a:r>
              <a:rPr lang="en-US" baseline="0" dirty="0"/>
              <a:t> simple example now.</a:t>
            </a:r>
            <a:endParaRPr lang="en-US" dirty="0"/>
          </a:p>
        </p:txBody>
      </p:sp>
      <p:sp>
        <p:nvSpPr>
          <p:cNvPr id="4" name="Slide Number Placeholder 3"/>
          <p:cNvSpPr>
            <a:spLocks noGrp="1"/>
          </p:cNvSpPr>
          <p:nvPr>
            <p:ph type="sldNum" sz="quarter" idx="10"/>
          </p:nvPr>
        </p:nvSpPr>
        <p:spPr/>
        <p:txBody>
          <a:bodyPr/>
          <a:lstStyle/>
          <a:p>
            <a:pPr>
              <a:defRPr/>
            </a:pPr>
            <a:fld id="{3F6B6C2D-0897-4206-AD94-4D1FCFA82106}" type="slidenum">
              <a:rPr lang="en-US" smtClean="0"/>
              <a:pPr>
                <a:defRPr/>
              </a:pPr>
              <a:t>3</a:t>
            </a:fld>
            <a:endParaRPr lang="en-US"/>
          </a:p>
        </p:txBody>
      </p:sp>
    </p:spTree>
    <p:extLst>
      <p:ext uri="{BB962C8B-B14F-4D97-AF65-F5344CB8AC3E}">
        <p14:creationId xmlns:p14="http://schemas.microsoft.com/office/powerpoint/2010/main" val="1085626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8131"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t>QUIZ QUESTION 1</a:t>
            </a:r>
          </a:p>
          <a:p>
            <a:endParaRPr lang="en-US" dirty="0"/>
          </a:p>
          <a:p>
            <a:r>
              <a:rPr lang="en-US" dirty="0"/>
              <a:t>When thinking</a:t>
            </a:r>
            <a:r>
              <a:rPr lang="en-US" baseline="0" dirty="0"/>
              <a:t> about interfaces, I like to give the example of a car:</a:t>
            </a:r>
          </a:p>
          <a:p>
            <a:endParaRPr lang="en-US" baseline="0" dirty="0"/>
          </a:p>
          <a:p>
            <a:r>
              <a:rPr lang="en-US" baseline="0" dirty="0"/>
              <a:t>I don’t care if it’s a truck, car, van, electric car, etc. When I get in a new car (or rental car, or friend’s car, etc.) … I know that the car will have the same “interface” for me to interact with. I’ll always have a brake and accelerator, a steering wheel, etc. I don’t need to know how the car works or how it’s different from another car, I just need to know how to use the interface.</a:t>
            </a:r>
            <a:endParaRPr lang="en-US" dirty="0"/>
          </a:p>
        </p:txBody>
      </p:sp>
      <p:sp>
        <p:nvSpPr>
          <p:cNvPr id="48132"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3525" eaLnBrk="0" hangingPunct="0">
              <a:defRPr>
                <a:solidFill>
                  <a:schemeClr val="tx1"/>
                </a:solidFill>
                <a:latin typeface="Arial" charset="0"/>
                <a:cs typeface="Arial" charset="0"/>
              </a:defRPr>
            </a:lvl1pPr>
            <a:lvl2pPr marL="716130" indent="-275434" defTabSz="913525" eaLnBrk="0" hangingPunct="0">
              <a:defRPr>
                <a:solidFill>
                  <a:schemeClr val="tx1"/>
                </a:solidFill>
                <a:latin typeface="Arial" charset="0"/>
                <a:cs typeface="Arial" charset="0"/>
              </a:defRPr>
            </a:lvl2pPr>
            <a:lvl3pPr marL="1101738" indent="-220348" defTabSz="913525" eaLnBrk="0" hangingPunct="0">
              <a:defRPr>
                <a:solidFill>
                  <a:schemeClr val="tx1"/>
                </a:solidFill>
                <a:latin typeface="Arial" charset="0"/>
                <a:cs typeface="Arial" charset="0"/>
              </a:defRPr>
            </a:lvl3pPr>
            <a:lvl4pPr marL="1542433" indent="-220348" defTabSz="913525" eaLnBrk="0" hangingPunct="0">
              <a:defRPr>
                <a:solidFill>
                  <a:schemeClr val="tx1"/>
                </a:solidFill>
                <a:latin typeface="Arial" charset="0"/>
                <a:cs typeface="Arial" charset="0"/>
              </a:defRPr>
            </a:lvl4pPr>
            <a:lvl5pPr marL="1983128" indent="-220348" defTabSz="913525" eaLnBrk="0" hangingPunct="0">
              <a:defRPr>
                <a:solidFill>
                  <a:schemeClr val="tx1"/>
                </a:solidFill>
                <a:latin typeface="Arial" charset="0"/>
                <a:cs typeface="Arial" charset="0"/>
              </a:defRPr>
            </a:lvl5pPr>
            <a:lvl6pPr marL="2423823" indent="-220348" defTabSz="913525" eaLnBrk="0" fontAlgn="base" hangingPunct="0">
              <a:spcBef>
                <a:spcPct val="0"/>
              </a:spcBef>
              <a:spcAft>
                <a:spcPct val="0"/>
              </a:spcAft>
              <a:defRPr>
                <a:solidFill>
                  <a:schemeClr val="tx1"/>
                </a:solidFill>
                <a:latin typeface="Arial" charset="0"/>
                <a:cs typeface="Arial" charset="0"/>
              </a:defRPr>
            </a:lvl6pPr>
            <a:lvl7pPr marL="2864518" indent="-220348" defTabSz="913525" eaLnBrk="0" fontAlgn="base" hangingPunct="0">
              <a:spcBef>
                <a:spcPct val="0"/>
              </a:spcBef>
              <a:spcAft>
                <a:spcPct val="0"/>
              </a:spcAft>
              <a:defRPr>
                <a:solidFill>
                  <a:schemeClr val="tx1"/>
                </a:solidFill>
                <a:latin typeface="Arial" charset="0"/>
                <a:cs typeface="Arial" charset="0"/>
              </a:defRPr>
            </a:lvl7pPr>
            <a:lvl8pPr marL="3305213" indent="-220348" defTabSz="913525" eaLnBrk="0" fontAlgn="base" hangingPunct="0">
              <a:spcBef>
                <a:spcPct val="0"/>
              </a:spcBef>
              <a:spcAft>
                <a:spcPct val="0"/>
              </a:spcAft>
              <a:defRPr>
                <a:solidFill>
                  <a:schemeClr val="tx1"/>
                </a:solidFill>
                <a:latin typeface="Arial" charset="0"/>
                <a:cs typeface="Arial" charset="0"/>
              </a:defRPr>
            </a:lvl8pPr>
            <a:lvl9pPr marL="3745908" indent="-220348" defTabSz="913525" eaLnBrk="0" fontAlgn="base" hangingPunct="0">
              <a:spcBef>
                <a:spcPct val="0"/>
              </a:spcBef>
              <a:spcAft>
                <a:spcPct val="0"/>
              </a:spcAft>
              <a:defRPr>
                <a:solidFill>
                  <a:schemeClr val="tx1"/>
                </a:solidFill>
                <a:latin typeface="Arial" charset="0"/>
                <a:cs typeface="Arial" charset="0"/>
              </a:defRPr>
            </a:lvl9pPr>
          </a:lstStyle>
          <a:p>
            <a:pPr eaLnBrk="1" hangingPunct="1"/>
            <a:fld id="{5EBCEC16-738F-4DEF-BD13-DB083FCD953B}" type="slidenum">
              <a:rPr lang="en-US" smtClean="0">
                <a:latin typeface="Calibri" pitchFamily="34" charset="0"/>
              </a:rPr>
              <a:pPr eaLnBrk="1" hangingPunct="1"/>
              <a:t>4</a:t>
            </a:fld>
            <a:endParaRPr lang="en-US">
              <a:latin typeface="Calibri" pitchFamily="34" charset="0"/>
            </a:endParaRPr>
          </a:p>
        </p:txBody>
      </p:sp>
    </p:spTree>
    <p:extLst>
      <p:ext uri="{BB962C8B-B14F-4D97-AF65-F5344CB8AC3E}">
        <p14:creationId xmlns:p14="http://schemas.microsoft.com/office/powerpoint/2010/main" val="74398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0179"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165261" indent="-165261">
              <a:buFontTx/>
              <a:buChar char="-"/>
            </a:pPr>
            <a:r>
              <a:rPr lang="en-US" dirty="0"/>
              <a:t>callouts animated</a:t>
            </a:r>
          </a:p>
          <a:p>
            <a:pPr marL="165261" indent="-165261">
              <a:buFontTx/>
              <a:buChar char="-"/>
            </a:pPr>
            <a:endParaRPr lang="en-US" dirty="0"/>
          </a:p>
          <a:p>
            <a:pPr marL="165261" indent="-165261">
              <a:buFontTx/>
              <a:buChar char="-"/>
            </a:pPr>
            <a:r>
              <a:rPr lang="en-US" dirty="0"/>
              <a:t>201710: have them study and do the </a:t>
            </a:r>
            <a:r>
              <a:rPr lang="en-US" dirty="0" err="1"/>
              <a:t>numberSequence</a:t>
            </a:r>
            <a:r>
              <a:rPr lang="en-US" dirty="0"/>
              <a:t> example. They don’t need to write all 3, just enough to get the feel for it.</a:t>
            </a:r>
          </a:p>
          <a:p>
            <a:pPr marL="165261" indent="-165261">
              <a:buFontTx/>
              <a:buChar char="-"/>
            </a:pPr>
            <a:endParaRPr lang="en-US" dirty="0"/>
          </a:p>
          <a:p>
            <a:pPr marL="165261" indent="-165261">
              <a:buFontTx/>
              <a:buChar char="-"/>
            </a:pPr>
            <a:r>
              <a:rPr lang="en-US" dirty="0"/>
              <a:t>Old:</a:t>
            </a:r>
          </a:p>
          <a:p>
            <a:pPr marL="165261" indent="-165261">
              <a:buFontTx/>
              <a:buChar char="-"/>
            </a:pPr>
            <a:r>
              <a:rPr lang="en-US" dirty="0"/>
              <a:t>Ask</a:t>
            </a:r>
            <a:r>
              <a:rPr lang="en-US" baseline="0" dirty="0"/>
              <a:t> students to use this information to create a Function interface in the </a:t>
            </a:r>
            <a:r>
              <a:rPr lang="en-US" baseline="0" dirty="0" err="1"/>
              <a:t>textCalculator</a:t>
            </a:r>
            <a:r>
              <a:rPr lang="en-US" baseline="0" dirty="0"/>
              <a:t> project that fixes the errors in the code.</a:t>
            </a:r>
          </a:p>
          <a:p>
            <a:pPr marL="165261" indent="-165261">
              <a:buFontTx/>
              <a:buChar char="-"/>
            </a:pPr>
            <a:r>
              <a:rPr lang="en-US" baseline="0" dirty="0"/>
              <a:t>Once they’ve done that, they should implement the add and multiply classes that implement the Function interface.</a:t>
            </a:r>
            <a:endParaRPr lang="en-US" dirty="0"/>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3525" eaLnBrk="0" hangingPunct="0">
              <a:defRPr>
                <a:solidFill>
                  <a:schemeClr val="tx1"/>
                </a:solidFill>
                <a:latin typeface="Arial" charset="0"/>
                <a:cs typeface="Arial" charset="0"/>
              </a:defRPr>
            </a:lvl1pPr>
            <a:lvl2pPr marL="716130" indent="-275434" defTabSz="913525" eaLnBrk="0" hangingPunct="0">
              <a:defRPr>
                <a:solidFill>
                  <a:schemeClr val="tx1"/>
                </a:solidFill>
                <a:latin typeface="Arial" charset="0"/>
                <a:cs typeface="Arial" charset="0"/>
              </a:defRPr>
            </a:lvl2pPr>
            <a:lvl3pPr marL="1101738" indent="-220348" defTabSz="913525" eaLnBrk="0" hangingPunct="0">
              <a:defRPr>
                <a:solidFill>
                  <a:schemeClr val="tx1"/>
                </a:solidFill>
                <a:latin typeface="Arial" charset="0"/>
                <a:cs typeface="Arial" charset="0"/>
              </a:defRPr>
            </a:lvl3pPr>
            <a:lvl4pPr marL="1542433" indent="-220348" defTabSz="913525" eaLnBrk="0" hangingPunct="0">
              <a:defRPr>
                <a:solidFill>
                  <a:schemeClr val="tx1"/>
                </a:solidFill>
                <a:latin typeface="Arial" charset="0"/>
                <a:cs typeface="Arial" charset="0"/>
              </a:defRPr>
            </a:lvl4pPr>
            <a:lvl5pPr marL="1983128" indent="-220348" defTabSz="913525" eaLnBrk="0" hangingPunct="0">
              <a:defRPr>
                <a:solidFill>
                  <a:schemeClr val="tx1"/>
                </a:solidFill>
                <a:latin typeface="Arial" charset="0"/>
                <a:cs typeface="Arial" charset="0"/>
              </a:defRPr>
            </a:lvl5pPr>
            <a:lvl6pPr marL="2423823" indent="-220348" defTabSz="913525" eaLnBrk="0" fontAlgn="base" hangingPunct="0">
              <a:spcBef>
                <a:spcPct val="0"/>
              </a:spcBef>
              <a:spcAft>
                <a:spcPct val="0"/>
              </a:spcAft>
              <a:defRPr>
                <a:solidFill>
                  <a:schemeClr val="tx1"/>
                </a:solidFill>
                <a:latin typeface="Arial" charset="0"/>
                <a:cs typeface="Arial" charset="0"/>
              </a:defRPr>
            </a:lvl6pPr>
            <a:lvl7pPr marL="2864518" indent="-220348" defTabSz="913525" eaLnBrk="0" fontAlgn="base" hangingPunct="0">
              <a:spcBef>
                <a:spcPct val="0"/>
              </a:spcBef>
              <a:spcAft>
                <a:spcPct val="0"/>
              </a:spcAft>
              <a:defRPr>
                <a:solidFill>
                  <a:schemeClr val="tx1"/>
                </a:solidFill>
                <a:latin typeface="Arial" charset="0"/>
                <a:cs typeface="Arial" charset="0"/>
              </a:defRPr>
            </a:lvl7pPr>
            <a:lvl8pPr marL="3305213" indent="-220348" defTabSz="913525" eaLnBrk="0" fontAlgn="base" hangingPunct="0">
              <a:spcBef>
                <a:spcPct val="0"/>
              </a:spcBef>
              <a:spcAft>
                <a:spcPct val="0"/>
              </a:spcAft>
              <a:defRPr>
                <a:solidFill>
                  <a:schemeClr val="tx1"/>
                </a:solidFill>
                <a:latin typeface="Arial" charset="0"/>
                <a:cs typeface="Arial" charset="0"/>
              </a:defRPr>
            </a:lvl8pPr>
            <a:lvl9pPr marL="3745908" indent="-220348" defTabSz="913525" eaLnBrk="0" fontAlgn="base" hangingPunct="0">
              <a:spcBef>
                <a:spcPct val="0"/>
              </a:spcBef>
              <a:spcAft>
                <a:spcPct val="0"/>
              </a:spcAft>
              <a:defRPr>
                <a:solidFill>
                  <a:schemeClr val="tx1"/>
                </a:solidFill>
                <a:latin typeface="Arial" charset="0"/>
                <a:cs typeface="Arial" charset="0"/>
              </a:defRPr>
            </a:lvl9pPr>
          </a:lstStyle>
          <a:p>
            <a:pPr eaLnBrk="1" hangingPunct="1"/>
            <a:fld id="{F19D4DE2-3B99-41EE-8D4F-E0DDC5188304}" type="slidenum">
              <a:rPr lang="en-US" smtClean="0">
                <a:latin typeface="Calibri" pitchFamily="34" charset="0"/>
              </a:rPr>
              <a:pPr eaLnBrk="1" hangingPunct="1"/>
              <a:t>5</a:t>
            </a:fld>
            <a:endParaRPr lang="en-US">
              <a:latin typeface="Calibri" pitchFamily="34" charset="0"/>
            </a:endParaRPr>
          </a:p>
        </p:txBody>
      </p:sp>
    </p:spTree>
    <p:extLst>
      <p:ext uri="{BB962C8B-B14F-4D97-AF65-F5344CB8AC3E}">
        <p14:creationId xmlns:p14="http://schemas.microsoft.com/office/powerpoint/2010/main" val="17978401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0179"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65261" indent="-165261">
              <a:buFontTx/>
              <a:buChar char="-"/>
            </a:pPr>
            <a:r>
              <a:rPr lang="en-US" dirty="0"/>
              <a:t>callouts animated</a:t>
            </a:r>
          </a:p>
          <a:p>
            <a:pPr marL="165261" indent="-165261">
              <a:buFontTx/>
              <a:buChar char="-"/>
            </a:pPr>
            <a:endParaRPr lang="en-US" dirty="0"/>
          </a:p>
          <a:p>
            <a:pPr marL="165261" indent="-165261">
              <a:buFontTx/>
              <a:buChar char="-"/>
            </a:pPr>
            <a:r>
              <a:rPr lang="en-US" dirty="0"/>
              <a:t>201710: have them study and do the </a:t>
            </a:r>
            <a:r>
              <a:rPr lang="en-US" dirty="0" err="1"/>
              <a:t>numberSequence</a:t>
            </a:r>
            <a:r>
              <a:rPr lang="en-US" dirty="0"/>
              <a:t> example. They don’t need to write all 3, just enough to get the feel for it.</a:t>
            </a:r>
          </a:p>
          <a:p>
            <a:pPr marL="165261" indent="-165261">
              <a:buFontTx/>
              <a:buChar char="-"/>
            </a:pPr>
            <a:endParaRPr lang="en-US" dirty="0"/>
          </a:p>
          <a:p>
            <a:pPr marL="165261" indent="-165261">
              <a:buFontTx/>
              <a:buChar char="-"/>
            </a:pPr>
            <a:r>
              <a:rPr lang="en-US" dirty="0"/>
              <a:t>Old:</a:t>
            </a:r>
          </a:p>
          <a:p>
            <a:pPr marL="165261" indent="-165261">
              <a:buFontTx/>
              <a:buChar char="-"/>
            </a:pPr>
            <a:r>
              <a:rPr lang="en-US" dirty="0"/>
              <a:t>Ask</a:t>
            </a:r>
            <a:r>
              <a:rPr lang="en-US" baseline="0" dirty="0"/>
              <a:t> students to use this information to create a Function interface in the </a:t>
            </a:r>
            <a:r>
              <a:rPr lang="en-US" baseline="0" dirty="0" err="1"/>
              <a:t>textCalculator</a:t>
            </a:r>
            <a:r>
              <a:rPr lang="en-US" baseline="0" dirty="0"/>
              <a:t> project that fixes the errors in the code.</a:t>
            </a:r>
          </a:p>
          <a:p>
            <a:pPr marL="165261" indent="-165261">
              <a:buFontTx/>
              <a:buChar char="-"/>
            </a:pPr>
            <a:r>
              <a:rPr lang="en-US" baseline="0" dirty="0"/>
              <a:t>Once they’ve done that, they should implement the add and multiply classes that implement the Function interface.</a:t>
            </a:r>
            <a:endParaRPr lang="en-US" dirty="0"/>
          </a:p>
        </p:txBody>
      </p:sp>
      <p:sp>
        <p:nvSpPr>
          <p:cNvPr id="50180"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3525" eaLnBrk="0" hangingPunct="0">
              <a:defRPr>
                <a:solidFill>
                  <a:schemeClr val="tx1"/>
                </a:solidFill>
                <a:latin typeface="Arial" charset="0"/>
                <a:cs typeface="Arial" charset="0"/>
              </a:defRPr>
            </a:lvl1pPr>
            <a:lvl2pPr marL="716130" indent="-275434" defTabSz="913525" eaLnBrk="0" hangingPunct="0">
              <a:defRPr>
                <a:solidFill>
                  <a:schemeClr val="tx1"/>
                </a:solidFill>
                <a:latin typeface="Arial" charset="0"/>
                <a:cs typeface="Arial" charset="0"/>
              </a:defRPr>
            </a:lvl2pPr>
            <a:lvl3pPr marL="1101738" indent="-220348" defTabSz="913525" eaLnBrk="0" hangingPunct="0">
              <a:defRPr>
                <a:solidFill>
                  <a:schemeClr val="tx1"/>
                </a:solidFill>
                <a:latin typeface="Arial" charset="0"/>
                <a:cs typeface="Arial" charset="0"/>
              </a:defRPr>
            </a:lvl3pPr>
            <a:lvl4pPr marL="1542433" indent="-220348" defTabSz="913525" eaLnBrk="0" hangingPunct="0">
              <a:defRPr>
                <a:solidFill>
                  <a:schemeClr val="tx1"/>
                </a:solidFill>
                <a:latin typeface="Arial" charset="0"/>
                <a:cs typeface="Arial" charset="0"/>
              </a:defRPr>
            </a:lvl4pPr>
            <a:lvl5pPr marL="1983128" indent="-220348" defTabSz="913525" eaLnBrk="0" hangingPunct="0">
              <a:defRPr>
                <a:solidFill>
                  <a:schemeClr val="tx1"/>
                </a:solidFill>
                <a:latin typeface="Arial" charset="0"/>
                <a:cs typeface="Arial" charset="0"/>
              </a:defRPr>
            </a:lvl5pPr>
            <a:lvl6pPr marL="2423823" indent="-220348" defTabSz="913525" eaLnBrk="0" fontAlgn="base" hangingPunct="0">
              <a:spcBef>
                <a:spcPct val="0"/>
              </a:spcBef>
              <a:spcAft>
                <a:spcPct val="0"/>
              </a:spcAft>
              <a:defRPr>
                <a:solidFill>
                  <a:schemeClr val="tx1"/>
                </a:solidFill>
                <a:latin typeface="Arial" charset="0"/>
                <a:cs typeface="Arial" charset="0"/>
              </a:defRPr>
            </a:lvl6pPr>
            <a:lvl7pPr marL="2864518" indent="-220348" defTabSz="913525" eaLnBrk="0" fontAlgn="base" hangingPunct="0">
              <a:spcBef>
                <a:spcPct val="0"/>
              </a:spcBef>
              <a:spcAft>
                <a:spcPct val="0"/>
              </a:spcAft>
              <a:defRPr>
                <a:solidFill>
                  <a:schemeClr val="tx1"/>
                </a:solidFill>
                <a:latin typeface="Arial" charset="0"/>
                <a:cs typeface="Arial" charset="0"/>
              </a:defRPr>
            </a:lvl7pPr>
            <a:lvl8pPr marL="3305213" indent="-220348" defTabSz="913525" eaLnBrk="0" fontAlgn="base" hangingPunct="0">
              <a:spcBef>
                <a:spcPct val="0"/>
              </a:spcBef>
              <a:spcAft>
                <a:spcPct val="0"/>
              </a:spcAft>
              <a:defRPr>
                <a:solidFill>
                  <a:schemeClr val="tx1"/>
                </a:solidFill>
                <a:latin typeface="Arial" charset="0"/>
                <a:cs typeface="Arial" charset="0"/>
              </a:defRPr>
            </a:lvl8pPr>
            <a:lvl9pPr marL="3745908" indent="-220348" defTabSz="913525" eaLnBrk="0" fontAlgn="base" hangingPunct="0">
              <a:spcBef>
                <a:spcPct val="0"/>
              </a:spcBef>
              <a:spcAft>
                <a:spcPct val="0"/>
              </a:spcAft>
              <a:defRPr>
                <a:solidFill>
                  <a:schemeClr val="tx1"/>
                </a:solidFill>
                <a:latin typeface="Arial" charset="0"/>
                <a:cs typeface="Arial" charset="0"/>
              </a:defRPr>
            </a:lvl9pPr>
          </a:lstStyle>
          <a:p>
            <a:pPr eaLnBrk="1" hangingPunct="1"/>
            <a:fld id="{F19D4DE2-3B99-41EE-8D4F-E0DDC5188304}" type="slidenum">
              <a:rPr lang="en-US" smtClean="0">
                <a:latin typeface="Calibri" pitchFamily="34" charset="0"/>
              </a:rPr>
              <a:pPr eaLnBrk="1" hangingPunct="1"/>
              <a:t>6</a:t>
            </a:fld>
            <a:endParaRPr lang="en-US">
              <a:latin typeface="Calibri" pitchFamily="34" charset="0"/>
            </a:endParaRPr>
          </a:p>
        </p:txBody>
      </p:sp>
    </p:spTree>
    <p:extLst>
      <p:ext uri="{BB962C8B-B14F-4D97-AF65-F5344CB8AC3E}">
        <p14:creationId xmlns:p14="http://schemas.microsoft.com/office/powerpoint/2010/main" val="13228912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0179"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65261" indent="-165261">
              <a:buFontTx/>
              <a:buChar char="-"/>
            </a:pPr>
            <a:r>
              <a:rPr lang="en-US" dirty="0"/>
              <a:t>callouts animated</a:t>
            </a:r>
          </a:p>
          <a:p>
            <a:pPr marL="165261" indent="-165261">
              <a:buFontTx/>
              <a:buChar char="-"/>
            </a:pPr>
            <a:endParaRPr lang="en-US" dirty="0"/>
          </a:p>
          <a:p>
            <a:pPr marL="165261" indent="-165261">
              <a:buFontTx/>
              <a:buChar char="-"/>
            </a:pPr>
            <a:r>
              <a:rPr lang="en-US" dirty="0"/>
              <a:t>201710: have them study and do the </a:t>
            </a:r>
            <a:r>
              <a:rPr lang="en-US" dirty="0" err="1"/>
              <a:t>numberSequence</a:t>
            </a:r>
            <a:r>
              <a:rPr lang="en-US" dirty="0"/>
              <a:t> example. They don’t need to write all 3, just enough to get the feel for it.</a:t>
            </a:r>
          </a:p>
          <a:p>
            <a:pPr marL="165261" indent="-165261">
              <a:buFontTx/>
              <a:buChar char="-"/>
            </a:pPr>
            <a:endParaRPr lang="en-US" dirty="0"/>
          </a:p>
          <a:p>
            <a:pPr marL="165261" indent="-165261">
              <a:buFontTx/>
              <a:buChar char="-"/>
            </a:pPr>
            <a:r>
              <a:rPr lang="en-US" dirty="0"/>
              <a:t>Old:</a:t>
            </a:r>
          </a:p>
          <a:p>
            <a:pPr marL="165261" indent="-165261">
              <a:buFontTx/>
              <a:buChar char="-"/>
            </a:pPr>
            <a:r>
              <a:rPr lang="en-US" dirty="0"/>
              <a:t>Ask</a:t>
            </a:r>
            <a:r>
              <a:rPr lang="en-US" baseline="0" dirty="0"/>
              <a:t> students to use this information to create a Function interface in the </a:t>
            </a:r>
            <a:r>
              <a:rPr lang="en-US" baseline="0" dirty="0" err="1"/>
              <a:t>textCalculator</a:t>
            </a:r>
            <a:r>
              <a:rPr lang="en-US" baseline="0" dirty="0"/>
              <a:t> project that fixes the errors in the code.</a:t>
            </a:r>
          </a:p>
          <a:p>
            <a:pPr marL="165261" indent="-165261">
              <a:buFontTx/>
              <a:buChar char="-"/>
            </a:pPr>
            <a:r>
              <a:rPr lang="en-US" baseline="0" dirty="0"/>
              <a:t>Once they’ve done that, they should implement the add and multiply classes that implement the Function interface.</a:t>
            </a:r>
            <a:endParaRPr lang="en-US" dirty="0"/>
          </a:p>
        </p:txBody>
      </p:sp>
      <p:sp>
        <p:nvSpPr>
          <p:cNvPr id="50180"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3525" eaLnBrk="0" hangingPunct="0">
              <a:defRPr>
                <a:solidFill>
                  <a:schemeClr val="tx1"/>
                </a:solidFill>
                <a:latin typeface="Arial" charset="0"/>
                <a:cs typeface="Arial" charset="0"/>
              </a:defRPr>
            </a:lvl1pPr>
            <a:lvl2pPr marL="716130" indent="-275434" defTabSz="913525" eaLnBrk="0" hangingPunct="0">
              <a:defRPr>
                <a:solidFill>
                  <a:schemeClr val="tx1"/>
                </a:solidFill>
                <a:latin typeface="Arial" charset="0"/>
                <a:cs typeface="Arial" charset="0"/>
              </a:defRPr>
            </a:lvl2pPr>
            <a:lvl3pPr marL="1101738" indent="-220348" defTabSz="913525" eaLnBrk="0" hangingPunct="0">
              <a:defRPr>
                <a:solidFill>
                  <a:schemeClr val="tx1"/>
                </a:solidFill>
                <a:latin typeface="Arial" charset="0"/>
                <a:cs typeface="Arial" charset="0"/>
              </a:defRPr>
            </a:lvl3pPr>
            <a:lvl4pPr marL="1542433" indent="-220348" defTabSz="913525" eaLnBrk="0" hangingPunct="0">
              <a:defRPr>
                <a:solidFill>
                  <a:schemeClr val="tx1"/>
                </a:solidFill>
                <a:latin typeface="Arial" charset="0"/>
                <a:cs typeface="Arial" charset="0"/>
              </a:defRPr>
            </a:lvl4pPr>
            <a:lvl5pPr marL="1983128" indent="-220348" defTabSz="913525" eaLnBrk="0" hangingPunct="0">
              <a:defRPr>
                <a:solidFill>
                  <a:schemeClr val="tx1"/>
                </a:solidFill>
                <a:latin typeface="Arial" charset="0"/>
                <a:cs typeface="Arial" charset="0"/>
              </a:defRPr>
            </a:lvl5pPr>
            <a:lvl6pPr marL="2423823" indent="-220348" defTabSz="913525" eaLnBrk="0" fontAlgn="base" hangingPunct="0">
              <a:spcBef>
                <a:spcPct val="0"/>
              </a:spcBef>
              <a:spcAft>
                <a:spcPct val="0"/>
              </a:spcAft>
              <a:defRPr>
                <a:solidFill>
                  <a:schemeClr val="tx1"/>
                </a:solidFill>
                <a:latin typeface="Arial" charset="0"/>
                <a:cs typeface="Arial" charset="0"/>
              </a:defRPr>
            </a:lvl6pPr>
            <a:lvl7pPr marL="2864518" indent="-220348" defTabSz="913525" eaLnBrk="0" fontAlgn="base" hangingPunct="0">
              <a:spcBef>
                <a:spcPct val="0"/>
              </a:spcBef>
              <a:spcAft>
                <a:spcPct val="0"/>
              </a:spcAft>
              <a:defRPr>
                <a:solidFill>
                  <a:schemeClr val="tx1"/>
                </a:solidFill>
                <a:latin typeface="Arial" charset="0"/>
                <a:cs typeface="Arial" charset="0"/>
              </a:defRPr>
            </a:lvl7pPr>
            <a:lvl8pPr marL="3305213" indent="-220348" defTabSz="913525" eaLnBrk="0" fontAlgn="base" hangingPunct="0">
              <a:spcBef>
                <a:spcPct val="0"/>
              </a:spcBef>
              <a:spcAft>
                <a:spcPct val="0"/>
              </a:spcAft>
              <a:defRPr>
                <a:solidFill>
                  <a:schemeClr val="tx1"/>
                </a:solidFill>
                <a:latin typeface="Arial" charset="0"/>
                <a:cs typeface="Arial" charset="0"/>
              </a:defRPr>
            </a:lvl8pPr>
            <a:lvl9pPr marL="3745908" indent="-220348" defTabSz="913525" eaLnBrk="0" fontAlgn="base" hangingPunct="0">
              <a:spcBef>
                <a:spcPct val="0"/>
              </a:spcBef>
              <a:spcAft>
                <a:spcPct val="0"/>
              </a:spcAft>
              <a:defRPr>
                <a:solidFill>
                  <a:schemeClr val="tx1"/>
                </a:solidFill>
                <a:latin typeface="Arial" charset="0"/>
                <a:cs typeface="Arial" charset="0"/>
              </a:defRPr>
            </a:lvl9pPr>
          </a:lstStyle>
          <a:p>
            <a:pPr eaLnBrk="1" hangingPunct="1"/>
            <a:fld id="{F19D4DE2-3B99-41EE-8D4F-E0DDC5188304}" type="slidenum">
              <a:rPr lang="en-US" smtClean="0">
                <a:latin typeface="Calibri" pitchFamily="34" charset="0"/>
              </a:rPr>
              <a:pPr eaLnBrk="1" hangingPunct="1"/>
              <a:t>7</a:t>
            </a:fld>
            <a:endParaRPr lang="en-US">
              <a:latin typeface="Calibri" pitchFamily="34" charset="0"/>
            </a:endParaRPr>
          </a:p>
        </p:txBody>
      </p:sp>
    </p:spTree>
    <p:extLst>
      <p:ext uri="{BB962C8B-B14F-4D97-AF65-F5344CB8AC3E}">
        <p14:creationId xmlns:p14="http://schemas.microsoft.com/office/powerpoint/2010/main" val="2126952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0179"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165261" indent="-165261">
              <a:buFontTx/>
              <a:buChar char="-"/>
            </a:pPr>
            <a:r>
              <a:rPr lang="en-US" dirty="0"/>
              <a:t>callouts animated</a:t>
            </a:r>
          </a:p>
          <a:p>
            <a:pPr marL="165261" indent="-165261">
              <a:buFontTx/>
              <a:buChar char="-"/>
            </a:pPr>
            <a:endParaRPr lang="en-US" dirty="0"/>
          </a:p>
          <a:p>
            <a:pPr marL="165261" indent="-165261">
              <a:buFontTx/>
              <a:buChar char="-"/>
            </a:pPr>
            <a:r>
              <a:rPr lang="en-US" dirty="0"/>
              <a:t>201710: have them study and do the </a:t>
            </a:r>
            <a:r>
              <a:rPr lang="en-US" dirty="0" err="1"/>
              <a:t>numberSequence</a:t>
            </a:r>
            <a:r>
              <a:rPr lang="en-US" dirty="0"/>
              <a:t> example. They don’t need to write all 3, just enough to get the feel for it.</a:t>
            </a:r>
          </a:p>
          <a:p>
            <a:pPr marL="165261" indent="-165261">
              <a:buFontTx/>
              <a:buChar char="-"/>
            </a:pPr>
            <a:endParaRPr lang="en-US" dirty="0"/>
          </a:p>
          <a:p>
            <a:pPr marL="165261" indent="-165261">
              <a:buFontTx/>
              <a:buChar char="-"/>
            </a:pPr>
            <a:r>
              <a:rPr lang="en-US" dirty="0"/>
              <a:t>Old:</a:t>
            </a:r>
          </a:p>
          <a:p>
            <a:pPr marL="165261" indent="-165261">
              <a:buFontTx/>
              <a:buChar char="-"/>
            </a:pPr>
            <a:r>
              <a:rPr lang="en-US" dirty="0"/>
              <a:t>Ask</a:t>
            </a:r>
            <a:r>
              <a:rPr lang="en-US" baseline="0" dirty="0"/>
              <a:t> students to use this information to create a Function interface in the </a:t>
            </a:r>
            <a:r>
              <a:rPr lang="en-US" baseline="0" dirty="0" err="1"/>
              <a:t>textCalculator</a:t>
            </a:r>
            <a:r>
              <a:rPr lang="en-US" baseline="0" dirty="0"/>
              <a:t> project that fixes the errors in the code.</a:t>
            </a:r>
          </a:p>
          <a:p>
            <a:pPr marL="165261" indent="-165261">
              <a:buFontTx/>
              <a:buChar char="-"/>
            </a:pPr>
            <a:r>
              <a:rPr lang="en-US" baseline="0" dirty="0"/>
              <a:t>Once they’ve done that, they should implement the add and multiply classes that implement the Function interface.</a:t>
            </a:r>
            <a:endParaRPr lang="en-US" dirty="0"/>
          </a:p>
        </p:txBody>
      </p:sp>
      <p:sp>
        <p:nvSpPr>
          <p:cNvPr id="50180"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3525" eaLnBrk="0" hangingPunct="0">
              <a:defRPr>
                <a:solidFill>
                  <a:schemeClr val="tx1"/>
                </a:solidFill>
                <a:latin typeface="Arial" charset="0"/>
                <a:cs typeface="Arial" charset="0"/>
              </a:defRPr>
            </a:lvl1pPr>
            <a:lvl2pPr marL="716130" indent="-275434" defTabSz="913525" eaLnBrk="0" hangingPunct="0">
              <a:defRPr>
                <a:solidFill>
                  <a:schemeClr val="tx1"/>
                </a:solidFill>
                <a:latin typeface="Arial" charset="0"/>
                <a:cs typeface="Arial" charset="0"/>
              </a:defRPr>
            </a:lvl2pPr>
            <a:lvl3pPr marL="1101738" indent="-220348" defTabSz="913525" eaLnBrk="0" hangingPunct="0">
              <a:defRPr>
                <a:solidFill>
                  <a:schemeClr val="tx1"/>
                </a:solidFill>
                <a:latin typeface="Arial" charset="0"/>
                <a:cs typeface="Arial" charset="0"/>
              </a:defRPr>
            </a:lvl3pPr>
            <a:lvl4pPr marL="1542433" indent="-220348" defTabSz="913525" eaLnBrk="0" hangingPunct="0">
              <a:defRPr>
                <a:solidFill>
                  <a:schemeClr val="tx1"/>
                </a:solidFill>
                <a:latin typeface="Arial" charset="0"/>
                <a:cs typeface="Arial" charset="0"/>
              </a:defRPr>
            </a:lvl4pPr>
            <a:lvl5pPr marL="1983128" indent="-220348" defTabSz="913525" eaLnBrk="0" hangingPunct="0">
              <a:defRPr>
                <a:solidFill>
                  <a:schemeClr val="tx1"/>
                </a:solidFill>
                <a:latin typeface="Arial" charset="0"/>
                <a:cs typeface="Arial" charset="0"/>
              </a:defRPr>
            </a:lvl5pPr>
            <a:lvl6pPr marL="2423823" indent="-220348" defTabSz="913525" eaLnBrk="0" fontAlgn="base" hangingPunct="0">
              <a:spcBef>
                <a:spcPct val="0"/>
              </a:spcBef>
              <a:spcAft>
                <a:spcPct val="0"/>
              </a:spcAft>
              <a:defRPr>
                <a:solidFill>
                  <a:schemeClr val="tx1"/>
                </a:solidFill>
                <a:latin typeface="Arial" charset="0"/>
                <a:cs typeface="Arial" charset="0"/>
              </a:defRPr>
            </a:lvl6pPr>
            <a:lvl7pPr marL="2864518" indent="-220348" defTabSz="913525" eaLnBrk="0" fontAlgn="base" hangingPunct="0">
              <a:spcBef>
                <a:spcPct val="0"/>
              </a:spcBef>
              <a:spcAft>
                <a:spcPct val="0"/>
              </a:spcAft>
              <a:defRPr>
                <a:solidFill>
                  <a:schemeClr val="tx1"/>
                </a:solidFill>
                <a:latin typeface="Arial" charset="0"/>
                <a:cs typeface="Arial" charset="0"/>
              </a:defRPr>
            </a:lvl7pPr>
            <a:lvl8pPr marL="3305213" indent="-220348" defTabSz="913525" eaLnBrk="0" fontAlgn="base" hangingPunct="0">
              <a:spcBef>
                <a:spcPct val="0"/>
              </a:spcBef>
              <a:spcAft>
                <a:spcPct val="0"/>
              </a:spcAft>
              <a:defRPr>
                <a:solidFill>
                  <a:schemeClr val="tx1"/>
                </a:solidFill>
                <a:latin typeface="Arial" charset="0"/>
                <a:cs typeface="Arial" charset="0"/>
              </a:defRPr>
            </a:lvl8pPr>
            <a:lvl9pPr marL="3745908" indent="-220348" defTabSz="913525" eaLnBrk="0" fontAlgn="base" hangingPunct="0">
              <a:spcBef>
                <a:spcPct val="0"/>
              </a:spcBef>
              <a:spcAft>
                <a:spcPct val="0"/>
              </a:spcAft>
              <a:defRPr>
                <a:solidFill>
                  <a:schemeClr val="tx1"/>
                </a:solidFill>
                <a:latin typeface="Arial" charset="0"/>
                <a:cs typeface="Arial" charset="0"/>
              </a:defRPr>
            </a:lvl9pPr>
          </a:lstStyle>
          <a:p>
            <a:pPr eaLnBrk="1" hangingPunct="1"/>
            <a:fld id="{F19D4DE2-3B99-41EE-8D4F-E0DDC5188304}" type="slidenum">
              <a:rPr lang="en-US" smtClean="0">
                <a:latin typeface="Calibri" pitchFamily="34" charset="0"/>
              </a:rPr>
              <a:pPr eaLnBrk="1" hangingPunct="1"/>
              <a:t>8</a:t>
            </a:fld>
            <a:endParaRPr lang="en-US">
              <a:latin typeface="Calibri" pitchFamily="34" charset="0"/>
            </a:endParaRPr>
          </a:p>
        </p:txBody>
      </p:sp>
    </p:spTree>
    <p:extLst>
      <p:ext uri="{BB962C8B-B14F-4D97-AF65-F5344CB8AC3E}">
        <p14:creationId xmlns:p14="http://schemas.microsoft.com/office/powerpoint/2010/main" val="2369573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Imagine</a:t>
            </a:r>
            <a:r>
              <a:rPr lang="en-US" baseline="0" dirty="0"/>
              <a:t> three different people developed these three classes. We have a scale simulator where we write code to compare/weigh things. </a:t>
            </a:r>
          </a:p>
          <a:p>
            <a:r>
              <a:rPr lang="en-US" baseline="0" dirty="0"/>
              <a:t>What if we wanted to compare all of them at the same time? </a:t>
            </a:r>
            <a:endParaRPr lang="en-US" dirty="0"/>
          </a:p>
        </p:txBody>
      </p:sp>
      <p:sp>
        <p:nvSpPr>
          <p:cNvPr id="4" name="Slide Number Placeholder 3"/>
          <p:cNvSpPr>
            <a:spLocks noGrp="1"/>
          </p:cNvSpPr>
          <p:nvPr>
            <p:ph type="sldNum" sz="quarter" idx="10"/>
          </p:nvPr>
        </p:nvSpPr>
        <p:spPr/>
        <p:txBody>
          <a:bodyPr/>
          <a:lstStyle/>
          <a:p>
            <a:pPr>
              <a:defRPr/>
            </a:pPr>
            <a:fld id="{3F6B6C2D-0897-4206-AD94-4D1FCFA82106}" type="slidenum">
              <a:rPr lang="en-US" smtClean="0"/>
              <a:pPr>
                <a:defRPr/>
              </a:pPr>
              <a:t>10</a:t>
            </a:fld>
            <a:endParaRPr lang="en-US"/>
          </a:p>
        </p:txBody>
      </p:sp>
    </p:spTree>
    <p:extLst>
      <p:ext uri="{BB962C8B-B14F-4D97-AF65-F5344CB8AC3E}">
        <p14:creationId xmlns:p14="http://schemas.microsoft.com/office/powerpoint/2010/main" val="3729646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55E1CDAB-06C9-40FD-942C-F3B53D39BF85}" type="datetime2">
              <a:rPr lang="en-US" smtClean="0"/>
              <a:pPr>
                <a:defRPr/>
              </a:pPr>
              <a:t>Friday, February 25, 2022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472FF0E-F7CC-423F-8650-0BF22C4BBB52}" type="slidenum">
              <a:rPr lang="en-US" smtClean="0"/>
              <a:pPr>
                <a:defRPr/>
              </a:pPr>
              <a:t>‹#›</a:t>
            </a:fld>
            <a:endParaRPr lang="en-US" dirty="0"/>
          </a:p>
        </p:txBody>
      </p:sp>
    </p:spTree>
    <p:extLst>
      <p:ext uri="{BB962C8B-B14F-4D97-AF65-F5344CB8AC3E}">
        <p14:creationId xmlns:p14="http://schemas.microsoft.com/office/powerpoint/2010/main" val="3402691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E67FEF9A-ADC5-4920-917D-E7BB6FF08CF8}" type="datetime2">
              <a:rPr lang="en-US" smtClean="0"/>
              <a:pPr>
                <a:defRPr/>
              </a:pPr>
              <a:t>Friday, February 25, 2022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48AF770-2A39-4776-8FC7-0C11FB6FDD69}" type="slidenum">
              <a:rPr lang="en-US" smtClean="0"/>
              <a:pPr>
                <a:defRPr/>
              </a:pPr>
              <a:t>‹#›</a:t>
            </a:fld>
            <a:endParaRPr lang="en-US"/>
          </a:p>
        </p:txBody>
      </p:sp>
    </p:spTree>
    <p:extLst>
      <p:ext uri="{BB962C8B-B14F-4D97-AF65-F5344CB8AC3E}">
        <p14:creationId xmlns:p14="http://schemas.microsoft.com/office/powerpoint/2010/main" val="3665973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6D598137-AD29-4AF9-9DB3-CB53ECB1D517}" type="datetime2">
              <a:rPr lang="en-US" smtClean="0"/>
              <a:pPr>
                <a:defRPr/>
              </a:pPr>
              <a:t>Friday, February 25, 2022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150F0C6-27C3-4B05-9DC9-0251E117CF32}" type="slidenum">
              <a:rPr lang="en-US" smtClean="0"/>
              <a:pPr>
                <a:defRPr/>
              </a:pPr>
              <a:t>‹#›</a:t>
            </a:fld>
            <a:endParaRPr lang="en-US"/>
          </a:p>
        </p:txBody>
      </p:sp>
    </p:spTree>
    <p:extLst>
      <p:ext uri="{BB962C8B-B14F-4D97-AF65-F5344CB8AC3E}">
        <p14:creationId xmlns:p14="http://schemas.microsoft.com/office/powerpoint/2010/main" val="1043528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F0D3E589-0D28-44C0-B64C-3A4AC08A04E1}" type="datetime2">
              <a:rPr lang="en-US" smtClean="0"/>
              <a:pPr>
                <a:defRPr/>
              </a:pPr>
              <a:t>Friday, February 25, 2022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664DD41-CB1A-4D81-89B8-69AA3F5B2325}" type="slidenum">
              <a:rPr lang="en-US" smtClean="0"/>
              <a:pPr>
                <a:defRPr/>
              </a:pPr>
              <a:t>‹#›</a:t>
            </a:fld>
            <a:endParaRPr lang="en-US"/>
          </a:p>
        </p:txBody>
      </p:sp>
    </p:spTree>
    <p:extLst>
      <p:ext uri="{BB962C8B-B14F-4D97-AF65-F5344CB8AC3E}">
        <p14:creationId xmlns:p14="http://schemas.microsoft.com/office/powerpoint/2010/main" val="3072227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2977DD9B-8088-4898-8095-D1C7B8FC4098}" type="datetime2">
              <a:rPr lang="en-US" smtClean="0"/>
              <a:pPr>
                <a:defRPr/>
              </a:pPr>
              <a:t>Friday, February 25, 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61100CF-6167-4269-ADF1-5F008C1E6A8B}" type="slidenum">
              <a:rPr lang="en-US" smtClean="0"/>
              <a:pPr>
                <a:defRPr/>
              </a:pPr>
              <a:t>‹#›</a:t>
            </a:fld>
            <a:endParaRPr lang="en-US"/>
          </a:p>
        </p:txBody>
      </p:sp>
    </p:spTree>
    <p:extLst>
      <p:ext uri="{BB962C8B-B14F-4D97-AF65-F5344CB8AC3E}">
        <p14:creationId xmlns:p14="http://schemas.microsoft.com/office/powerpoint/2010/main" val="1362378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36B28098-CE10-4B64-A588-F5A095E20C2D}" type="datetime2">
              <a:rPr lang="en-US" smtClean="0"/>
              <a:pPr>
                <a:defRPr/>
              </a:pPr>
              <a:t>Friday, February 25, 2022</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269AA02C-252F-4AAD-B601-753D798BCD7F}" type="slidenum">
              <a:rPr lang="en-US" smtClean="0"/>
              <a:pPr>
                <a:defRPr/>
              </a:pPr>
              <a:t>‹#›</a:t>
            </a:fld>
            <a:endParaRPr lang="en-US"/>
          </a:p>
        </p:txBody>
      </p:sp>
    </p:spTree>
    <p:extLst>
      <p:ext uri="{BB962C8B-B14F-4D97-AF65-F5344CB8AC3E}">
        <p14:creationId xmlns:p14="http://schemas.microsoft.com/office/powerpoint/2010/main" val="3612295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1E5F90AB-0501-4A31-AD4B-812B09D8C90F}" type="datetime2">
              <a:rPr lang="en-US" smtClean="0"/>
              <a:pPr>
                <a:defRPr/>
              </a:pPr>
              <a:t>Friday, February 25, 2022</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EB075F12-196C-4B2B-BFEA-A10E463558F9}" type="slidenum">
              <a:rPr lang="en-US" smtClean="0"/>
              <a:pPr>
                <a:defRPr/>
              </a:pPr>
              <a:t>‹#›</a:t>
            </a:fld>
            <a:endParaRPr lang="en-US"/>
          </a:p>
        </p:txBody>
      </p:sp>
    </p:spTree>
    <p:extLst>
      <p:ext uri="{BB962C8B-B14F-4D97-AF65-F5344CB8AC3E}">
        <p14:creationId xmlns:p14="http://schemas.microsoft.com/office/powerpoint/2010/main" val="273536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7125D488-160D-4C5A-81C6-5291B6307D3A}" type="datetime2">
              <a:rPr lang="en-US" smtClean="0"/>
              <a:pPr>
                <a:defRPr/>
              </a:pPr>
              <a:t>Friday, February 25, 2022</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F799FF9E-F6EF-45CC-9DB6-FA60CEEE9DB6}" type="slidenum">
              <a:rPr lang="en-US" smtClean="0"/>
              <a:pPr>
                <a:defRPr/>
              </a:pPr>
              <a:t>‹#›</a:t>
            </a:fld>
            <a:endParaRPr lang="en-US"/>
          </a:p>
        </p:txBody>
      </p:sp>
    </p:spTree>
    <p:extLst>
      <p:ext uri="{BB962C8B-B14F-4D97-AF65-F5344CB8AC3E}">
        <p14:creationId xmlns:p14="http://schemas.microsoft.com/office/powerpoint/2010/main" val="652442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26EC46C2-FFF1-4A78-BBF5-7A21C8E4AF1C}" type="datetime2">
              <a:rPr lang="en-US" smtClean="0"/>
              <a:pPr>
                <a:defRPr/>
              </a:pPr>
              <a:t>Friday, February 25, 2022</a:t>
            </a:fld>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C0122176-7577-4261-BE2D-E01E397F8BD7}" type="slidenum">
              <a:rPr lang="en-US" smtClean="0"/>
              <a:pPr>
                <a:defRPr/>
              </a:pPr>
              <a:t>‹#›</a:t>
            </a:fld>
            <a:endParaRPr lang="en-US"/>
          </a:p>
        </p:txBody>
      </p:sp>
    </p:spTree>
    <p:extLst>
      <p:ext uri="{BB962C8B-B14F-4D97-AF65-F5344CB8AC3E}">
        <p14:creationId xmlns:p14="http://schemas.microsoft.com/office/powerpoint/2010/main" val="1974588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872CD4BA-40BD-4350-9A50-2C1CA443D35A}" type="datetime2">
              <a:rPr lang="en-US" smtClean="0"/>
              <a:pPr>
                <a:defRPr/>
              </a:pPr>
              <a:t>Friday, February 25, 2022</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A5A1F173-A11D-460A-9C31-47F874558282}" type="slidenum">
              <a:rPr lang="en-US" smtClean="0"/>
              <a:pPr>
                <a:defRPr/>
              </a:pPr>
              <a:t>‹#›</a:t>
            </a:fld>
            <a:endParaRPr lang="en-US"/>
          </a:p>
        </p:txBody>
      </p:sp>
    </p:spTree>
    <p:extLst>
      <p:ext uri="{BB962C8B-B14F-4D97-AF65-F5344CB8AC3E}">
        <p14:creationId xmlns:p14="http://schemas.microsoft.com/office/powerpoint/2010/main" val="1633489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C48AF244-3622-4EBC-8264-425B1DE9CF1B}" type="datetime2">
              <a:rPr lang="en-US" smtClean="0"/>
              <a:pPr>
                <a:defRPr/>
              </a:pPr>
              <a:t>Friday, February 25, 2022</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D5F16A68-FBA6-48BB-919E-87260CD8C19B}" type="slidenum">
              <a:rPr lang="en-US" smtClean="0"/>
              <a:pPr>
                <a:defRPr/>
              </a:pPr>
              <a:t>‹#›</a:t>
            </a:fld>
            <a:endParaRPr lang="en-US"/>
          </a:p>
        </p:txBody>
      </p:sp>
    </p:spTree>
    <p:extLst>
      <p:ext uri="{BB962C8B-B14F-4D97-AF65-F5344CB8AC3E}">
        <p14:creationId xmlns:p14="http://schemas.microsoft.com/office/powerpoint/2010/main" val="2810479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502F7C74-FEF3-4B67-B647-B5A95651068A}" type="datetime2">
              <a:rPr lang="en-US" smtClean="0"/>
              <a:pPr>
                <a:defRPr/>
              </a:pPr>
              <a:t>Friday, February 25, 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DD2C1B5E-D6BE-42AF-8DDF-5C2B46E615B4}" type="slidenum">
              <a:rPr lang="en-US" smtClean="0"/>
              <a:pPr>
                <a:defRPr/>
              </a:pPr>
              <a:t>‹#›</a:t>
            </a:fld>
            <a:endParaRPr lang="en-US"/>
          </a:p>
        </p:txBody>
      </p:sp>
    </p:spTree>
    <p:extLst>
      <p:ext uri="{BB962C8B-B14F-4D97-AF65-F5344CB8AC3E}">
        <p14:creationId xmlns:p14="http://schemas.microsoft.com/office/powerpoint/2010/main" val="3811269177"/>
      </p:ext>
    </p:extLst>
  </p:cSld>
  <p:clrMap bg1="lt1" tx1="dk1" bg2="lt2" tx2="dk2" accent1="accent1" accent2="accent2" accent3="accent3" accent4="accent4" accent5="accent5" accent6="accent6" hlink="hlink" folHlink="folHlink"/>
  <p:sldLayoutIdLst>
    <p:sldLayoutId id="2147484252" r:id="rId1"/>
    <p:sldLayoutId id="2147484253" r:id="rId2"/>
    <p:sldLayoutId id="2147484254" r:id="rId3"/>
    <p:sldLayoutId id="2147484255" r:id="rId4"/>
    <p:sldLayoutId id="2147484256" r:id="rId5"/>
    <p:sldLayoutId id="2147484257" r:id="rId6"/>
    <p:sldLayoutId id="2147484258" r:id="rId7"/>
    <p:sldLayoutId id="2147484259" r:id="rId8"/>
    <p:sldLayoutId id="2147484260" r:id="rId9"/>
    <p:sldLayoutId id="2147484261" r:id="rId10"/>
    <p:sldLayoutId id="214748426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plantuml.com/plantuml/img/VP7D2i8m48JlUOh5KnLy0GyYUX2ndXGyfyrI5xU9P1EXYEzkKwpWJxtaaDcPRuTTID0-n9gLdCbUjDSrI6WOszTJsIcgP2q2-r8pxgcEh8FpDmNWyU9yM6hcbQjRBucpsHXcS7LaNleg5lXNRvYiGVzhvgxKEnQcSnXDHf2W0rBY3KbFbEexfPZK1Bms5AN56XSBnlHLOJWYLQUmiNaXsVYbtNjt8a5d5pAOewt2wJDYrmvkx7RTTVeAUEu3GpiCv_Qh7PoLz-m5MfFEzW00"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plantuml.com/plantuml/img/VP7D2i8m48JlUOh5KnLy0GyYUX2ndXGyfyrI5xU9P1EXYEzkKwpWJxtaaDcPRuTTID0-n9gLdCbUjDSrI6WOszTJsIcgP2q2-r8pxgcEh8FpDmNWyU9yM6hcbQjRBucpsHXcS7LaNleg5lXNRvYiGVzhvgxKEnQcSnXDHf2W0rBY3KbFbEexfPZK1Bms5AN56XSBnlHLOJWYLQUmiNaXsVYbtNjt8a5d5pAOewt2wJDYrmvkx7RTTVeAUEu3GpiCv_Qh7PoLz-m5MfFEzW00"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s://www.plantuml.com/plantuml/img/VP71Ri8m38RlUGgB4qmQ3u1GnCPXgWOd9ktiDbw9S1CKfqXeuztNPAiOjDebXy-_V_zsLX8nnBPX9GVhZXYm0ObdfkuDjieLLJ6AmAv2ffrjMiRemwS227Jq8JunhttJjLhnRZg31PoyDUgYr6q7pESQdf5vZA_RaaRvcQqp5EvhZnec3nDu9rlliMHIAZbtBL_w3qok0_RhUC-LAboay84LNIaibxQdMgUTeQQOox5mcrAcimKOtoQ3It-eb2HB0nhR2WmLELUMY3Mq8LV7_LNsCsJR2Glt-f8lEZ3ebnYTywzl7_xDExdrNf4pwR-_0G00" TargetMode="Externa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hyperlink" Target="https://www.plantuml.com/plantuml/img/VP7D2i8m48JlUOh5KnLy0GyYUX2ndXGyfyrI5xU9P1EXYEzkKwpWJxtaaDcPRuTTID0-n9gLdCbUjDSrI6WOszTJsIcgP2q2-r8pxgcEh8FpDmNWyU9yM6hcbQjRBucpsHXcS7LaNleg5lXNRvYiGVzhvgxKEnQcSnXDHf2W0rBY3KbFbEexfPZK1Bms5AN56XSBnlHLOJWYLQUmiNaXsVYbtNjt8a5d5pAOewt2wJDYrmvkx7RTTVeAUEu3GpiCv_Qh7PoLz-m5MfFEzW00" TargetMode="Externa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hyperlink" Target="https://www.plantuml.com/plantuml/img/VP71Ri8m38RlUGgB4qmQ3u1GnCPXgWOd9ktiDbw9S1CKfqXeuztNPAiOjDebXy-_V_zsLX8nnBPX9GVhZXYm0ObdfkuDjieLLJ6AmAv2ffrjMiRemwS227Jq8JunhttJjLhnRZg31PoyDUgYr6q7pESQdf5vZA_RaaRvcQqp5EvhZnec3nDu9rlliMHIAZbtBL_w3qok0_RhUC-LAboay84LNIaibxQdMgUTeQQOox5mcrAcimKOtoQ3It-eb2HB0nhR2WmLELUMY3Mq8LV7_LNsCsJR2Glt-f8lEZ3ebnYTywzl7_xDExdrNf4pwR-_0G00" TargetMode="Externa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plantuml.com/plantuml/img/hPB1JiCm38RlUGfhfnI9FK0EqoHWDn0IDswcyKhKDfcQ30cXlJjso6WNQRTTKlTpy__ndsvZmYaTnq75tla3JZX2JDy3yJgvDdTKEs2Cy4hf6Pt_KG0ZziIlKJTWu2iuosnFP6lMXgDF0fymET_DhLFHV0-X9phG12BhSIH-p50BQOhu0oRTOZB0HNDX-nWwRKDdW8lBpix5JxtdnO2KSnFu26KWkDyiBDLShjSRyQe8UrH4b9TYgxjL_gf28bMXlBD4mJiaWtC8u4feKik0kG4I1X2cNGXMByPn_n4R-0XX8FI2Eqell4te6zydgvtKsP3FSzLGihwTuP-V37lLC5_KpHotvAtykRy0"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hyperlink" Target="http://www.plantuml.com/plantuml/img/TL91JiCm4Bpx5QkU72JwWAgAAW6LE82Gk75RacsmajYHlKL2mD_PJLkRWdg9FJEUqNgSJMACl1y7athd9umuGkAFWUGRNJChfXam9NWYVa3dFmt0Y3q9JBQ25Rm7rmgt8sh_SatOUrRo3jdvhaZVfz2N47gYYQB6UXn9binP9QgIRIVYgYGS1xgkYyFa7IoNjOwSZyt4RUZEy0to6Twwz9O92LvSBGuXOfG3NuT8SHMWbeACkVTCSOSDAORrsfrmNUiTWP2t8RIsoYs1o_siu3M4WT0htH4_IW7AFijZ-AxK9kFCOSV6SeBkHREp05KnoCWN3QBzD-YrBZfK_6NPa6_rH_a1"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hyperlink" Target="http://www.plantuml.com/plantuml/img/TL91JiCm4Bpx5QkU72JwWAgAAW6LE82Gk75RacsmajYHlKL2mD_PJLkRWdg9FJEUqNgSJMACl1y7athd9umuGkAFWUGRNJChfXam9NWYVa3dFmt0Y3q9JBQ25Rm7rmgt8sh_SatOUrRo3jdvhaZVfz2N47gYYQB6UXn9binP9QgIRIVYgYGS1xgkYyFa7IoNjOwSZyt4RUZEy0to6Twwz9O92LvSBGuXOfG3NuT8SHMWbeACkVTCSOSDAORrsfrmNUiTWP2t8RIsoYs1o_siu3M4WT0htH4_IW7AFijZ-AxK9kFCOSV6SeBkHREp05KnoCWN3QBzD-YrBZfK_6NPa6_rH_a1"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p:txBody>
          <a:bodyPr/>
          <a:lstStyle/>
          <a:p>
            <a:pPr eaLnBrk="1" fontAlgn="auto" hangingPunct="1">
              <a:spcAft>
                <a:spcPts val="0"/>
              </a:spcAft>
              <a:defRPr/>
            </a:pPr>
            <a:r>
              <a:rPr lang="en-US" dirty="0"/>
              <a:t>CSSE 220</a:t>
            </a:r>
          </a:p>
        </p:txBody>
      </p:sp>
      <p:sp>
        <p:nvSpPr>
          <p:cNvPr id="9219" name="Rectangle 2"/>
          <p:cNvSpPr>
            <a:spLocks noGrp="1"/>
          </p:cNvSpPr>
          <p:nvPr>
            <p:ph type="subTitle" idx="1"/>
          </p:nvPr>
        </p:nvSpPr>
        <p:spPr/>
        <p:txBody>
          <a:bodyPr/>
          <a:lstStyle/>
          <a:p>
            <a:pPr marR="0" eaLnBrk="1" hangingPunct="1">
              <a:lnSpc>
                <a:spcPct val="90000"/>
              </a:lnSpc>
            </a:pPr>
            <a:r>
              <a:rPr lang="en-US" sz="2500" dirty="0"/>
              <a:t>Interfaces and Polymorphism</a:t>
            </a:r>
          </a:p>
        </p:txBody>
      </p:sp>
      <p:sp>
        <p:nvSpPr>
          <p:cNvPr id="6" name="Rectangle 5">
            <a:extLst>
              <a:ext uri="{FF2B5EF4-FFF2-40B4-BE49-F238E27FC236}">
                <a16:creationId xmlns:a16="http://schemas.microsoft.com/office/drawing/2014/main" id="{8E144597-0C3F-8647-9855-D313BCD0C06D}"/>
              </a:ext>
            </a:extLst>
          </p:cNvPr>
          <p:cNvSpPr/>
          <p:nvPr/>
        </p:nvSpPr>
        <p:spPr>
          <a:xfrm>
            <a:off x="381000" y="5029200"/>
            <a:ext cx="8534400" cy="1295400"/>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400" dirty="0">
                <a:solidFill>
                  <a:srgbClr val="FFFFFF"/>
                </a:solidFill>
              </a:rPr>
              <a:t>The </a:t>
            </a:r>
            <a:r>
              <a:rPr lang="en-US" sz="2400" i="1" dirty="0">
                <a:solidFill>
                  <a:srgbClr val="FFFFFF"/>
                </a:solidFill>
              </a:rPr>
              <a:t>git</a:t>
            </a:r>
            <a:r>
              <a:rPr lang="en-US" sz="2400" dirty="0">
                <a:solidFill>
                  <a:srgbClr val="FFFFFF"/>
                </a:solidFill>
              </a:rPr>
              <a:t> projects for today are:</a:t>
            </a:r>
          </a:p>
          <a:p>
            <a:pPr marL="342900" indent="-342900">
              <a:buFont typeface="Arial" panose="020B0604020202020204" pitchFamily="34" charset="0"/>
              <a:buChar char="•"/>
            </a:pPr>
            <a:r>
              <a:rPr lang="en-US" sz="2400" i="1" dirty="0" err="1"/>
              <a:t>PracticeInterfaces</a:t>
            </a:r>
            <a:endParaRPr lang="en-US" sz="2400" i="1" dirty="0"/>
          </a:p>
          <a:p>
            <a:pPr marL="342900" indent="-342900">
              <a:buFont typeface="Arial" panose="020B0604020202020204" pitchFamily="34" charset="0"/>
              <a:buChar char="•"/>
            </a:pPr>
            <a:r>
              <a:rPr lang="en-US" sz="2400" i="1" dirty="0" err="1"/>
              <a:t>PracticeInterfacesSolution</a:t>
            </a:r>
            <a:endParaRPr lang="en-US" sz="2400" i="1" dirty="0"/>
          </a:p>
        </p:txBody>
      </p:sp>
    </p:spTree>
    <p:extLst>
      <p:ext uri="{BB962C8B-B14F-4D97-AF65-F5344CB8AC3E}">
        <p14:creationId xmlns:p14="http://schemas.microsoft.com/office/powerpoint/2010/main" val="882571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a:t>
            </a:r>
            <a:r>
              <a:rPr lang="en-US" dirty="0" err="1"/>
              <a:t>simpleExample</a:t>
            </a:r>
            <a:endParaRPr lang="en-US" dirty="0"/>
          </a:p>
        </p:txBody>
      </p:sp>
      <p:sp>
        <p:nvSpPr>
          <p:cNvPr id="3" name="Content Placeholder 2"/>
          <p:cNvSpPr>
            <a:spLocks noGrp="1"/>
          </p:cNvSpPr>
          <p:nvPr>
            <p:ph idx="1"/>
          </p:nvPr>
        </p:nvSpPr>
        <p:spPr/>
        <p:txBody>
          <a:bodyPr/>
          <a:lstStyle/>
          <a:p>
            <a:r>
              <a:rPr lang="en-US" dirty="0"/>
              <a:t>UML of current code</a:t>
            </a:r>
          </a:p>
          <a:p>
            <a:pPr lvl="1"/>
            <a:r>
              <a:rPr lang="en-US" dirty="0"/>
              <a:t>Three classes with different weight measurements</a:t>
            </a:r>
          </a:p>
        </p:txBody>
      </p:sp>
      <p:pic>
        <p:nvPicPr>
          <p:cNvPr id="4" name="Picture 2">
            <a:hlinkClick r:id="rId3"/>
            <a:extLst>
              <a:ext uri="{FF2B5EF4-FFF2-40B4-BE49-F238E27FC236}">
                <a16:creationId xmlns:a16="http://schemas.microsoft.com/office/drawing/2014/main" id="{23427915-1026-C24B-BF6B-08EB25CE1F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50" y="4038600"/>
            <a:ext cx="8572500" cy="1689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2069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a:t>Notation: In UML</a:t>
            </a:r>
          </a:p>
        </p:txBody>
      </p:sp>
      <p:pic>
        <p:nvPicPr>
          <p:cNvPr id="2" name="Picture 1"/>
          <p:cNvPicPr>
            <a:picLocks noChangeAspect="1"/>
          </p:cNvPicPr>
          <p:nvPr/>
        </p:nvPicPr>
        <p:blipFill>
          <a:blip r:embed="rId3"/>
          <a:stretch>
            <a:fillRect/>
          </a:stretch>
        </p:blipFill>
        <p:spPr>
          <a:xfrm>
            <a:off x="457200" y="1676400"/>
            <a:ext cx="3505200" cy="3505200"/>
          </a:xfrm>
          <a:prstGeom prst="rect">
            <a:avLst/>
          </a:prstGeom>
        </p:spPr>
      </p:pic>
      <p:sp>
        <p:nvSpPr>
          <p:cNvPr id="3" name="TextBox 2"/>
          <p:cNvSpPr txBox="1"/>
          <p:nvPr/>
        </p:nvSpPr>
        <p:spPr>
          <a:xfrm>
            <a:off x="3654997" y="2197893"/>
            <a:ext cx="5260403" cy="2123658"/>
          </a:xfrm>
          <a:prstGeom prst="rect">
            <a:avLst/>
          </a:prstGeom>
          <a:noFill/>
        </p:spPr>
        <p:txBody>
          <a:bodyPr wrap="square" rtlCol="0">
            <a:spAutoFit/>
          </a:bodyPr>
          <a:lstStyle/>
          <a:p>
            <a:pPr marL="285750" indent="-285750">
              <a:buFont typeface="Arial" panose="020B0604020202020204" pitchFamily="34" charset="0"/>
              <a:buChar char="•"/>
            </a:pPr>
            <a:r>
              <a:rPr lang="en-US" sz="2200" dirty="0"/>
              <a:t>Closed triangle with a dashed line in UML is an “is-a” relationship</a:t>
            </a:r>
          </a:p>
          <a:p>
            <a:pPr marL="285750" indent="-285750">
              <a:buFont typeface="Arial" panose="020B0604020202020204" pitchFamily="34" charset="0"/>
              <a:buChar char="•"/>
            </a:pPr>
            <a:endParaRPr lang="en-US" sz="2200" dirty="0"/>
          </a:p>
          <a:p>
            <a:pPr marL="285750" indent="-285750">
              <a:buFont typeface="Arial" panose="020B0604020202020204" pitchFamily="34" charset="0"/>
              <a:buChar char="•"/>
            </a:pPr>
            <a:r>
              <a:rPr lang="en-US" sz="2200" dirty="0"/>
              <a:t>Read this as: </a:t>
            </a:r>
          </a:p>
          <a:p>
            <a:endParaRPr lang="en-US" sz="2200" dirty="0"/>
          </a:p>
          <a:p>
            <a:pPr lvl="1"/>
            <a:r>
              <a:rPr lang="en-US" sz="2200" dirty="0" err="1"/>
              <a:t>InterImpl</a:t>
            </a:r>
            <a:r>
              <a:rPr lang="en-US" sz="2200" dirty="0"/>
              <a:t> is-an </a:t>
            </a:r>
            <a:r>
              <a:rPr lang="en-US" sz="2200" dirty="0" err="1"/>
              <a:t>InterfaceName</a:t>
            </a:r>
            <a:endParaRPr lang="en-US" sz="2200" dirty="0"/>
          </a:p>
        </p:txBody>
      </p:sp>
      <p:sp>
        <p:nvSpPr>
          <p:cNvPr id="13" name="TextBox 12"/>
          <p:cNvSpPr txBox="1"/>
          <p:nvPr/>
        </p:nvSpPr>
        <p:spPr>
          <a:xfrm>
            <a:off x="8382224" y="6324600"/>
            <a:ext cx="457176"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a:t>Q3</a:t>
            </a:r>
          </a:p>
        </p:txBody>
      </p:sp>
      <p:sp>
        <p:nvSpPr>
          <p:cNvPr id="6" name="TextBox 5"/>
          <p:cNvSpPr txBox="1"/>
          <p:nvPr/>
        </p:nvSpPr>
        <p:spPr>
          <a:xfrm>
            <a:off x="4147457" y="4819638"/>
            <a:ext cx="4234767" cy="1200329"/>
          </a:xfrm>
          <a:prstGeom prst="rect">
            <a:avLst/>
          </a:prstGeom>
          <a:noFill/>
          <a:ln>
            <a:solidFill>
              <a:schemeClr val="tx1"/>
            </a:solidFill>
          </a:ln>
        </p:spPr>
        <p:txBody>
          <a:bodyPr wrap="square" rtlCol="0">
            <a:spAutoFit/>
          </a:bodyPr>
          <a:lstStyle/>
          <a:p>
            <a:r>
              <a:rPr lang="en-US" sz="2400" dirty="0" err="1">
                <a:latin typeface="Consolas" panose="020B0609020204030204" pitchFamily="49" charset="0"/>
              </a:rPr>
              <a:t>PlantUML</a:t>
            </a:r>
            <a:r>
              <a:rPr lang="en-US" sz="2400" dirty="0">
                <a:latin typeface="Consolas" panose="020B0609020204030204" pitchFamily="49" charset="0"/>
              </a:rPr>
              <a:t>:</a:t>
            </a:r>
          </a:p>
          <a:p>
            <a:endParaRPr lang="en-US" sz="2400" dirty="0">
              <a:latin typeface="Consolas" panose="020B0609020204030204" pitchFamily="49" charset="0"/>
            </a:endParaRPr>
          </a:p>
          <a:p>
            <a:r>
              <a:rPr lang="en-US" sz="2400" dirty="0">
                <a:latin typeface="Consolas" panose="020B0609020204030204" pitchFamily="49" charset="0"/>
              </a:rPr>
              <a:t>Class .-|&gt; Interface</a:t>
            </a:r>
          </a:p>
        </p:txBody>
      </p:sp>
    </p:spTree>
    <p:extLst>
      <p:ext uri="{BB962C8B-B14F-4D97-AF65-F5344CB8AC3E}">
        <p14:creationId xmlns:p14="http://schemas.microsoft.com/office/powerpoint/2010/main" val="3413414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hlinkClick r:id="rId3"/>
            <a:extLst>
              <a:ext uri="{FF2B5EF4-FFF2-40B4-BE49-F238E27FC236}">
                <a16:creationId xmlns:a16="http://schemas.microsoft.com/office/drawing/2014/main" id="{23427915-1026-C24B-BF6B-08EB25CE1F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543" y="1054100"/>
            <a:ext cx="8572500" cy="16891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595993" y="-166914"/>
            <a:ext cx="8229600" cy="1143000"/>
          </a:xfrm>
        </p:spPr>
        <p:txBody>
          <a:bodyPr>
            <a:normAutofit/>
          </a:bodyPr>
          <a:lstStyle/>
          <a:p>
            <a:r>
              <a:rPr lang="en-US" i="1" dirty="0"/>
              <a:t>Code Refactoring</a:t>
            </a:r>
          </a:p>
        </p:txBody>
      </p:sp>
      <p:pic>
        <p:nvPicPr>
          <p:cNvPr id="1028" name="Picture 4">
            <a:hlinkClick r:id="rId5"/>
            <a:extLst>
              <a:ext uri="{FF2B5EF4-FFF2-40B4-BE49-F238E27FC236}">
                <a16:creationId xmlns:a16="http://schemas.microsoft.com/office/drawing/2014/main" id="{209FE87E-4429-CC45-ADF9-F1C95374B89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6293" y="2965224"/>
            <a:ext cx="5997707" cy="385649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7200" y="762000"/>
            <a:ext cx="8229600" cy="4708525"/>
          </a:xfrm>
        </p:spPr>
        <p:txBody>
          <a:bodyPr>
            <a:normAutofit/>
          </a:bodyPr>
          <a:lstStyle/>
          <a:p>
            <a:pPr marL="57150" indent="0">
              <a:buNone/>
            </a:pPr>
            <a:r>
              <a:rPr lang="en-US" dirty="0"/>
              <a:t>Before refactoring:</a:t>
            </a:r>
          </a:p>
          <a:p>
            <a:pPr marL="57150" indent="0">
              <a:buNone/>
            </a:pPr>
            <a:endParaRPr lang="en-US" dirty="0"/>
          </a:p>
          <a:p>
            <a:pPr marL="57150" indent="0">
              <a:buNone/>
            </a:pPr>
            <a:endParaRPr lang="en-US" dirty="0"/>
          </a:p>
          <a:p>
            <a:pPr marL="57150" indent="0">
              <a:buNone/>
            </a:pPr>
            <a:endParaRPr lang="en-US" dirty="0"/>
          </a:p>
          <a:p>
            <a:pPr marL="57150" indent="0">
              <a:buNone/>
            </a:pPr>
            <a:r>
              <a:rPr lang="en-US" dirty="0"/>
              <a:t>After refactoring:</a:t>
            </a:r>
          </a:p>
          <a:p>
            <a:pPr marL="57150" indent="0">
              <a:buNone/>
            </a:pPr>
            <a:endParaRPr lang="en-US" dirty="0"/>
          </a:p>
        </p:txBody>
      </p:sp>
      <p:sp>
        <p:nvSpPr>
          <p:cNvPr id="4" name="TextBox 3"/>
          <p:cNvSpPr txBox="1"/>
          <p:nvPr/>
        </p:nvSpPr>
        <p:spPr>
          <a:xfrm>
            <a:off x="146957" y="5181600"/>
            <a:ext cx="3156857" cy="1477328"/>
          </a:xfrm>
          <a:prstGeom prst="rect">
            <a:avLst/>
          </a:prstGeom>
          <a:noFill/>
          <a:ln>
            <a:solidFill>
              <a:schemeClr val="tx1"/>
            </a:solidFill>
          </a:ln>
        </p:spPr>
        <p:txBody>
          <a:bodyPr wrap="square" rtlCol="0">
            <a:spAutoFit/>
          </a:bodyPr>
          <a:lstStyle/>
          <a:p>
            <a:r>
              <a:rPr lang="en-US" dirty="0" err="1">
                <a:latin typeface="Consolas" panose="020B0609020204030204" pitchFamily="49" charset="0"/>
              </a:rPr>
              <a:t>PlantUML</a:t>
            </a:r>
            <a:r>
              <a:rPr lang="en-US" dirty="0">
                <a:latin typeface="Consolas" panose="020B0609020204030204" pitchFamily="49" charset="0"/>
              </a:rPr>
              <a:t>:</a:t>
            </a:r>
          </a:p>
          <a:p>
            <a:endParaRPr lang="en-US" dirty="0">
              <a:latin typeface="Consolas" panose="020B0609020204030204" pitchFamily="49" charset="0"/>
            </a:endParaRPr>
          </a:p>
          <a:p>
            <a:r>
              <a:rPr lang="en-US" dirty="0">
                <a:latin typeface="Consolas" panose="020B0609020204030204" pitchFamily="49" charset="0"/>
              </a:rPr>
              <a:t>Ball .-|&gt; Weighable</a:t>
            </a:r>
          </a:p>
          <a:p>
            <a:r>
              <a:rPr lang="en-US" dirty="0">
                <a:latin typeface="Consolas" panose="020B0609020204030204" pitchFamily="49" charset="0"/>
              </a:rPr>
              <a:t>Cube .-|&gt; Weighable</a:t>
            </a:r>
          </a:p>
          <a:p>
            <a:r>
              <a:rPr lang="en-US" dirty="0">
                <a:latin typeface="Consolas" panose="020B0609020204030204" pitchFamily="49" charset="0"/>
              </a:rPr>
              <a:t>Cylinder .-|&gt; Weighable</a:t>
            </a:r>
          </a:p>
        </p:txBody>
      </p:sp>
    </p:spTree>
    <p:extLst>
      <p:ext uri="{BB962C8B-B14F-4D97-AF65-F5344CB8AC3E}">
        <p14:creationId xmlns:p14="http://schemas.microsoft.com/office/powerpoint/2010/main" val="412646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3D4639BB-66B5-4312-B753-FEAF4D1EB0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256192"/>
            <a:ext cx="6400800" cy="3495676"/>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a:hlinkClick r:id="rId3"/>
            <a:extLst>
              <a:ext uri="{FF2B5EF4-FFF2-40B4-BE49-F238E27FC236}">
                <a16:creationId xmlns:a16="http://schemas.microsoft.com/office/drawing/2014/main" id="{46691462-FFFB-4817-B124-3B07BD9166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554" y="4572000"/>
            <a:ext cx="8363022" cy="16478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DE0A33F-63A1-430C-A82E-956ACA06D62A}"/>
              </a:ext>
            </a:extLst>
          </p:cNvPr>
          <p:cNvSpPr txBox="1"/>
          <p:nvPr/>
        </p:nvSpPr>
        <p:spPr>
          <a:xfrm>
            <a:off x="152400" y="281675"/>
            <a:ext cx="2667000" cy="107721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Before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Refactoring</a:t>
            </a:r>
            <a:endParaRPr kumimoji="0" lang="en-US" altLang="en-US" sz="11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918581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a:extLst>
              <a:ext uri="{FF2B5EF4-FFF2-40B4-BE49-F238E27FC236}">
                <a16:creationId xmlns:a16="http://schemas.microsoft.com/office/drawing/2014/main" id="{C703F9AE-704F-434E-86DB-692D4FC9F5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6890" y="310646"/>
            <a:ext cx="6400800" cy="349134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hlinkClick r:id="rId3"/>
            <a:extLst>
              <a:ext uri="{FF2B5EF4-FFF2-40B4-BE49-F238E27FC236}">
                <a16:creationId xmlns:a16="http://schemas.microsoft.com/office/drawing/2014/main" id="{1C358E9D-01A4-43F0-8938-366B0C2FF4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3961447"/>
            <a:ext cx="4481087" cy="288131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2174058-079A-4947-93D8-D545388B5899}"/>
              </a:ext>
            </a:extLst>
          </p:cNvPr>
          <p:cNvSpPr txBox="1"/>
          <p:nvPr/>
        </p:nvSpPr>
        <p:spPr>
          <a:xfrm>
            <a:off x="216310" y="462409"/>
            <a:ext cx="4572000" cy="107721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After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Refactoring</a:t>
            </a:r>
            <a:endParaRPr kumimoji="0" lang="en-US" altLang="en-US" sz="11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824901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152400"/>
            <a:ext cx="8229600" cy="1143000"/>
          </a:xfrm>
        </p:spPr>
        <p:txBody>
          <a:bodyPr>
            <a:normAutofit fontScale="90000"/>
          </a:bodyPr>
          <a:lstStyle/>
          <a:p>
            <a:pPr algn="l"/>
            <a:r>
              <a:rPr lang="en-US" dirty="0"/>
              <a:t>Interface Types can replace class types</a:t>
            </a:r>
          </a:p>
        </p:txBody>
      </p:sp>
      <p:sp>
        <p:nvSpPr>
          <p:cNvPr id="3" name="Content Placeholder 2"/>
          <p:cNvSpPr>
            <a:spLocks noGrp="1"/>
          </p:cNvSpPr>
          <p:nvPr>
            <p:ph idx="1"/>
          </p:nvPr>
        </p:nvSpPr>
        <p:spPr>
          <a:xfrm>
            <a:off x="152400" y="838200"/>
            <a:ext cx="8839200" cy="5867400"/>
          </a:xfrm>
        </p:spPr>
        <p:txBody>
          <a:bodyPr>
            <a:normAutofit/>
          </a:bodyPr>
          <a:lstStyle/>
          <a:p>
            <a:r>
              <a:rPr lang="en-US" sz="2800" dirty="0"/>
              <a:t>If Dog &amp; Cat implement the Pet interface:</a:t>
            </a:r>
          </a:p>
          <a:p>
            <a:pPr marL="971550" lvl="1" indent="-514350">
              <a:buFont typeface="+mj-lt"/>
              <a:buAutoNum type="arabicPeriod"/>
            </a:pPr>
            <a:r>
              <a:rPr lang="en-US" dirty="0"/>
              <a:t>Variable Declaration:</a:t>
            </a:r>
          </a:p>
          <a:p>
            <a:pPr lvl="2"/>
            <a:r>
              <a:rPr lang="en-US" dirty="0"/>
              <a:t>Pet d = new Dog();	Pet c = new Cat();</a:t>
            </a:r>
          </a:p>
          <a:p>
            <a:pPr marL="971550" lvl="1" indent="-514350">
              <a:buFont typeface="+mj-lt"/>
              <a:buAutoNum type="arabicPeriod"/>
            </a:pPr>
            <a:r>
              <a:rPr lang="en-US" dirty="0"/>
              <a:t>Parameters:</a:t>
            </a:r>
          </a:p>
          <a:p>
            <a:pPr lvl="2"/>
            <a:r>
              <a:rPr lang="en-US" dirty="0"/>
              <a:t>public static void </a:t>
            </a:r>
            <a:r>
              <a:rPr lang="en-US" dirty="0" err="1"/>
              <a:t>feedPet</a:t>
            </a:r>
            <a:r>
              <a:rPr lang="en-US" dirty="0"/>
              <a:t>(Pet p) {…}</a:t>
            </a:r>
            <a:br>
              <a:rPr lang="en-US" dirty="0"/>
            </a:br>
            <a:r>
              <a:rPr lang="en-US" dirty="0"/>
              <a:t>Can call with any object of type Pet:</a:t>
            </a:r>
          </a:p>
          <a:p>
            <a:pPr lvl="2"/>
            <a:r>
              <a:rPr lang="en-US" dirty="0" err="1"/>
              <a:t>feedPet</a:t>
            </a:r>
            <a:r>
              <a:rPr lang="en-US" dirty="0"/>
              <a:t>(new Dog());       </a:t>
            </a:r>
            <a:r>
              <a:rPr lang="en-US" dirty="0" err="1"/>
              <a:t>feedPet</a:t>
            </a:r>
            <a:r>
              <a:rPr lang="en-US" dirty="0"/>
              <a:t>(c); // from above</a:t>
            </a:r>
          </a:p>
          <a:p>
            <a:pPr marL="971550" lvl="1" indent="-514350">
              <a:buFont typeface="+mj-lt"/>
              <a:buAutoNum type="arabicPeriod" startAt="3"/>
            </a:pPr>
            <a:r>
              <a:rPr lang="en-US" dirty="0"/>
              <a:t>Fields:</a:t>
            </a:r>
          </a:p>
          <a:p>
            <a:pPr lvl="2"/>
            <a:r>
              <a:rPr lang="en-US" dirty="0"/>
              <a:t>private Pet </a:t>
            </a:r>
            <a:r>
              <a:rPr lang="en-US" dirty="0" err="1"/>
              <a:t>pet</a:t>
            </a:r>
            <a:r>
              <a:rPr lang="en-US" dirty="0"/>
              <a:t>;</a:t>
            </a:r>
          </a:p>
          <a:p>
            <a:pPr marL="971550" lvl="1" indent="-514350">
              <a:buFont typeface="+mj-lt"/>
              <a:buAutoNum type="arabicPeriod" startAt="3"/>
            </a:pPr>
            <a:r>
              <a:rPr lang="en-US" dirty="0"/>
              <a:t>Generic Type Parameters:</a:t>
            </a:r>
          </a:p>
          <a:p>
            <a:pPr lvl="2"/>
            <a:r>
              <a:rPr lang="en-US" dirty="0" err="1"/>
              <a:t>ArrayList</a:t>
            </a:r>
            <a:r>
              <a:rPr lang="en-US" dirty="0"/>
              <a:t>&lt;Pet&gt; pets = new </a:t>
            </a:r>
            <a:r>
              <a:rPr lang="en-US" dirty="0" err="1"/>
              <a:t>ArrayList</a:t>
            </a:r>
            <a:r>
              <a:rPr lang="en-US" dirty="0"/>
              <a:t>&lt;Pet&gt;();</a:t>
            </a:r>
          </a:p>
          <a:p>
            <a:pPr lvl="2"/>
            <a:r>
              <a:rPr lang="en-US" dirty="0" err="1"/>
              <a:t>pets.add</a:t>
            </a:r>
            <a:r>
              <a:rPr lang="en-US" dirty="0"/>
              <a:t>(new Dog());    </a:t>
            </a:r>
            <a:r>
              <a:rPr lang="en-US" dirty="0" err="1"/>
              <a:t>pets.add</a:t>
            </a:r>
            <a:r>
              <a:rPr lang="en-US" dirty="0"/>
              <a:t>(new Cat());</a:t>
            </a:r>
          </a:p>
          <a:p>
            <a:pPr lvl="1"/>
            <a:endParaRPr lang="en-US" dirty="0"/>
          </a:p>
        </p:txBody>
      </p:sp>
    </p:spTree>
    <p:extLst>
      <p:ext uri="{BB962C8B-B14F-4D97-AF65-F5344CB8AC3E}">
        <p14:creationId xmlns:p14="http://schemas.microsoft.com/office/powerpoint/2010/main" val="2010889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your understanding…</a:t>
            </a:r>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pPr marL="0" indent="0">
              <a:buNone/>
            </a:pPr>
            <a:r>
              <a:rPr lang="en-US" dirty="0"/>
              <a:t>public interface Pet{</a:t>
            </a:r>
          </a:p>
          <a:p>
            <a:pPr marL="0" indent="0">
              <a:buNone/>
            </a:pPr>
            <a:r>
              <a:rPr lang="en-US" dirty="0"/>
              <a:t>    private String name;</a:t>
            </a:r>
          </a:p>
          <a:p>
            <a:pPr marL="0" indent="0">
              <a:buNone/>
            </a:pPr>
            <a:endParaRPr lang="en-US" dirty="0"/>
          </a:p>
          <a:p>
            <a:pPr marL="0" indent="0">
              <a:buNone/>
            </a:pPr>
            <a:r>
              <a:rPr lang="en-US" dirty="0"/>
              <a:t>    public Pet(String name){</a:t>
            </a:r>
          </a:p>
          <a:p>
            <a:pPr marL="0" indent="0">
              <a:buNone/>
            </a:pPr>
            <a:r>
              <a:rPr lang="en-US" dirty="0"/>
              <a:t>        this.name = name;</a:t>
            </a:r>
          </a:p>
          <a:p>
            <a:pPr marL="0" indent="0">
              <a:buNone/>
            </a:pPr>
            <a:r>
              <a:rPr lang="en-US" dirty="0"/>
              <a:t>    }</a:t>
            </a:r>
          </a:p>
          <a:p>
            <a:pPr marL="0" indent="0">
              <a:buNone/>
            </a:pPr>
            <a:endParaRPr lang="en-US" dirty="0"/>
          </a:p>
          <a:p>
            <a:pPr marL="0" indent="0">
              <a:buNone/>
            </a:pPr>
            <a:r>
              <a:rPr lang="en-US" dirty="0"/>
              <a:t>    public void speak(){</a:t>
            </a:r>
          </a:p>
          <a:p>
            <a:pPr marL="0" indent="0">
              <a:buNone/>
            </a:pPr>
            <a:r>
              <a:rPr lang="en-US" dirty="0"/>
              <a:t>        </a:t>
            </a:r>
            <a:r>
              <a:rPr lang="en-US" dirty="0" err="1"/>
              <a:t>System.out.println</a:t>
            </a:r>
            <a:r>
              <a:rPr lang="en-US" dirty="0"/>
              <a:t>(name);</a:t>
            </a:r>
          </a:p>
          <a:p>
            <a:pPr marL="0" indent="0">
              <a:buNone/>
            </a:pPr>
            <a:r>
              <a:rPr lang="en-US" dirty="0"/>
              <a:t>    }</a:t>
            </a:r>
          </a:p>
          <a:p>
            <a:pPr marL="0" indent="0">
              <a:buNone/>
            </a:pPr>
            <a:r>
              <a:rPr lang="en-US" dirty="0"/>
              <a:t>}</a:t>
            </a:r>
          </a:p>
        </p:txBody>
      </p:sp>
      <p:sp>
        <p:nvSpPr>
          <p:cNvPr id="4" name="TextBox 3"/>
          <p:cNvSpPr txBox="1"/>
          <p:nvPr/>
        </p:nvSpPr>
        <p:spPr>
          <a:xfrm>
            <a:off x="1362627" y="5638800"/>
            <a:ext cx="6418745" cy="523220"/>
          </a:xfrm>
          <a:prstGeom prst="rect">
            <a:avLst/>
          </a:prstGeom>
          <a:noFill/>
          <a:ln>
            <a:solidFill>
              <a:schemeClr val="tx1"/>
            </a:solidFill>
          </a:ln>
        </p:spPr>
        <p:txBody>
          <a:bodyPr wrap="none" rtlCol="0">
            <a:spAutoFit/>
          </a:bodyPr>
          <a:lstStyle/>
          <a:p>
            <a:r>
              <a:rPr lang="en-US" sz="2800" dirty="0"/>
              <a:t>Is this interface valid? Why or why not?</a:t>
            </a:r>
          </a:p>
        </p:txBody>
      </p:sp>
    </p:spTree>
    <p:extLst>
      <p:ext uri="{BB962C8B-B14F-4D97-AF65-F5344CB8AC3E}">
        <p14:creationId xmlns:p14="http://schemas.microsoft.com/office/powerpoint/2010/main" val="1781697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 interface</a:t>
            </a:r>
          </a:p>
        </p:txBody>
      </p:sp>
      <p:sp>
        <p:nvSpPr>
          <p:cNvPr id="3" name="Content Placeholder 2"/>
          <p:cNvSpPr>
            <a:spLocks noGrp="1"/>
          </p:cNvSpPr>
          <p:nvPr>
            <p:ph idx="1"/>
          </p:nvPr>
        </p:nvSpPr>
        <p:spPr/>
        <p:txBody>
          <a:bodyPr>
            <a:normAutofit/>
          </a:bodyPr>
          <a:lstStyle/>
          <a:p>
            <a:pPr marL="0" indent="0">
              <a:buNone/>
            </a:pPr>
            <a:r>
              <a:rPr lang="en-US" dirty="0"/>
              <a:t>public interface Pet{</a:t>
            </a:r>
          </a:p>
          <a:p>
            <a:pPr marL="0" indent="0">
              <a:buNone/>
            </a:pPr>
            <a:r>
              <a:rPr lang="en-US" dirty="0"/>
              <a:t>    public void speak();</a:t>
            </a:r>
          </a:p>
          <a:p>
            <a:pPr marL="0" indent="0">
              <a:buNone/>
            </a:pPr>
            <a:r>
              <a:rPr lang="en-US" dirty="0"/>
              <a:t>}</a:t>
            </a:r>
          </a:p>
        </p:txBody>
      </p:sp>
      <p:sp>
        <p:nvSpPr>
          <p:cNvPr id="5" name="TextBox 4"/>
          <p:cNvSpPr txBox="1"/>
          <p:nvPr/>
        </p:nvSpPr>
        <p:spPr>
          <a:xfrm>
            <a:off x="2409388" y="4419600"/>
            <a:ext cx="4325223" cy="523220"/>
          </a:xfrm>
          <a:prstGeom prst="rect">
            <a:avLst/>
          </a:prstGeom>
          <a:noFill/>
          <a:ln>
            <a:solidFill>
              <a:schemeClr val="tx1"/>
            </a:solidFill>
          </a:ln>
        </p:spPr>
        <p:txBody>
          <a:bodyPr wrap="none" rtlCol="0">
            <a:spAutoFit/>
          </a:bodyPr>
          <a:lstStyle/>
          <a:p>
            <a:r>
              <a:rPr lang="en-US" sz="2800" dirty="0"/>
              <a:t>What happened to name?</a:t>
            </a:r>
          </a:p>
        </p:txBody>
      </p:sp>
    </p:spTree>
    <p:extLst>
      <p:ext uri="{BB962C8B-B14F-4D97-AF65-F5344CB8AC3E}">
        <p14:creationId xmlns:p14="http://schemas.microsoft.com/office/powerpoint/2010/main" val="6417023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valid Pet with a name</a:t>
            </a:r>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pPr marL="0" indent="0">
              <a:buNone/>
            </a:pPr>
            <a:r>
              <a:rPr lang="en-US" dirty="0"/>
              <a:t>public class Cat implements Pet {</a:t>
            </a:r>
          </a:p>
          <a:p>
            <a:pPr marL="0" indent="0">
              <a:buNone/>
            </a:pPr>
            <a:r>
              <a:rPr lang="en-US" dirty="0"/>
              <a:t>    private String name;</a:t>
            </a:r>
          </a:p>
          <a:p>
            <a:pPr marL="0" indent="0">
              <a:buNone/>
            </a:pPr>
            <a:endParaRPr lang="en-US" dirty="0"/>
          </a:p>
          <a:p>
            <a:pPr marL="0" indent="0">
              <a:buNone/>
            </a:pPr>
            <a:r>
              <a:rPr lang="en-US" dirty="0"/>
              <a:t>    public Cat(String name){</a:t>
            </a:r>
          </a:p>
          <a:p>
            <a:pPr marL="0" indent="0">
              <a:buNone/>
            </a:pPr>
            <a:r>
              <a:rPr lang="en-US" dirty="0"/>
              <a:t>        this.name = name;</a:t>
            </a:r>
          </a:p>
          <a:p>
            <a:pPr marL="0" indent="0">
              <a:buNone/>
            </a:pPr>
            <a:r>
              <a:rPr lang="en-US" dirty="0"/>
              <a:t>    }</a:t>
            </a:r>
          </a:p>
          <a:p>
            <a:pPr marL="0" indent="0">
              <a:buNone/>
            </a:pPr>
            <a:endParaRPr lang="en-US" dirty="0"/>
          </a:p>
          <a:p>
            <a:pPr marL="0" indent="0">
              <a:buNone/>
            </a:pPr>
            <a:r>
              <a:rPr lang="en-US" dirty="0"/>
              <a:t>    public void speak(){</a:t>
            </a:r>
          </a:p>
          <a:p>
            <a:pPr marL="0" indent="0">
              <a:buNone/>
            </a:pPr>
            <a:r>
              <a:rPr lang="en-US" dirty="0"/>
              <a:t>        </a:t>
            </a:r>
            <a:r>
              <a:rPr lang="en-US" dirty="0" err="1"/>
              <a:t>System.out.println</a:t>
            </a:r>
            <a:r>
              <a:rPr lang="en-US" dirty="0"/>
              <a:t>(name);</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29183029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a:t>Why is this OK?</a:t>
            </a:r>
          </a:p>
        </p:txBody>
      </p:sp>
      <p:sp>
        <p:nvSpPr>
          <p:cNvPr id="2" name="Content Placeholder 1"/>
          <p:cNvSpPr>
            <a:spLocks noGrp="1"/>
          </p:cNvSpPr>
          <p:nvPr>
            <p:ph idx="1"/>
          </p:nvPr>
        </p:nvSpPr>
        <p:spPr>
          <a:xfrm>
            <a:off x="457200" y="1600200"/>
            <a:ext cx="8229600" cy="5257800"/>
          </a:xfrm>
        </p:spPr>
        <p:txBody>
          <a:bodyPr>
            <a:normAutofit/>
          </a:bodyPr>
          <a:lstStyle/>
          <a:p>
            <a:pPr marL="0" indent="0">
              <a:buNone/>
              <a:defRPr/>
            </a:pPr>
            <a:r>
              <a:rPr lang="en-US" b="1" dirty="0">
                <a:solidFill>
                  <a:schemeClr val="accent3"/>
                </a:solidFill>
                <a:latin typeface="Consolas" pitchFamily="49" charset="0"/>
              </a:rPr>
              <a:t>Pet p = new </a:t>
            </a:r>
            <a:r>
              <a:rPr lang="en-US" b="1" dirty="0">
                <a:solidFill>
                  <a:schemeClr val="accent1"/>
                </a:solidFill>
                <a:latin typeface="Consolas" pitchFamily="49" charset="0"/>
              </a:rPr>
              <a:t>Dog</a:t>
            </a:r>
            <a:r>
              <a:rPr lang="en-US" b="1" dirty="0">
                <a:solidFill>
                  <a:schemeClr val="accent3"/>
                </a:solidFill>
                <a:latin typeface="Consolas" pitchFamily="49" charset="0"/>
              </a:rPr>
              <a:t>();</a:t>
            </a:r>
            <a:br>
              <a:rPr lang="en-US" b="1" dirty="0">
                <a:solidFill>
                  <a:schemeClr val="accent3"/>
                </a:solidFill>
                <a:latin typeface="Consolas" pitchFamily="49" charset="0"/>
              </a:rPr>
            </a:br>
            <a:r>
              <a:rPr lang="en-US" b="1" dirty="0" err="1">
                <a:solidFill>
                  <a:schemeClr val="accent3"/>
                </a:solidFill>
                <a:latin typeface="Consolas" pitchFamily="49" charset="0"/>
              </a:rPr>
              <a:t>p.feed</a:t>
            </a:r>
            <a:r>
              <a:rPr lang="en-US" b="1" dirty="0">
                <a:solidFill>
                  <a:schemeClr val="accent3"/>
                </a:solidFill>
                <a:latin typeface="Consolas" pitchFamily="49" charset="0"/>
              </a:rPr>
              <a:t>();</a:t>
            </a:r>
          </a:p>
          <a:p>
            <a:pPr marL="0" indent="0">
              <a:buNone/>
              <a:defRPr/>
            </a:pPr>
            <a:r>
              <a:rPr lang="en-US" b="1" dirty="0">
                <a:solidFill>
                  <a:schemeClr val="accent3"/>
                </a:solidFill>
                <a:latin typeface="Consolas" pitchFamily="49" charset="0"/>
              </a:rPr>
              <a:t>p = new </a:t>
            </a:r>
            <a:r>
              <a:rPr lang="en-US" b="1" dirty="0">
                <a:solidFill>
                  <a:schemeClr val="accent1"/>
                </a:solidFill>
                <a:latin typeface="Consolas" pitchFamily="49" charset="0"/>
              </a:rPr>
              <a:t>Cat</a:t>
            </a:r>
            <a:r>
              <a:rPr lang="en-US" b="1" dirty="0">
                <a:solidFill>
                  <a:schemeClr val="accent3"/>
                </a:solidFill>
                <a:latin typeface="Consolas" pitchFamily="49" charset="0"/>
              </a:rPr>
              <a:t>();</a:t>
            </a:r>
            <a:br>
              <a:rPr lang="en-US" b="1" dirty="0">
                <a:solidFill>
                  <a:schemeClr val="accent3"/>
                </a:solidFill>
                <a:latin typeface="Consolas" pitchFamily="49" charset="0"/>
              </a:rPr>
            </a:br>
            <a:r>
              <a:rPr lang="en-US" b="1" dirty="0" err="1">
                <a:solidFill>
                  <a:schemeClr val="accent3"/>
                </a:solidFill>
                <a:latin typeface="Consolas" pitchFamily="49" charset="0"/>
              </a:rPr>
              <a:t>p.feed</a:t>
            </a:r>
            <a:r>
              <a:rPr lang="en-US" b="1" dirty="0">
                <a:solidFill>
                  <a:schemeClr val="accent3"/>
                </a:solidFill>
                <a:latin typeface="Consolas" pitchFamily="49" charset="0"/>
              </a:rPr>
              <a:t>();</a:t>
            </a:r>
          </a:p>
          <a:p>
            <a:pPr marL="0" indent="0">
              <a:buNone/>
              <a:defRPr/>
            </a:pPr>
            <a:r>
              <a:rPr lang="en-US" b="1" dirty="0">
                <a:solidFill>
                  <a:schemeClr val="accent3"/>
                </a:solidFill>
                <a:latin typeface="Consolas" pitchFamily="49" charset="0"/>
              </a:rPr>
              <a:t>p = new Pet(); // NO!</a:t>
            </a:r>
          </a:p>
          <a:p>
            <a:pPr>
              <a:defRPr/>
            </a:pPr>
            <a:r>
              <a:rPr lang="en-US" dirty="0"/>
              <a:t>Any child type may be stored into a variable of a parent type, but not the other way around.</a:t>
            </a:r>
          </a:p>
          <a:p>
            <a:pPr lvl="1">
              <a:defRPr/>
            </a:pPr>
            <a:r>
              <a:rPr lang="en-US" dirty="0"/>
              <a:t>A Dog is a Pet, and a Cat is a Pet, but a Pet is not </a:t>
            </a:r>
            <a:r>
              <a:rPr lang="en-US" b="1" dirty="0"/>
              <a:t>required</a:t>
            </a:r>
            <a:r>
              <a:rPr lang="en-US" dirty="0"/>
              <a:t> to be a Dog or a Cat.</a:t>
            </a:r>
          </a:p>
          <a:p>
            <a:pPr lvl="1">
              <a:defRPr/>
            </a:pPr>
            <a:r>
              <a:rPr lang="en-US" dirty="0"/>
              <a:t>And how could you </a:t>
            </a:r>
            <a:r>
              <a:rPr lang="en-US" b="1" i="1" dirty="0">
                <a:solidFill>
                  <a:srgbClr val="FF0000"/>
                </a:solidFill>
              </a:rPr>
              <a:t>construct</a:t>
            </a:r>
            <a:r>
              <a:rPr lang="en-US" i="1" dirty="0"/>
              <a:t> </a:t>
            </a:r>
            <a:r>
              <a:rPr lang="en-US" dirty="0"/>
              <a:t>a Pet?</a:t>
            </a:r>
          </a:p>
        </p:txBody>
      </p:sp>
      <p:sp>
        <p:nvSpPr>
          <p:cNvPr id="4" name="TextBox 3"/>
          <p:cNvSpPr txBox="1"/>
          <p:nvPr/>
        </p:nvSpPr>
        <p:spPr>
          <a:xfrm>
            <a:off x="8382224" y="6324600"/>
            <a:ext cx="457176"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a:t>Q2</a:t>
            </a:r>
          </a:p>
        </p:txBody>
      </p:sp>
    </p:spTree>
    <p:extLst>
      <p:ext uri="{BB962C8B-B14F-4D97-AF65-F5344CB8AC3E}">
        <p14:creationId xmlns:p14="http://schemas.microsoft.com/office/powerpoint/2010/main" val="1266346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Object-Oriented Programming</a:t>
            </a:r>
          </a:p>
        </p:txBody>
      </p:sp>
      <p:sp>
        <p:nvSpPr>
          <p:cNvPr id="3" name="Content Placeholder 2"/>
          <p:cNvSpPr>
            <a:spLocks noGrp="1"/>
          </p:cNvSpPr>
          <p:nvPr>
            <p:ph idx="1"/>
          </p:nvPr>
        </p:nvSpPr>
        <p:spPr/>
        <p:txBody>
          <a:bodyPr/>
          <a:lstStyle/>
          <a:p>
            <a:r>
              <a:rPr lang="en-US" dirty="0"/>
              <a:t>The </a:t>
            </a:r>
            <a:r>
              <a:rPr lang="en-US" b="1" dirty="0"/>
              <a:t>three pillars </a:t>
            </a:r>
            <a:r>
              <a:rPr lang="en-US" dirty="0"/>
              <a:t>of </a:t>
            </a:r>
            <a:r>
              <a:rPr lang="en-US" b="1" dirty="0"/>
              <a:t>Object-Oriented Programming</a:t>
            </a:r>
          </a:p>
          <a:p>
            <a:pPr lvl="1"/>
            <a:r>
              <a:rPr lang="en-US" dirty="0"/>
              <a:t>Encapsulation (already covered)</a:t>
            </a:r>
          </a:p>
          <a:p>
            <a:pPr lvl="1"/>
            <a:r>
              <a:rPr lang="en-US" dirty="0"/>
              <a:t>Polymorphism (start idea today)</a:t>
            </a:r>
          </a:p>
          <a:p>
            <a:pPr lvl="1"/>
            <a:r>
              <a:rPr lang="en-US" dirty="0"/>
              <a:t>Inheritance (next week)</a:t>
            </a:r>
          </a:p>
          <a:p>
            <a:pPr lvl="1"/>
            <a:endParaRPr lang="en-US" dirty="0"/>
          </a:p>
        </p:txBody>
      </p:sp>
    </p:spTree>
    <p:extLst>
      <p:ext uri="{BB962C8B-B14F-4D97-AF65-F5344CB8AC3E}">
        <p14:creationId xmlns:p14="http://schemas.microsoft.com/office/powerpoint/2010/main" val="17793972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NumberSequence</a:t>
            </a:r>
            <a:r>
              <a:rPr lang="en-US" dirty="0"/>
              <a:t> Example</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598188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1800" y="228600"/>
            <a:ext cx="8407400" cy="2585323"/>
          </a:xfrm>
          <a:prstGeom prst="rect">
            <a:avLst/>
          </a:prstGeom>
          <a:noFill/>
        </p:spPr>
        <p:txBody>
          <a:bodyPr wrap="square" rtlCol="0">
            <a:spAutoFit/>
          </a:bodyPr>
          <a:lstStyle/>
          <a:p>
            <a:r>
              <a:rPr lang="en-US" dirty="0"/>
              <a:t>In the following scenario we have a Pet Zoo, with a Zookeeper who is in charge of feeding different types of animals. When the simulator runs, various pets are made and fed. Also, there is a way to count the number of pets that are eating.  The animals include cats, dogs, and fish.  All the animals have names, and can be told to eat food, as well as report that they are eating (once fed they always report eating). Show how an improved approach using interfaces can remove code duplication from the following design.</a:t>
            </a:r>
          </a:p>
          <a:p>
            <a:br>
              <a:rPr lang="en-US" dirty="0"/>
            </a:br>
            <a:endParaRPr lang="en-US" dirty="0"/>
          </a:p>
        </p:txBody>
      </p:sp>
      <p:pic>
        <p:nvPicPr>
          <p:cNvPr id="1030" name="Picture 6" descr="https://lh3.googleusercontent.com/W-vFKPsfFrf54DMxw7OXJLQCzUEJYHSY5aooEcAttQR99fk_aPQ4Fgr3ikZsB3qKbiMwgLI_kWVuisyOAJIpDf9edFL3ioHQaCG480oc3H2KWeMaGopQsKKonbHK9Am-vXbsHM_7">
            <a:hlinkClick r:id="rId3"/>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940" b="3130"/>
          <a:stretch/>
        </p:blipFill>
        <p:spPr bwMode="auto">
          <a:xfrm>
            <a:off x="228600" y="2252472"/>
            <a:ext cx="7162800" cy="4572000"/>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p:cNvSpPr/>
          <p:nvPr/>
        </p:nvSpPr>
        <p:spPr>
          <a:xfrm>
            <a:off x="6484961" y="2590800"/>
            <a:ext cx="2659040" cy="18044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THIS VIDEO HERE </a:t>
            </a:r>
          </a:p>
          <a:p>
            <a:r>
              <a:rPr lang="en-US" b="1" dirty="0"/>
              <a:t>for 5-10 minutes!</a:t>
            </a:r>
          </a:p>
          <a:p>
            <a:r>
              <a:rPr lang="en-US" dirty="0"/>
              <a:t>Try to make your own </a:t>
            </a:r>
          </a:p>
          <a:p>
            <a:r>
              <a:rPr lang="en-US" dirty="0"/>
              <a:t>improved design </a:t>
            </a:r>
          </a:p>
          <a:p>
            <a:r>
              <a:rPr lang="en-US" dirty="0"/>
              <a:t>Using </a:t>
            </a:r>
            <a:r>
              <a:rPr lang="en-US" dirty="0" err="1"/>
              <a:t>plantuml</a:t>
            </a:r>
            <a:r>
              <a:rPr lang="en-US" dirty="0"/>
              <a:t> is good practice!</a:t>
            </a:r>
          </a:p>
        </p:txBody>
      </p:sp>
    </p:spTree>
    <p:extLst>
      <p:ext uri="{BB962C8B-B14F-4D97-AF65-F5344CB8AC3E}">
        <p14:creationId xmlns:p14="http://schemas.microsoft.com/office/powerpoint/2010/main" val="3323442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5" name="TextBox 4"/>
          <p:cNvSpPr txBox="1"/>
          <p:nvPr/>
        </p:nvSpPr>
        <p:spPr>
          <a:xfrm>
            <a:off x="8382224" y="6324600"/>
            <a:ext cx="456976"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a:t>Q4</a:t>
            </a:r>
          </a:p>
        </p:txBody>
      </p:sp>
      <p:pic>
        <p:nvPicPr>
          <p:cNvPr id="7" name="Picture 4" descr="https://lh3.googleusercontent.com/4iUDcmqSQGrlqblNG5mEh0wBFbmVCRLwimd_7n_UhoBlmFJB9m9FZ7YAIfSkUSZHVVax7lFxIWGhg_t338-DEHGoTY20ZX36zjEN_qRbRyOvH2NJUbpheCQvq1Wb5uylXR8YOh0O">
            <a:hlinkClick r:id="rId3"/>
            <a:extLst>
              <a:ext uri="{FF2B5EF4-FFF2-40B4-BE49-F238E27FC236}">
                <a16:creationId xmlns:a16="http://schemas.microsoft.com/office/drawing/2014/main" id="{EDD8EEF1-E802-41BB-AB17-EE46323C45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973" y="1049411"/>
            <a:ext cx="5791200" cy="4976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01064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4" descr="https://lh3.googleusercontent.com/4iUDcmqSQGrlqblNG5mEh0wBFbmVCRLwimd_7n_UhoBlmFJB9m9FZ7YAIfSkUSZHVVax7lFxIWGhg_t338-DEHGoTY20ZX36zjEN_qRbRyOvH2NJUbpheCQvq1Wb5uylXR8YOh0O">
            <a:hlinkClick r:id="rId3"/>
            <a:extLst>
              <a:ext uri="{FF2B5EF4-FFF2-40B4-BE49-F238E27FC236}">
                <a16:creationId xmlns:a16="http://schemas.microsoft.com/office/drawing/2014/main" id="{F7EE57CE-57AA-4321-ADF1-6B2AB513BE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973" y="1049411"/>
            <a:ext cx="5791200" cy="497681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Solution</a:t>
            </a:r>
          </a:p>
        </p:txBody>
      </p:sp>
      <p:cxnSp>
        <p:nvCxnSpPr>
          <p:cNvPr id="6" name="Straight Arrow Connector 5">
            <a:extLst>
              <a:ext uri="{FF2B5EF4-FFF2-40B4-BE49-F238E27FC236}">
                <a16:creationId xmlns:a16="http://schemas.microsoft.com/office/drawing/2014/main" id="{2F72C880-828E-48B0-B478-9AE9FC2A8B24}"/>
              </a:ext>
            </a:extLst>
          </p:cNvPr>
          <p:cNvCxnSpPr>
            <a:cxnSpLocks/>
          </p:cNvCxnSpPr>
          <p:nvPr/>
        </p:nvCxnSpPr>
        <p:spPr>
          <a:xfrm flipV="1">
            <a:off x="1485900" y="4953000"/>
            <a:ext cx="723900" cy="1048979"/>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99E76F8A-F546-45FF-B363-0D205D263FBB}"/>
              </a:ext>
            </a:extLst>
          </p:cNvPr>
          <p:cNvGrpSpPr/>
          <p:nvPr/>
        </p:nvGrpSpPr>
        <p:grpSpPr>
          <a:xfrm>
            <a:off x="304800" y="6026224"/>
            <a:ext cx="2362200" cy="448508"/>
            <a:chOff x="0" y="5647492"/>
            <a:chExt cx="2362200" cy="448508"/>
          </a:xfrm>
        </p:grpSpPr>
        <p:sp>
          <p:nvSpPr>
            <p:cNvPr id="3" name="TextBox 2">
              <a:extLst>
                <a:ext uri="{FF2B5EF4-FFF2-40B4-BE49-F238E27FC236}">
                  <a16:creationId xmlns:a16="http://schemas.microsoft.com/office/drawing/2014/main" id="{E1609261-AE43-4DC7-A9DC-FF49B1ACA6A3}"/>
                </a:ext>
              </a:extLst>
            </p:cNvPr>
            <p:cNvSpPr txBox="1"/>
            <p:nvPr/>
          </p:nvSpPr>
          <p:spPr>
            <a:xfrm>
              <a:off x="55557" y="5718447"/>
              <a:ext cx="2251086" cy="307777"/>
            </a:xfrm>
            <a:prstGeom prst="rect">
              <a:avLst/>
            </a:prstGeom>
            <a:noFill/>
          </p:spPr>
          <p:txBody>
            <a:bodyPr wrap="square" rtlCol="0">
              <a:spAutoFit/>
            </a:bodyPr>
            <a:lstStyle/>
            <a:p>
              <a:r>
                <a:rPr lang="en-US" sz="1400" dirty="0"/>
                <a:t>1 of List&lt;Pet&gt; in </a:t>
              </a:r>
              <a:r>
                <a:rPr lang="en-US" sz="1400" dirty="0" err="1"/>
                <a:t>PetMain</a:t>
              </a:r>
              <a:endParaRPr lang="en-US" sz="1400" dirty="0"/>
            </a:p>
          </p:txBody>
        </p:sp>
        <p:sp>
          <p:nvSpPr>
            <p:cNvPr id="8" name="Rectangle: Rounded Corners 7">
              <a:extLst>
                <a:ext uri="{FF2B5EF4-FFF2-40B4-BE49-F238E27FC236}">
                  <a16:creationId xmlns:a16="http://schemas.microsoft.com/office/drawing/2014/main" id="{E15EF6D3-366A-4D7C-928E-DB3E8AD2FF82}"/>
                </a:ext>
              </a:extLst>
            </p:cNvPr>
            <p:cNvSpPr/>
            <p:nvPr/>
          </p:nvSpPr>
          <p:spPr>
            <a:xfrm>
              <a:off x="0" y="5647492"/>
              <a:ext cx="2362200" cy="4485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E1451234-EAC6-428F-B7E4-2950ED3825D1}"/>
              </a:ext>
            </a:extLst>
          </p:cNvPr>
          <p:cNvSpPr txBox="1"/>
          <p:nvPr/>
        </p:nvSpPr>
        <p:spPr>
          <a:xfrm>
            <a:off x="6353393" y="2270681"/>
            <a:ext cx="2193229" cy="1600438"/>
          </a:xfrm>
          <a:prstGeom prst="rect">
            <a:avLst/>
          </a:prstGeom>
          <a:noFill/>
        </p:spPr>
        <p:txBody>
          <a:bodyPr wrap="none" rtlCol="0">
            <a:spAutoFit/>
          </a:bodyPr>
          <a:lstStyle/>
          <a:p>
            <a:r>
              <a:rPr lang="en-US" sz="1400" dirty="0"/>
              <a:t>Method </a:t>
            </a:r>
            <a:r>
              <a:rPr lang="en-US" sz="1400" i="1" dirty="0" err="1"/>
              <a:t>makePets</a:t>
            </a:r>
            <a:r>
              <a:rPr lang="en-US" sz="1400" i="1" dirty="0"/>
              <a:t>()</a:t>
            </a:r>
          </a:p>
          <a:p>
            <a:r>
              <a:rPr lang="en-US" sz="1400" dirty="0"/>
              <a:t>still must directly call</a:t>
            </a:r>
          </a:p>
          <a:p>
            <a:r>
              <a:rPr lang="en-US" sz="1400" dirty="0"/>
              <a:t>constructor for Dog,</a:t>
            </a:r>
          </a:p>
          <a:p>
            <a:r>
              <a:rPr lang="en-US" sz="1400" dirty="0"/>
              <a:t>Cat, and Fish</a:t>
            </a:r>
          </a:p>
          <a:p>
            <a:endParaRPr lang="en-US" sz="1400" dirty="0"/>
          </a:p>
          <a:p>
            <a:r>
              <a:rPr lang="en-US" sz="1400" dirty="0"/>
              <a:t>That’s why we have</a:t>
            </a:r>
          </a:p>
          <a:p>
            <a:r>
              <a:rPr lang="en-US" sz="1400" dirty="0"/>
              <a:t>the 3 dependency arrows</a:t>
            </a:r>
          </a:p>
        </p:txBody>
      </p:sp>
      <p:sp>
        <p:nvSpPr>
          <p:cNvPr id="12" name="Rectangle: Rounded Corners 11">
            <a:extLst>
              <a:ext uri="{FF2B5EF4-FFF2-40B4-BE49-F238E27FC236}">
                <a16:creationId xmlns:a16="http://schemas.microsoft.com/office/drawing/2014/main" id="{B5E9BE8C-5807-4282-BF24-4F090CEA632C}"/>
              </a:ext>
            </a:extLst>
          </p:cNvPr>
          <p:cNvSpPr/>
          <p:nvPr/>
        </p:nvSpPr>
        <p:spPr>
          <a:xfrm>
            <a:off x="6248400" y="2211229"/>
            <a:ext cx="2362200" cy="165988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55D3A702-4568-4ED9-9F3C-1E5765B3D976}"/>
              </a:ext>
            </a:extLst>
          </p:cNvPr>
          <p:cNvCxnSpPr>
            <a:cxnSpLocks/>
          </p:cNvCxnSpPr>
          <p:nvPr/>
        </p:nvCxnSpPr>
        <p:spPr>
          <a:xfrm flipH="1">
            <a:off x="3988378" y="2514600"/>
            <a:ext cx="2260022"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155CCCE-A22D-4D9F-8641-1F643E1CE3BB}"/>
              </a:ext>
            </a:extLst>
          </p:cNvPr>
          <p:cNvSpPr txBox="1"/>
          <p:nvPr/>
        </p:nvSpPr>
        <p:spPr>
          <a:xfrm>
            <a:off x="6019800" y="4461264"/>
            <a:ext cx="2093843" cy="1169551"/>
          </a:xfrm>
          <a:prstGeom prst="rect">
            <a:avLst/>
          </a:prstGeom>
          <a:noFill/>
        </p:spPr>
        <p:txBody>
          <a:bodyPr wrap="none" rtlCol="0">
            <a:spAutoFit/>
          </a:bodyPr>
          <a:lstStyle/>
          <a:p>
            <a:r>
              <a:rPr lang="en-US" sz="1400" dirty="0"/>
              <a:t>Method </a:t>
            </a:r>
            <a:r>
              <a:rPr lang="en-US" sz="1400" i="1" dirty="0" err="1"/>
              <a:t>feedPet</a:t>
            </a:r>
            <a:r>
              <a:rPr lang="en-US" sz="1400" i="1" dirty="0"/>
              <a:t>()</a:t>
            </a:r>
          </a:p>
          <a:p>
            <a:r>
              <a:rPr lang="en-US" sz="1400" dirty="0"/>
              <a:t>calls </a:t>
            </a:r>
            <a:r>
              <a:rPr lang="en-US" sz="1400" i="1" dirty="0" err="1"/>
              <a:t>eatFood</a:t>
            </a:r>
            <a:r>
              <a:rPr lang="en-US" sz="1400" i="1" dirty="0"/>
              <a:t>()</a:t>
            </a:r>
            <a:r>
              <a:rPr lang="en-US" sz="1400" dirty="0"/>
              <a:t> from Pet</a:t>
            </a:r>
          </a:p>
          <a:p>
            <a:endParaRPr lang="en-US" sz="1400" dirty="0"/>
          </a:p>
          <a:p>
            <a:r>
              <a:rPr lang="en-US" sz="1400" dirty="0"/>
              <a:t>That’s why we have</a:t>
            </a:r>
          </a:p>
          <a:p>
            <a:r>
              <a:rPr lang="en-US" sz="1400" dirty="0"/>
              <a:t>this dependency arrow</a:t>
            </a:r>
          </a:p>
        </p:txBody>
      </p:sp>
      <p:sp>
        <p:nvSpPr>
          <p:cNvPr id="19" name="Rectangle: Rounded Corners 18">
            <a:extLst>
              <a:ext uri="{FF2B5EF4-FFF2-40B4-BE49-F238E27FC236}">
                <a16:creationId xmlns:a16="http://schemas.microsoft.com/office/drawing/2014/main" id="{8DE2F343-B693-40E9-94BB-27A7321BE975}"/>
              </a:ext>
            </a:extLst>
          </p:cNvPr>
          <p:cNvSpPr/>
          <p:nvPr/>
        </p:nvSpPr>
        <p:spPr>
          <a:xfrm>
            <a:off x="5943600" y="4457550"/>
            <a:ext cx="2362200" cy="117326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FE219F73-5806-4D7C-A529-DA2E4523E04D}"/>
              </a:ext>
            </a:extLst>
          </p:cNvPr>
          <p:cNvCxnSpPr>
            <a:cxnSpLocks/>
          </p:cNvCxnSpPr>
          <p:nvPr/>
        </p:nvCxnSpPr>
        <p:spPr>
          <a:xfrm flipH="1" flipV="1">
            <a:off x="5029200" y="4457550"/>
            <a:ext cx="914400" cy="49545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15762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a:t>Polymorphism! (A quick intro)</a:t>
            </a:r>
          </a:p>
        </p:txBody>
      </p:sp>
      <p:sp>
        <p:nvSpPr>
          <p:cNvPr id="2" name="Content Placeholder 1"/>
          <p:cNvSpPr>
            <a:spLocks noGrp="1"/>
          </p:cNvSpPr>
          <p:nvPr>
            <p:ph idx="1"/>
          </p:nvPr>
        </p:nvSpPr>
        <p:spPr>
          <a:xfrm>
            <a:off x="457200" y="1600200"/>
            <a:ext cx="8229600" cy="5093732"/>
          </a:xfrm>
        </p:spPr>
        <p:txBody>
          <a:bodyPr>
            <a:normAutofit/>
          </a:bodyPr>
          <a:lstStyle/>
          <a:p>
            <a:pPr>
              <a:defRPr/>
            </a:pPr>
            <a:r>
              <a:rPr lang="en-US" dirty="0"/>
              <a:t>Etymology:</a:t>
            </a:r>
          </a:p>
          <a:p>
            <a:pPr lvl="1">
              <a:defRPr/>
            </a:pPr>
            <a:r>
              <a:rPr lang="en-US" dirty="0"/>
              <a:t>Poly </a:t>
            </a:r>
            <a:r>
              <a:rPr lang="en-US" dirty="0">
                <a:sym typeface="Wingdings" pitchFamily="2" charset="2"/>
              </a:rPr>
              <a:t> many</a:t>
            </a:r>
          </a:p>
          <a:p>
            <a:pPr lvl="1">
              <a:defRPr/>
            </a:pPr>
            <a:r>
              <a:rPr lang="en-US" dirty="0" err="1">
                <a:sym typeface="Wingdings" pitchFamily="2" charset="2"/>
              </a:rPr>
              <a:t>Morphism</a:t>
            </a:r>
            <a:r>
              <a:rPr lang="en-US" dirty="0">
                <a:sym typeface="Wingdings" pitchFamily="2" charset="2"/>
              </a:rPr>
              <a:t>  shape</a:t>
            </a:r>
          </a:p>
          <a:p>
            <a:pPr>
              <a:defRPr/>
            </a:pPr>
            <a:endParaRPr lang="en-US" dirty="0">
              <a:sym typeface="Wingdings" pitchFamily="2" charset="2"/>
            </a:endParaRPr>
          </a:p>
          <a:p>
            <a:pPr>
              <a:defRPr/>
            </a:pPr>
            <a:r>
              <a:rPr lang="en-US" dirty="0">
                <a:sym typeface="Wingdings" pitchFamily="2" charset="2"/>
              </a:rPr>
              <a:t>Polymorphism means: An </a:t>
            </a:r>
            <a:r>
              <a:rPr lang="en-US" b="1" dirty="0">
                <a:sym typeface="Wingdings" pitchFamily="2" charset="2"/>
              </a:rPr>
              <a:t>Interface</a:t>
            </a:r>
            <a:r>
              <a:rPr lang="en-US" dirty="0">
                <a:sym typeface="Wingdings" pitchFamily="2" charset="2"/>
              </a:rPr>
              <a:t> can take </a:t>
            </a:r>
            <a:r>
              <a:rPr lang="en-US" b="1" dirty="0">
                <a:sym typeface="Wingdings" pitchFamily="2" charset="2"/>
              </a:rPr>
              <a:t>many shapes</a:t>
            </a:r>
            <a:r>
              <a:rPr lang="en-US" dirty="0">
                <a:sym typeface="Wingdings" pitchFamily="2" charset="2"/>
              </a:rPr>
              <a:t>.</a:t>
            </a:r>
          </a:p>
          <a:p>
            <a:pPr lvl="1">
              <a:defRPr/>
            </a:pPr>
            <a:r>
              <a:rPr lang="en-US" dirty="0">
                <a:sym typeface="Wingdings" pitchFamily="2" charset="2"/>
              </a:rPr>
              <a:t>A Pet variable could actually contain a Cat, Dog, or Fish</a:t>
            </a:r>
            <a:endParaRPr lang="en-US" b="1" dirty="0">
              <a:sym typeface="Wingdings" pitchFamily="2" charset="2"/>
            </a:endParaRPr>
          </a:p>
        </p:txBody>
      </p:sp>
    </p:spTree>
    <p:extLst>
      <p:ext uri="{BB962C8B-B14F-4D97-AF65-F5344CB8AC3E}">
        <p14:creationId xmlns:p14="http://schemas.microsoft.com/office/powerpoint/2010/main" val="3403015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Polymorphic method calls</a:t>
            </a:r>
          </a:p>
        </p:txBody>
      </p:sp>
      <p:sp>
        <p:nvSpPr>
          <p:cNvPr id="3" name="Content Placeholder 2"/>
          <p:cNvSpPr>
            <a:spLocks noGrp="1"/>
          </p:cNvSpPr>
          <p:nvPr>
            <p:ph idx="1"/>
          </p:nvPr>
        </p:nvSpPr>
        <p:spPr/>
        <p:txBody>
          <a:bodyPr>
            <a:normAutofit lnSpcReduction="10000"/>
          </a:bodyPr>
          <a:lstStyle/>
          <a:p>
            <a:r>
              <a:rPr lang="en-US" dirty="0" err="1"/>
              <a:t>pet.feed</a:t>
            </a:r>
            <a:r>
              <a:rPr lang="en-US" dirty="0"/>
              <a:t>() </a:t>
            </a:r>
            <a:r>
              <a:rPr lang="en-US" b="1" dirty="0"/>
              <a:t>could </a:t>
            </a:r>
            <a:r>
              <a:rPr lang="en-US" dirty="0"/>
              <a:t>call:</a:t>
            </a:r>
          </a:p>
          <a:p>
            <a:pPr lvl="1"/>
            <a:r>
              <a:rPr lang="en-US" dirty="0"/>
              <a:t>Dog’s feed()</a:t>
            </a:r>
          </a:p>
          <a:p>
            <a:pPr lvl="1"/>
            <a:r>
              <a:rPr lang="en-US" dirty="0"/>
              <a:t>Cat’s feed()</a:t>
            </a:r>
          </a:p>
          <a:p>
            <a:pPr lvl="1"/>
            <a:r>
              <a:rPr lang="en-US" dirty="0"/>
              <a:t>Fish’s feed()</a:t>
            </a:r>
          </a:p>
          <a:p>
            <a:endParaRPr lang="en-US" dirty="0"/>
          </a:p>
          <a:p>
            <a:r>
              <a:rPr lang="en-US" dirty="0"/>
              <a:t>Your code is well designed if:</a:t>
            </a:r>
          </a:p>
          <a:p>
            <a:pPr lvl="1"/>
            <a:r>
              <a:rPr lang="en-US" dirty="0"/>
              <a:t>You </a:t>
            </a:r>
            <a:r>
              <a:rPr lang="en-US" b="1" dirty="0"/>
              <a:t>don’t</a:t>
            </a:r>
            <a:r>
              <a:rPr lang="en-US" dirty="0"/>
              <a:t> </a:t>
            </a:r>
            <a:r>
              <a:rPr lang="en-US" b="1" dirty="0"/>
              <a:t>need</a:t>
            </a:r>
            <a:r>
              <a:rPr lang="en-US" dirty="0"/>
              <a:t> </a:t>
            </a:r>
            <a:r>
              <a:rPr lang="en-US" b="1" dirty="0"/>
              <a:t>to know</a:t>
            </a:r>
            <a:r>
              <a:rPr lang="en-US" dirty="0"/>
              <a:t> which implementation is used.</a:t>
            </a:r>
          </a:p>
          <a:p>
            <a:pPr lvl="1"/>
            <a:r>
              <a:rPr lang="en-US" dirty="0"/>
              <a:t>The end result is the same. (“pet is fed”)</a:t>
            </a:r>
          </a:p>
        </p:txBody>
      </p:sp>
      <p:sp>
        <p:nvSpPr>
          <p:cNvPr id="4" name="TextBox 3"/>
          <p:cNvSpPr txBox="1"/>
          <p:nvPr/>
        </p:nvSpPr>
        <p:spPr>
          <a:xfrm>
            <a:off x="8382224" y="6324600"/>
            <a:ext cx="457176"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a:t>Q5</a:t>
            </a:r>
          </a:p>
        </p:txBody>
      </p:sp>
    </p:spTree>
    <p:extLst>
      <p:ext uri="{BB962C8B-B14F-4D97-AF65-F5344CB8AC3E}">
        <p14:creationId xmlns:p14="http://schemas.microsoft.com/office/powerpoint/2010/main" val="20351710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a:t>How does all this help reuse?</a:t>
            </a:r>
          </a:p>
        </p:txBody>
      </p:sp>
      <p:sp>
        <p:nvSpPr>
          <p:cNvPr id="2" name="Content Placeholder 1"/>
          <p:cNvSpPr>
            <a:spLocks noGrp="1"/>
          </p:cNvSpPr>
          <p:nvPr>
            <p:ph idx="1"/>
          </p:nvPr>
        </p:nvSpPr>
        <p:spPr>
          <a:xfrm>
            <a:off x="457200" y="1417638"/>
            <a:ext cx="8305800" cy="4983162"/>
          </a:xfrm>
        </p:spPr>
        <p:txBody>
          <a:bodyPr>
            <a:normAutofit fontScale="62500" lnSpcReduction="20000"/>
          </a:bodyPr>
          <a:lstStyle/>
          <a:p>
            <a:pPr>
              <a:defRPr/>
            </a:pPr>
            <a:r>
              <a:rPr lang="en-US" dirty="0"/>
              <a:t>Can pass an </a:t>
            </a:r>
            <a:r>
              <a:rPr lang="en-US" b="1" dirty="0"/>
              <a:t>instance</a:t>
            </a:r>
            <a:r>
              <a:rPr lang="en-US" dirty="0"/>
              <a:t> of a class where an interface type is expected</a:t>
            </a:r>
          </a:p>
          <a:p>
            <a:pPr lvl="1">
              <a:defRPr/>
            </a:pPr>
            <a:r>
              <a:rPr lang="en-US" dirty="0"/>
              <a:t>But only </a:t>
            </a:r>
            <a:r>
              <a:rPr lang="en-US" i="1" dirty="0"/>
              <a:t>if the class </a:t>
            </a:r>
            <a:r>
              <a:rPr lang="en-US" b="1" i="1" dirty="0">
                <a:latin typeface="Consolas" pitchFamily="49" charset="0"/>
              </a:rPr>
              <a:t>implements</a:t>
            </a:r>
            <a:r>
              <a:rPr lang="en-US" i="1" dirty="0"/>
              <a:t> the interface</a:t>
            </a:r>
          </a:p>
          <a:p>
            <a:pPr>
              <a:defRPr/>
            </a:pPr>
            <a:endParaRPr lang="en-US" dirty="0"/>
          </a:p>
          <a:p>
            <a:pPr>
              <a:defRPr/>
            </a:pPr>
            <a:r>
              <a:rPr lang="en-US" dirty="0"/>
              <a:t>We could add new functions to a </a:t>
            </a:r>
            <a:r>
              <a:rPr lang="en-US" dirty="0" err="1"/>
              <a:t>NumberSequence’s</a:t>
            </a:r>
            <a:r>
              <a:rPr lang="en-US" dirty="0"/>
              <a:t> abilities without changing the runner itself.</a:t>
            </a:r>
          </a:p>
          <a:p>
            <a:pPr lvl="1">
              <a:defRPr/>
            </a:pPr>
            <a:r>
              <a:rPr lang="en-US" dirty="0"/>
              <a:t>Sort of like application “plug-ins”</a:t>
            </a:r>
          </a:p>
          <a:p>
            <a:pPr>
              <a:defRPr/>
            </a:pPr>
            <a:endParaRPr lang="en-US" dirty="0"/>
          </a:p>
          <a:p>
            <a:pPr>
              <a:defRPr/>
            </a:pPr>
            <a:r>
              <a:rPr lang="en-US" dirty="0"/>
              <a:t>We can use a new Pet interface without changing the method that uses the Pet instance. (When adding a Zebra class to </a:t>
            </a:r>
            <a:r>
              <a:rPr lang="en-US" dirty="0" err="1"/>
              <a:t>PetMain</a:t>
            </a:r>
            <a:r>
              <a:rPr lang="en-US" dirty="0"/>
              <a:t>, Zookeeper does not have to change!)</a:t>
            </a:r>
          </a:p>
          <a:p>
            <a:pPr>
              <a:defRPr/>
            </a:pPr>
            <a:endParaRPr lang="en-US" b="1" dirty="0"/>
          </a:p>
          <a:p>
            <a:pPr>
              <a:defRPr/>
            </a:pPr>
            <a:r>
              <a:rPr lang="en-US" b="1" dirty="0"/>
              <a:t>Use interface types </a:t>
            </a:r>
            <a:r>
              <a:rPr lang="en-US" dirty="0"/>
              <a:t>for field, method parameter, and return types whenever possible. Like Pet instead of Dog</a:t>
            </a:r>
            <a:r>
              <a:rPr lang="en-US" dirty="0">
                <a:sym typeface="Wingdings"/>
              </a:rPr>
              <a:t>, and List for </a:t>
            </a:r>
            <a:r>
              <a:rPr lang="en-US" dirty="0" err="1">
                <a:sym typeface="Wingdings"/>
              </a:rPr>
              <a:t>ArrayList</a:t>
            </a:r>
            <a:r>
              <a:rPr lang="en-US" dirty="0">
                <a:sym typeface="Wingdings"/>
              </a:rPr>
              <a:t>.</a:t>
            </a:r>
            <a:endParaRPr lang="en-US" dirty="0"/>
          </a:p>
          <a:p>
            <a:pPr lvl="1">
              <a:defRPr/>
            </a:pPr>
            <a:r>
              <a:rPr lang="en-US" b="1" dirty="0"/>
              <a:t>List</a:t>
            </a:r>
            <a:r>
              <a:rPr lang="en-US" dirty="0"/>
              <a:t>&lt;Pet&gt; pets= new </a:t>
            </a:r>
            <a:r>
              <a:rPr lang="en-US" dirty="0" err="1"/>
              <a:t>ArrayList</a:t>
            </a:r>
            <a:r>
              <a:rPr lang="en-US" dirty="0"/>
              <a:t>&lt;Pet&gt;();</a:t>
            </a:r>
          </a:p>
          <a:p>
            <a:pPr lvl="1">
              <a:defRPr/>
            </a:pPr>
            <a:endParaRPr lang="en-US" dirty="0"/>
          </a:p>
          <a:p>
            <a:pPr>
              <a:defRPr/>
            </a:pPr>
            <a:r>
              <a:rPr lang="en-US" dirty="0"/>
              <a:t>Next time: because of interfaces, we can add classes that listen for Button presses and mouse clicks, without changing the Button or window.</a:t>
            </a:r>
          </a:p>
        </p:txBody>
      </p:sp>
    </p:spTree>
    <p:extLst>
      <p:ext uri="{BB962C8B-B14F-4D97-AF65-F5344CB8AC3E}">
        <p14:creationId xmlns:p14="http://schemas.microsoft.com/office/powerpoint/2010/main" val="1917257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Interfaces – What, When, Why, How?</a:t>
            </a:r>
          </a:p>
        </p:txBody>
      </p:sp>
      <p:sp>
        <p:nvSpPr>
          <p:cNvPr id="3" name="Content Placeholder 2"/>
          <p:cNvSpPr>
            <a:spLocks noGrp="1"/>
          </p:cNvSpPr>
          <p:nvPr>
            <p:ph idx="1"/>
          </p:nvPr>
        </p:nvSpPr>
        <p:spPr/>
        <p:txBody>
          <a:bodyPr>
            <a:normAutofit fontScale="85000" lnSpcReduction="20000"/>
          </a:bodyPr>
          <a:lstStyle/>
          <a:p>
            <a:r>
              <a:rPr lang="en-US" dirty="0"/>
              <a:t>What:</a:t>
            </a:r>
          </a:p>
          <a:p>
            <a:pPr lvl="1"/>
            <a:r>
              <a:rPr lang="en-US" dirty="0"/>
              <a:t>Code structure that looks like a class</a:t>
            </a:r>
          </a:p>
          <a:p>
            <a:pPr lvl="1"/>
            <a:r>
              <a:rPr lang="en-US" dirty="0"/>
              <a:t>Used to express operations that multiple classes have in common</a:t>
            </a:r>
          </a:p>
          <a:p>
            <a:endParaRPr lang="en-US" dirty="0"/>
          </a:p>
          <a:p>
            <a:r>
              <a:rPr lang="en-US" dirty="0"/>
              <a:t>Differences from classes:</a:t>
            </a:r>
          </a:p>
          <a:p>
            <a:pPr lvl="1"/>
            <a:r>
              <a:rPr lang="en-US" dirty="0"/>
              <a:t>No fields.</a:t>
            </a:r>
          </a:p>
          <a:p>
            <a:pPr lvl="1"/>
            <a:r>
              <a:rPr lang="en-US" dirty="0"/>
              <a:t>Methods contain </a:t>
            </a:r>
            <a:r>
              <a:rPr lang="en-US" b="1" dirty="0"/>
              <a:t>no code</a:t>
            </a:r>
            <a:r>
              <a:rPr lang="en-US" dirty="0"/>
              <a:t>.</a:t>
            </a:r>
          </a:p>
          <a:p>
            <a:endParaRPr lang="en-US" dirty="0"/>
          </a:p>
          <a:p>
            <a:r>
              <a:rPr lang="en-US" dirty="0"/>
              <a:t>When:</a:t>
            </a:r>
          </a:p>
          <a:p>
            <a:pPr lvl="1"/>
            <a:r>
              <a:rPr lang="en-US" dirty="0"/>
              <a:t>When abstracting an idea that has multiple, different implementations</a:t>
            </a:r>
          </a:p>
        </p:txBody>
      </p:sp>
    </p:spTree>
    <p:extLst>
      <p:ext uri="{BB962C8B-B14F-4D97-AF65-F5344CB8AC3E}">
        <p14:creationId xmlns:p14="http://schemas.microsoft.com/office/powerpoint/2010/main" val="3674081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a:t>Interface Types: Key Idea</a:t>
            </a:r>
          </a:p>
        </p:txBody>
      </p:sp>
      <p:sp>
        <p:nvSpPr>
          <p:cNvPr id="2" name="Content Placeholder 1"/>
          <p:cNvSpPr>
            <a:spLocks noGrp="1"/>
          </p:cNvSpPr>
          <p:nvPr>
            <p:ph idx="1"/>
          </p:nvPr>
        </p:nvSpPr>
        <p:spPr>
          <a:xfrm>
            <a:off x="457200" y="1600200"/>
            <a:ext cx="8229600" cy="5105400"/>
          </a:xfrm>
        </p:spPr>
        <p:txBody>
          <a:bodyPr>
            <a:normAutofit/>
          </a:bodyPr>
          <a:lstStyle/>
          <a:p>
            <a:pPr>
              <a:defRPr/>
            </a:pPr>
            <a:r>
              <a:rPr lang="en-US" dirty="0"/>
              <a:t>Interface types are like </a:t>
            </a:r>
            <a:r>
              <a:rPr lang="en-US" b="1" dirty="0">
                <a:solidFill>
                  <a:schemeClr val="accent2"/>
                </a:solidFill>
              </a:rPr>
              <a:t>contracts</a:t>
            </a:r>
          </a:p>
          <a:p>
            <a:pPr>
              <a:defRPr/>
            </a:pPr>
            <a:endParaRPr lang="en-US" dirty="0"/>
          </a:p>
          <a:p>
            <a:pPr>
              <a:defRPr/>
            </a:pPr>
            <a:r>
              <a:rPr lang="en-US" dirty="0"/>
              <a:t>A class can promise to </a:t>
            </a:r>
            <a:r>
              <a:rPr lang="en-US" b="1" dirty="0">
                <a:solidFill>
                  <a:schemeClr val="accent3"/>
                </a:solidFill>
              </a:rPr>
              <a:t>implement</a:t>
            </a:r>
            <a:r>
              <a:rPr lang="en-US" dirty="0"/>
              <a:t> an interface</a:t>
            </a:r>
          </a:p>
          <a:p>
            <a:pPr marL="457200" lvl="1" indent="0">
              <a:buNone/>
              <a:defRPr/>
            </a:pPr>
            <a:endParaRPr lang="en-US" dirty="0"/>
          </a:p>
          <a:p>
            <a:pPr>
              <a:defRPr/>
            </a:pPr>
            <a:r>
              <a:rPr lang="en-US" dirty="0"/>
              <a:t>Any code that </a:t>
            </a:r>
            <a:r>
              <a:rPr lang="en-US" b="1" dirty="0"/>
              <a:t>uses </a:t>
            </a:r>
            <a:r>
              <a:rPr lang="en-US" dirty="0"/>
              <a:t>the interface can automatically use new classes that implement the interface!</a:t>
            </a:r>
          </a:p>
        </p:txBody>
      </p:sp>
    </p:spTree>
    <p:extLst>
      <p:ext uri="{BB962C8B-B14F-4D97-AF65-F5344CB8AC3E}">
        <p14:creationId xmlns:p14="http://schemas.microsoft.com/office/powerpoint/2010/main" val="3229102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a:t>Notation: In Code</a:t>
            </a:r>
          </a:p>
        </p:txBody>
      </p:sp>
      <p:sp>
        <p:nvSpPr>
          <p:cNvPr id="6" name="Rectangle 5"/>
          <p:cNvSpPr/>
          <p:nvPr/>
        </p:nvSpPr>
        <p:spPr>
          <a:xfrm>
            <a:off x="1371600" y="1203325"/>
            <a:ext cx="7696200" cy="4156075"/>
          </a:xfrm>
          <a:prstGeom prst="rect">
            <a:avLst/>
          </a:prstGeom>
        </p:spPr>
        <p:txBody>
          <a:bodyPr>
            <a:spAutoFit/>
          </a:bodyPr>
          <a:lstStyle/>
          <a:p>
            <a:pPr>
              <a:defRPr/>
            </a:pPr>
            <a:r>
              <a:rPr lang="en-US" sz="2400" b="1" dirty="0">
                <a:solidFill>
                  <a:schemeClr val="accent5"/>
                </a:solidFill>
                <a:latin typeface="Consolas" pitchFamily="49" charset="0"/>
              </a:rPr>
              <a:t>public </a:t>
            </a:r>
            <a:r>
              <a:rPr lang="en-US" sz="2400" b="1" dirty="0">
                <a:solidFill>
                  <a:schemeClr val="accent3"/>
                </a:solidFill>
                <a:latin typeface="Consolas" pitchFamily="49" charset="0"/>
              </a:rPr>
              <a:t>interface</a:t>
            </a:r>
            <a:r>
              <a:rPr lang="en-US" sz="2400" b="1" dirty="0">
                <a:solidFill>
                  <a:schemeClr val="accent5"/>
                </a:solidFill>
                <a:latin typeface="Consolas" pitchFamily="49" charset="0"/>
              </a:rPr>
              <a:t> </a:t>
            </a:r>
            <a:r>
              <a:rPr lang="en-US" sz="2400" b="1" dirty="0" err="1">
                <a:solidFill>
                  <a:schemeClr val="accent5"/>
                </a:solidFill>
                <a:latin typeface="Consolas" pitchFamily="49" charset="0"/>
              </a:rPr>
              <a:t>InterfaceName</a:t>
            </a:r>
            <a:r>
              <a:rPr lang="en-US" sz="2400" b="1" dirty="0">
                <a:solidFill>
                  <a:schemeClr val="accent5"/>
                </a:solidFill>
                <a:latin typeface="Consolas" pitchFamily="49" charset="0"/>
              </a:rPr>
              <a:t>{</a:t>
            </a:r>
          </a:p>
          <a:p>
            <a:pPr>
              <a:defRPr/>
            </a:pPr>
            <a:r>
              <a:rPr lang="en-US" sz="2400" b="1" dirty="0">
                <a:solidFill>
                  <a:schemeClr val="accent5"/>
                </a:solidFill>
                <a:latin typeface="Consolas" pitchFamily="49" charset="0"/>
              </a:rPr>
              <a:t>	/**</a:t>
            </a:r>
          </a:p>
          <a:p>
            <a:pPr>
              <a:defRPr/>
            </a:pPr>
            <a:r>
              <a:rPr lang="en-US" sz="2400" b="1" dirty="0">
                <a:solidFill>
                  <a:schemeClr val="accent5"/>
                </a:solidFill>
                <a:latin typeface="Consolas" pitchFamily="49" charset="0"/>
              </a:rPr>
              <a:t>	 *  regular </a:t>
            </a:r>
            <a:r>
              <a:rPr lang="en-US" sz="2400" b="1" dirty="0" err="1">
                <a:solidFill>
                  <a:schemeClr val="accent5"/>
                </a:solidFill>
                <a:latin typeface="Consolas" pitchFamily="49" charset="0"/>
              </a:rPr>
              <a:t>javadocs</a:t>
            </a:r>
            <a:endParaRPr lang="en-US" sz="2400" b="1" dirty="0">
              <a:solidFill>
                <a:schemeClr val="accent5"/>
              </a:solidFill>
              <a:latin typeface="Consolas" pitchFamily="49" charset="0"/>
            </a:endParaRPr>
          </a:p>
          <a:p>
            <a:pPr>
              <a:defRPr/>
            </a:pPr>
            <a:r>
              <a:rPr lang="en-US" sz="2400" b="1" dirty="0">
                <a:solidFill>
                  <a:schemeClr val="accent5"/>
                </a:solidFill>
                <a:latin typeface="Consolas" pitchFamily="49" charset="0"/>
              </a:rPr>
              <a:t>	 */</a:t>
            </a:r>
          </a:p>
          <a:p>
            <a:pPr>
              <a:defRPr/>
            </a:pPr>
            <a:r>
              <a:rPr lang="en-US" sz="2400" b="1" dirty="0">
                <a:solidFill>
                  <a:schemeClr val="accent5"/>
                </a:solidFill>
                <a:latin typeface="Consolas" pitchFamily="49" charset="0"/>
              </a:rPr>
              <a:t>	void </a:t>
            </a:r>
            <a:r>
              <a:rPr lang="en-US" sz="2400" b="1" dirty="0" err="1">
                <a:solidFill>
                  <a:schemeClr val="accent5"/>
                </a:solidFill>
                <a:latin typeface="Consolas" pitchFamily="49" charset="0"/>
              </a:rPr>
              <a:t>methodName</a:t>
            </a:r>
            <a:r>
              <a:rPr lang="en-US" sz="2400" b="1" dirty="0">
                <a:solidFill>
                  <a:schemeClr val="accent5"/>
                </a:solidFill>
                <a:latin typeface="Consolas" pitchFamily="49" charset="0"/>
              </a:rPr>
              <a:t>(</a:t>
            </a:r>
            <a:r>
              <a:rPr lang="en-US" sz="2400" b="1" dirty="0" err="1">
                <a:solidFill>
                  <a:schemeClr val="accent5"/>
                </a:solidFill>
                <a:latin typeface="Consolas" pitchFamily="49" charset="0"/>
              </a:rPr>
              <a:t>int</a:t>
            </a:r>
            <a:r>
              <a:rPr lang="en-US" sz="2400" b="1" dirty="0">
                <a:solidFill>
                  <a:schemeClr val="accent5"/>
                </a:solidFill>
                <a:latin typeface="Consolas" pitchFamily="49" charset="0"/>
              </a:rPr>
              <a:t> x, </a:t>
            </a:r>
            <a:r>
              <a:rPr lang="en-US" sz="2400" b="1" dirty="0" err="1">
                <a:solidFill>
                  <a:schemeClr val="accent5"/>
                </a:solidFill>
                <a:latin typeface="Consolas" pitchFamily="49" charset="0"/>
              </a:rPr>
              <a:t>int</a:t>
            </a:r>
            <a:r>
              <a:rPr lang="en-US" sz="2400" b="1" dirty="0">
                <a:solidFill>
                  <a:schemeClr val="accent5"/>
                </a:solidFill>
                <a:latin typeface="Consolas" pitchFamily="49" charset="0"/>
              </a:rPr>
              <a:t> y)</a:t>
            </a:r>
            <a:r>
              <a:rPr lang="en-US" sz="2400" b="1" dirty="0">
                <a:solidFill>
                  <a:schemeClr val="accent3"/>
                </a:solidFill>
                <a:latin typeface="Consolas" pitchFamily="49" charset="0"/>
              </a:rPr>
              <a:t>;</a:t>
            </a:r>
          </a:p>
          <a:p>
            <a:pPr>
              <a:defRPr/>
            </a:pPr>
            <a:endParaRPr lang="en-US" sz="2400" b="1" dirty="0">
              <a:solidFill>
                <a:schemeClr val="accent5"/>
              </a:solidFill>
              <a:latin typeface="Consolas" pitchFamily="49" charset="0"/>
            </a:endParaRPr>
          </a:p>
          <a:p>
            <a:pPr>
              <a:defRPr/>
            </a:pPr>
            <a:r>
              <a:rPr lang="en-US" sz="2400" b="1" dirty="0">
                <a:solidFill>
                  <a:schemeClr val="accent5"/>
                </a:solidFill>
                <a:latin typeface="Consolas" pitchFamily="49" charset="0"/>
              </a:rPr>
              <a:t>	/**</a:t>
            </a:r>
          </a:p>
          <a:p>
            <a:pPr>
              <a:defRPr/>
            </a:pPr>
            <a:r>
              <a:rPr lang="en-US" sz="2400" b="1" dirty="0">
                <a:solidFill>
                  <a:schemeClr val="accent5"/>
                </a:solidFill>
                <a:latin typeface="Consolas" pitchFamily="49" charset="0"/>
              </a:rPr>
              <a:t>	 *  regular </a:t>
            </a:r>
            <a:r>
              <a:rPr lang="en-US" sz="2400" b="1" dirty="0" err="1">
                <a:solidFill>
                  <a:schemeClr val="accent5"/>
                </a:solidFill>
                <a:latin typeface="Consolas" pitchFamily="49" charset="0"/>
              </a:rPr>
              <a:t>javadocs</a:t>
            </a:r>
            <a:r>
              <a:rPr lang="en-US" sz="2400" b="1" dirty="0">
                <a:solidFill>
                  <a:schemeClr val="accent5"/>
                </a:solidFill>
                <a:latin typeface="Consolas" pitchFamily="49" charset="0"/>
              </a:rPr>
              <a:t> here</a:t>
            </a:r>
          </a:p>
          <a:p>
            <a:pPr>
              <a:defRPr/>
            </a:pPr>
            <a:r>
              <a:rPr lang="en-US" sz="2400" b="1" dirty="0">
                <a:solidFill>
                  <a:schemeClr val="accent5"/>
                </a:solidFill>
                <a:latin typeface="Consolas" pitchFamily="49" charset="0"/>
              </a:rPr>
              <a:t>	 */</a:t>
            </a:r>
          </a:p>
          <a:p>
            <a:pPr>
              <a:defRPr/>
            </a:pPr>
            <a:r>
              <a:rPr lang="en-US" sz="2400" b="1" dirty="0">
                <a:solidFill>
                  <a:schemeClr val="accent5"/>
                </a:solidFill>
                <a:latin typeface="Consolas" pitchFamily="49" charset="0"/>
              </a:rPr>
              <a:t>	</a:t>
            </a:r>
            <a:r>
              <a:rPr lang="en-US" sz="2400" b="1" dirty="0" err="1">
                <a:solidFill>
                  <a:schemeClr val="accent5"/>
                </a:solidFill>
                <a:latin typeface="Consolas" pitchFamily="49" charset="0"/>
              </a:rPr>
              <a:t>int</a:t>
            </a:r>
            <a:r>
              <a:rPr lang="en-US" sz="2400" b="1" dirty="0">
                <a:solidFill>
                  <a:schemeClr val="accent5"/>
                </a:solidFill>
                <a:latin typeface="Consolas" pitchFamily="49" charset="0"/>
              </a:rPr>
              <a:t> </a:t>
            </a:r>
            <a:r>
              <a:rPr lang="en-US" sz="2400" b="1" dirty="0" err="1">
                <a:solidFill>
                  <a:schemeClr val="accent5"/>
                </a:solidFill>
                <a:latin typeface="Consolas" pitchFamily="49" charset="0"/>
              </a:rPr>
              <a:t>doSomething</a:t>
            </a:r>
            <a:r>
              <a:rPr lang="en-US" sz="2400" b="1" dirty="0">
                <a:solidFill>
                  <a:schemeClr val="accent5"/>
                </a:solidFill>
                <a:latin typeface="Consolas" pitchFamily="49" charset="0"/>
              </a:rPr>
              <a:t>(Graphics2D g)</a:t>
            </a:r>
            <a:r>
              <a:rPr lang="en-US" sz="2400" b="1" dirty="0">
                <a:solidFill>
                  <a:schemeClr val="accent3"/>
                </a:solidFill>
                <a:latin typeface="Consolas" pitchFamily="49" charset="0"/>
              </a:rPr>
              <a:t>;</a:t>
            </a:r>
          </a:p>
          <a:p>
            <a:pPr>
              <a:defRPr/>
            </a:pPr>
            <a:r>
              <a:rPr lang="en-US" sz="2400" b="1" dirty="0">
                <a:solidFill>
                  <a:schemeClr val="accent5"/>
                </a:solidFill>
                <a:latin typeface="Consolas" pitchFamily="49" charset="0"/>
              </a:rPr>
              <a:t>}</a:t>
            </a:r>
          </a:p>
        </p:txBody>
      </p:sp>
      <p:sp>
        <p:nvSpPr>
          <p:cNvPr id="7" name="Rectangle 6"/>
          <p:cNvSpPr/>
          <p:nvPr/>
        </p:nvSpPr>
        <p:spPr>
          <a:xfrm>
            <a:off x="457200" y="5486400"/>
            <a:ext cx="8458200" cy="1200150"/>
          </a:xfrm>
          <a:prstGeom prst="rect">
            <a:avLst/>
          </a:prstGeom>
        </p:spPr>
        <p:txBody>
          <a:bodyPr>
            <a:spAutoFit/>
          </a:bodyPr>
          <a:lstStyle/>
          <a:p>
            <a:pPr>
              <a:defRPr/>
            </a:pPr>
            <a:r>
              <a:rPr lang="en-US" sz="2400" b="1" dirty="0">
                <a:solidFill>
                  <a:schemeClr val="accent5"/>
                </a:solidFill>
                <a:latin typeface="Consolas" pitchFamily="49" charset="0"/>
              </a:rPr>
              <a:t>public class </a:t>
            </a:r>
            <a:r>
              <a:rPr lang="en-US" sz="2400" b="1" dirty="0" err="1">
                <a:solidFill>
                  <a:schemeClr val="accent5"/>
                </a:solidFill>
                <a:latin typeface="Consolas" pitchFamily="49" charset="0"/>
              </a:rPr>
              <a:t>SomeClass</a:t>
            </a:r>
            <a:r>
              <a:rPr lang="en-US" sz="2400" b="1" dirty="0">
                <a:solidFill>
                  <a:schemeClr val="accent5"/>
                </a:solidFill>
                <a:latin typeface="Consolas" pitchFamily="49" charset="0"/>
              </a:rPr>
              <a:t> </a:t>
            </a:r>
            <a:r>
              <a:rPr lang="en-US" sz="2400" b="1" dirty="0">
                <a:solidFill>
                  <a:schemeClr val="accent3"/>
                </a:solidFill>
                <a:latin typeface="Consolas" pitchFamily="49" charset="0"/>
              </a:rPr>
              <a:t>implements </a:t>
            </a:r>
            <a:r>
              <a:rPr lang="en-US" sz="2400" b="1" dirty="0" err="1">
                <a:solidFill>
                  <a:schemeClr val="accent3"/>
                </a:solidFill>
                <a:latin typeface="Consolas" pitchFamily="49" charset="0"/>
              </a:rPr>
              <a:t>InterfaceName</a:t>
            </a:r>
            <a:r>
              <a:rPr lang="en-US" sz="2400" b="1" dirty="0">
                <a:solidFill>
                  <a:schemeClr val="accent3"/>
                </a:solidFill>
                <a:latin typeface="Consolas" pitchFamily="49" charset="0"/>
              </a:rPr>
              <a:t> </a:t>
            </a:r>
            <a:r>
              <a:rPr lang="en-US" sz="2400" b="1" dirty="0">
                <a:solidFill>
                  <a:schemeClr val="accent5"/>
                </a:solidFill>
                <a:latin typeface="Consolas" pitchFamily="49" charset="0"/>
              </a:rPr>
              <a:t>{</a:t>
            </a:r>
            <a:br>
              <a:rPr lang="en-US" sz="2400" b="1" dirty="0">
                <a:solidFill>
                  <a:schemeClr val="accent5"/>
                </a:solidFill>
                <a:latin typeface="Consolas" pitchFamily="49" charset="0"/>
              </a:rPr>
            </a:br>
            <a:r>
              <a:rPr lang="en-US" sz="2400" b="1" dirty="0">
                <a:solidFill>
                  <a:schemeClr val="accent5"/>
                </a:solidFill>
                <a:latin typeface="Consolas" pitchFamily="49" charset="0"/>
              </a:rPr>
              <a:t>	…</a:t>
            </a:r>
            <a:br>
              <a:rPr lang="en-US" sz="2400" b="1" dirty="0">
                <a:solidFill>
                  <a:schemeClr val="accent5"/>
                </a:solidFill>
                <a:latin typeface="Consolas" pitchFamily="49" charset="0"/>
              </a:rPr>
            </a:br>
            <a:r>
              <a:rPr lang="en-US" sz="2400" b="1" dirty="0">
                <a:solidFill>
                  <a:schemeClr val="accent5"/>
                </a:solidFill>
                <a:latin typeface="Consolas" pitchFamily="49" charset="0"/>
              </a:rPr>
              <a:t>}</a:t>
            </a:r>
          </a:p>
        </p:txBody>
      </p:sp>
      <p:sp>
        <p:nvSpPr>
          <p:cNvPr id="9" name="Line Callout 2 8"/>
          <p:cNvSpPr/>
          <p:nvPr/>
        </p:nvSpPr>
        <p:spPr>
          <a:xfrm>
            <a:off x="7315200" y="3429000"/>
            <a:ext cx="1752600" cy="990600"/>
          </a:xfrm>
          <a:prstGeom prst="borderCallout2">
            <a:avLst>
              <a:gd name="adj1" fmla="val 18750"/>
              <a:gd name="adj2" fmla="val -8333"/>
              <a:gd name="adj3" fmla="val 18750"/>
              <a:gd name="adj4" fmla="val -16667"/>
              <a:gd name="adj5" fmla="val -32730"/>
              <a:gd name="adj6" fmla="val -10142"/>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dirty="0"/>
              <a:t>No method body, just a semi-colon</a:t>
            </a:r>
          </a:p>
        </p:txBody>
      </p:sp>
      <p:sp>
        <p:nvSpPr>
          <p:cNvPr id="10" name="Line Callout 2 9"/>
          <p:cNvSpPr/>
          <p:nvPr/>
        </p:nvSpPr>
        <p:spPr>
          <a:xfrm flipH="1">
            <a:off x="228600" y="3429000"/>
            <a:ext cx="1752600" cy="990600"/>
          </a:xfrm>
          <a:prstGeom prst="borderCallout2">
            <a:avLst>
              <a:gd name="adj1" fmla="val 18750"/>
              <a:gd name="adj2" fmla="val -8333"/>
              <a:gd name="adj3" fmla="val 18750"/>
              <a:gd name="adj4" fmla="val -16667"/>
              <a:gd name="adj5" fmla="val -42685"/>
              <a:gd name="adj6" fmla="val -20035"/>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dirty="0"/>
              <a:t>Automatically public, so we don’t specify it</a:t>
            </a:r>
          </a:p>
        </p:txBody>
      </p:sp>
      <p:sp>
        <p:nvSpPr>
          <p:cNvPr id="11" name="Line Callout 2 10"/>
          <p:cNvSpPr/>
          <p:nvPr/>
        </p:nvSpPr>
        <p:spPr>
          <a:xfrm flipH="1">
            <a:off x="1219200" y="5943600"/>
            <a:ext cx="5638800" cy="838200"/>
          </a:xfrm>
          <a:prstGeom prst="borderCallout2">
            <a:avLst>
              <a:gd name="adj1" fmla="val 18750"/>
              <a:gd name="adj2" fmla="val -2579"/>
              <a:gd name="adj3" fmla="val 50529"/>
              <a:gd name="adj4" fmla="val -11174"/>
              <a:gd name="adj5" fmla="val 13347"/>
              <a:gd name="adj6" fmla="val -9205"/>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b="1" dirty="0" err="1"/>
              <a:t>SomeClass</a:t>
            </a:r>
            <a:r>
              <a:rPr lang="en-US" b="1" dirty="0"/>
              <a:t> </a:t>
            </a:r>
            <a:r>
              <a:rPr lang="en-US" dirty="0"/>
              <a:t>promises to implement all the methods declared in the </a:t>
            </a:r>
            <a:r>
              <a:rPr lang="en-US" b="1" dirty="0" err="1"/>
              <a:t>InterfaceName</a:t>
            </a:r>
            <a:r>
              <a:rPr lang="en-US" b="1" dirty="0"/>
              <a:t> </a:t>
            </a:r>
            <a:r>
              <a:rPr lang="en-US" dirty="0"/>
              <a:t>interface</a:t>
            </a:r>
          </a:p>
        </p:txBody>
      </p:sp>
    </p:spTree>
    <p:extLst>
      <p:ext uri="{BB962C8B-B14F-4D97-AF65-F5344CB8AC3E}">
        <p14:creationId xmlns:p14="http://schemas.microsoft.com/office/powerpoint/2010/main" val="31812250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a:t>Notation: In Code</a:t>
            </a:r>
          </a:p>
        </p:txBody>
      </p:sp>
      <p:sp>
        <p:nvSpPr>
          <p:cNvPr id="6" name="Rectangle 5"/>
          <p:cNvSpPr/>
          <p:nvPr/>
        </p:nvSpPr>
        <p:spPr>
          <a:xfrm>
            <a:off x="1371600" y="1203325"/>
            <a:ext cx="7696200" cy="1569660"/>
          </a:xfrm>
          <a:prstGeom prst="rect">
            <a:avLst/>
          </a:prstGeom>
        </p:spPr>
        <p:txBody>
          <a:bodyPr>
            <a:spAutoFit/>
          </a:bodyPr>
          <a:lstStyle/>
          <a:p>
            <a:pPr>
              <a:defRPr/>
            </a:pPr>
            <a:r>
              <a:rPr lang="en-US" sz="2400" b="1" dirty="0">
                <a:solidFill>
                  <a:schemeClr val="accent5"/>
                </a:solidFill>
                <a:latin typeface="Consolas" pitchFamily="49" charset="0"/>
              </a:rPr>
              <a:t>public </a:t>
            </a:r>
            <a:r>
              <a:rPr lang="en-US" sz="2400" b="1" dirty="0">
                <a:solidFill>
                  <a:schemeClr val="accent3"/>
                </a:solidFill>
                <a:latin typeface="Consolas" pitchFamily="49" charset="0"/>
              </a:rPr>
              <a:t>interface</a:t>
            </a:r>
            <a:r>
              <a:rPr lang="en-US" sz="2400" b="1" dirty="0">
                <a:solidFill>
                  <a:schemeClr val="accent5"/>
                </a:solidFill>
                <a:latin typeface="Consolas" pitchFamily="49" charset="0"/>
              </a:rPr>
              <a:t> Drivable {</a:t>
            </a:r>
          </a:p>
          <a:p>
            <a:pPr>
              <a:defRPr/>
            </a:pPr>
            <a:r>
              <a:rPr lang="en-US" sz="2400" b="1" dirty="0">
                <a:solidFill>
                  <a:schemeClr val="accent5"/>
                </a:solidFill>
                <a:latin typeface="Consolas" pitchFamily="49" charset="0"/>
              </a:rPr>
              <a:t>	void turn(double </a:t>
            </a:r>
            <a:r>
              <a:rPr lang="en-US" sz="2400" b="1" dirty="0" err="1">
                <a:solidFill>
                  <a:schemeClr val="accent5"/>
                </a:solidFill>
                <a:latin typeface="Consolas" pitchFamily="49" charset="0"/>
              </a:rPr>
              <a:t>dir</a:t>
            </a:r>
            <a:r>
              <a:rPr lang="en-US" sz="2400" b="1" dirty="0">
                <a:solidFill>
                  <a:schemeClr val="accent5"/>
                </a:solidFill>
                <a:latin typeface="Consolas" pitchFamily="49" charset="0"/>
              </a:rPr>
              <a:t>)</a:t>
            </a:r>
            <a:r>
              <a:rPr lang="en-US" sz="2400" b="1" dirty="0">
                <a:solidFill>
                  <a:schemeClr val="accent3"/>
                </a:solidFill>
                <a:latin typeface="Consolas" pitchFamily="49" charset="0"/>
              </a:rPr>
              <a:t>;</a:t>
            </a:r>
          </a:p>
          <a:p>
            <a:pPr>
              <a:defRPr/>
            </a:pPr>
            <a:r>
              <a:rPr lang="en-US" sz="2400" b="1" dirty="0">
                <a:solidFill>
                  <a:schemeClr val="accent5"/>
                </a:solidFill>
                <a:latin typeface="Consolas" pitchFamily="49" charset="0"/>
              </a:rPr>
              <a:t>	void accelerate(double force)</a:t>
            </a:r>
            <a:r>
              <a:rPr lang="en-US" sz="2400" b="1" dirty="0">
                <a:solidFill>
                  <a:schemeClr val="accent3"/>
                </a:solidFill>
                <a:latin typeface="Consolas" pitchFamily="49" charset="0"/>
              </a:rPr>
              <a:t>;</a:t>
            </a:r>
          </a:p>
          <a:p>
            <a:pPr>
              <a:defRPr/>
            </a:pPr>
            <a:r>
              <a:rPr lang="en-US" sz="2400" b="1" dirty="0">
                <a:solidFill>
                  <a:schemeClr val="accent5"/>
                </a:solidFill>
                <a:latin typeface="Consolas" pitchFamily="49" charset="0"/>
              </a:rPr>
              <a:t>}</a:t>
            </a:r>
          </a:p>
        </p:txBody>
      </p:sp>
      <p:sp>
        <p:nvSpPr>
          <p:cNvPr id="7" name="Rectangle 6"/>
          <p:cNvSpPr/>
          <p:nvPr/>
        </p:nvSpPr>
        <p:spPr>
          <a:xfrm>
            <a:off x="482600" y="2772985"/>
            <a:ext cx="8458200" cy="3785652"/>
          </a:xfrm>
          <a:prstGeom prst="rect">
            <a:avLst/>
          </a:prstGeom>
        </p:spPr>
        <p:txBody>
          <a:bodyPr>
            <a:spAutoFit/>
          </a:bodyPr>
          <a:lstStyle/>
          <a:p>
            <a:pPr>
              <a:defRPr/>
            </a:pPr>
            <a:r>
              <a:rPr lang="en-US" sz="2400" b="1" dirty="0">
                <a:solidFill>
                  <a:schemeClr val="accent5"/>
                </a:solidFill>
                <a:latin typeface="Consolas" pitchFamily="49" charset="0"/>
              </a:rPr>
              <a:t>public class Car </a:t>
            </a:r>
            <a:r>
              <a:rPr lang="en-US" sz="2400" b="1" dirty="0">
                <a:solidFill>
                  <a:schemeClr val="accent3"/>
                </a:solidFill>
                <a:latin typeface="Consolas" pitchFamily="49" charset="0"/>
              </a:rPr>
              <a:t>implements </a:t>
            </a:r>
            <a:r>
              <a:rPr lang="en-US" sz="2400" b="1" dirty="0">
                <a:solidFill>
                  <a:schemeClr val="accent5"/>
                </a:solidFill>
                <a:latin typeface="Consolas" pitchFamily="49" charset="0"/>
              </a:rPr>
              <a:t>Drivable</a:t>
            </a:r>
            <a:r>
              <a:rPr lang="en-US" sz="2400" b="1" dirty="0">
                <a:solidFill>
                  <a:schemeClr val="accent3"/>
                </a:solidFill>
                <a:latin typeface="Consolas" pitchFamily="49" charset="0"/>
              </a:rPr>
              <a:t> </a:t>
            </a:r>
            <a:r>
              <a:rPr lang="en-US" sz="2400" b="1" dirty="0">
                <a:solidFill>
                  <a:schemeClr val="accent5"/>
                </a:solidFill>
                <a:latin typeface="Consolas" pitchFamily="49" charset="0"/>
              </a:rPr>
              <a:t>{</a:t>
            </a:r>
            <a:br>
              <a:rPr lang="en-US" sz="2400" b="1" dirty="0">
                <a:solidFill>
                  <a:schemeClr val="accent5"/>
                </a:solidFill>
                <a:latin typeface="Consolas" pitchFamily="49" charset="0"/>
              </a:rPr>
            </a:br>
            <a:r>
              <a:rPr lang="en-US" sz="2400" b="1" dirty="0">
                <a:solidFill>
                  <a:schemeClr val="accent5"/>
                </a:solidFill>
                <a:latin typeface="Consolas" pitchFamily="49" charset="0"/>
              </a:rPr>
              <a:t>	@Override	</a:t>
            </a:r>
          </a:p>
          <a:p>
            <a:pPr>
              <a:defRPr/>
            </a:pPr>
            <a:r>
              <a:rPr lang="en-US" sz="2400" b="1" dirty="0">
                <a:solidFill>
                  <a:schemeClr val="accent5"/>
                </a:solidFill>
                <a:latin typeface="Consolas" pitchFamily="49" charset="0"/>
              </a:rPr>
              <a:t>	public void turn(double direction) {</a:t>
            </a:r>
          </a:p>
          <a:p>
            <a:pPr>
              <a:defRPr/>
            </a:pPr>
            <a:r>
              <a:rPr lang="en-US" sz="2400" b="1" dirty="0">
                <a:solidFill>
                  <a:schemeClr val="accent5"/>
                </a:solidFill>
                <a:latin typeface="Consolas" pitchFamily="49" charset="0"/>
              </a:rPr>
              <a:t>		...</a:t>
            </a:r>
          </a:p>
          <a:p>
            <a:pPr>
              <a:defRPr/>
            </a:pPr>
            <a:r>
              <a:rPr lang="en-US" sz="2400" b="1" dirty="0">
                <a:solidFill>
                  <a:schemeClr val="accent5"/>
                </a:solidFill>
                <a:latin typeface="Consolas" pitchFamily="49" charset="0"/>
              </a:rPr>
              <a:t>	}</a:t>
            </a:r>
          </a:p>
          <a:p>
            <a:pPr>
              <a:defRPr/>
            </a:pPr>
            <a:r>
              <a:rPr lang="en-US" sz="2400" b="1" dirty="0">
                <a:solidFill>
                  <a:schemeClr val="accent5"/>
                </a:solidFill>
                <a:latin typeface="Consolas" pitchFamily="49" charset="0"/>
              </a:rPr>
              <a:t>	@Override	</a:t>
            </a:r>
          </a:p>
          <a:p>
            <a:pPr>
              <a:defRPr/>
            </a:pPr>
            <a:r>
              <a:rPr lang="en-US" sz="2400" b="1" dirty="0">
                <a:solidFill>
                  <a:schemeClr val="accent5"/>
                </a:solidFill>
                <a:latin typeface="Consolas" pitchFamily="49" charset="0"/>
              </a:rPr>
              <a:t>	public void accelerate(double force) {</a:t>
            </a:r>
          </a:p>
          <a:p>
            <a:pPr>
              <a:defRPr/>
            </a:pPr>
            <a:r>
              <a:rPr lang="en-US" sz="2400" b="1" dirty="0">
                <a:solidFill>
                  <a:schemeClr val="accent5"/>
                </a:solidFill>
                <a:latin typeface="Consolas" pitchFamily="49" charset="0"/>
              </a:rPr>
              <a:t>		...</a:t>
            </a:r>
          </a:p>
          <a:p>
            <a:pPr>
              <a:defRPr/>
            </a:pPr>
            <a:r>
              <a:rPr lang="en-US" sz="2400" b="1" dirty="0">
                <a:solidFill>
                  <a:schemeClr val="accent5"/>
                </a:solidFill>
                <a:latin typeface="Consolas" pitchFamily="49" charset="0"/>
              </a:rPr>
              <a:t>	}</a:t>
            </a:r>
            <a:br>
              <a:rPr lang="en-US" sz="2400" b="1" dirty="0">
                <a:solidFill>
                  <a:schemeClr val="accent5"/>
                </a:solidFill>
                <a:latin typeface="Consolas" pitchFamily="49" charset="0"/>
              </a:rPr>
            </a:br>
            <a:r>
              <a:rPr lang="en-US" sz="2400" b="1" dirty="0">
                <a:solidFill>
                  <a:schemeClr val="accent5"/>
                </a:solidFill>
                <a:latin typeface="Consolas" pitchFamily="49" charset="0"/>
              </a:rPr>
              <a:t>}</a:t>
            </a:r>
          </a:p>
        </p:txBody>
      </p:sp>
      <p:sp>
        <p:nvSpPr>
          <p:cNvPr id="9" name="Line Callout 2 8"/>
          <p:cNvSpPr/>
          <p:nvPr/>
        </p:nvSpPr>
        <p:spPr>
          <a:xfrm>
            <a:off x="7188200" y="212725"/>
            <a:ext cx="1752600" cy="990600"/>
          </a:xfrm>
          <a:prstGeom prst="borderCallout2">
            <a:avLst>
              <a:gd name="adj1" fmla="val 182853"/>
              <a:gd name="adj2" fmla="val 12682"/>
              <a:gd name="adj3" fmla="val 114904"/>
              <a:gd name="adj4" fmla="val 2898"/>
              <a:gd name="adj5" fmla="val 160859"/>
              <a:gd name="adj6" fmla="val -53620"/>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dirty="0"/>
              <a:t>No method body, just a semi-colon</a:t>
            </a:r>
          </a:p>
        </p:txBody>
      </p:sp>
      <p:sp>
        <p:nvSpPr>
          <p:cNvPr id="10" name="Line Callout 2 9"/>
          <p:cNvSpPr/>
          <p:nvPr/>
        </p:nvSpPr>
        <p:spPr>
          <a:xfrm flipH="1">
            <a:off x="152400" y="134749"/>
            <a:ext cx="1752600" cy="990600"/>
          </a:xfrm>
          <a:prstGeom prst="borderCallout2">
            <a:avLst>
              <a:gd name="adj1" fmla="val 112340"/>
              <a:gd name="adj2" fmla="val 84421"/>
              <a:gd name="adj3" fmla="val 185417"/>
              <a:gd name="adj4" fmla="val 72463"/>
              <a:gd name="adj5" fmla="val 186801"/>
              <a:gd name="adj6" fmla="val -18585"/>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dirty="0"/>
              <a:t>Automatically public, so we don’t specify it</a:t>
            </a:r>
          </a:p>
        </p:txBody>
      </p:sp>
    </p:spTree>
    <p:extLst>
      <p:ext uri="{BB962C8B-B14F-4D97-AF65-F5344CB8AC3E}">
        <p14:creationId xmlns:p14="http://schemas.microsoft.com/office/powerpoint/2010/main" val="42928172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a:t>Notation: In Code</a:t>
            </a:r>
          </a:p>
        </p:txBody>
      </p:sp>
      <p:sp>
        <p:nvSpPr>
          <p:cNvPr id="6" name="Rectangle 5"/>
          <p:cNvSpPr/>
          <p:nvPr/>
        </p:nvSpPr>
        <p:spPr>
          <a:xfrm>
            <a:off x="1371600" y="1203325"/>
            <a:ext cx="7696200" cy="1569660"/>
          </a:xfrm>
          <a:prstGeom prst="rect">
            <a:avLst/>
          </a:prstGeom>
        </p:spPr>
        <p:txBody>
          <a:bodyPr>
            <a:spAutoFit/>
          </a:bodyPr>
          <a:lstStyle/>
          <a:p>
            <a:pPr>
              <a:defRPr/>
            </a:pPr>
            <a:r>
              <a:rPr lang="en-US" sz="2400" b="1" dirty="0">
                <a:solidFill>
                  <a:schemeClr val="accent5"/>
                </a:solidFill>
                <a:latin typeface="Consolas" pitchFamily="49" charset="0"/>
              </a:rPr>
              <a:t>public </a:t>
            </a:r>
            <a:r>
              <a:rPr lang="en-US" sz="2400" b="1" dirty="0">
                <a:solidFill>
                  <a:schemeClr val="accent3"/>
                </a:solidFill>
                <a:latin typeface="Consolas" pitchFamily="49" charset="0"/>
              </a:rPr>
              <a:t>interface</a:t>
            </a:r>
            <a:r>
              <a:rPr lang="en-US" sz="2400" b="1" dirty="0">
                <a:solidFill>
                  <a:schemeClr val="accent5"/>
                </a:solidFill>
                <a:latin typeface="Consolas" pitchFamily="49" charset="0"/>
              </a:rPr>
              <a:t> Drivable {</a:t>
            </a:r>
          </a:p>
          <a:p>
            <a:pPr>
              <a:defRPr/>
            </a:pPr>
            <a:r>
              <a:rPr lang="en-US" sz="2400" b="1" dirty="0">
                <a:solidFill>
                  <a:schemeClr val="accent5"/>
                </a:solidFill>
                <a:latin typeface="Consolas" pitchFamily="49" charset="0"/>
              </a:rPr>
              <a:t>	void turn(double </a:t>
            </a:r>
            <a:r>
              <a:rPr lang="en-US" sz="2400" b="1" dirty="0" err="1">
                <a:solidFill>
                  <a:schemeClr val="accent5"/>
                </a:solidFill>
                <a:latin typeface="Consolas" pitchFamily="49" charset="0"/>
              </a:rPr>
              <a:t>dir</a:t>
            </a:r>
            <a:r>
              <a:rPr lang="en-US" sz="2400" b="1" dirty="0">
                <a:solidFill>
                  <a:schemeClr val="accent5"/>
                </a:solidFill>
                <a:latin typeface="Consolas" pitchFamily="49" charset="0"/>
              </a:rPr>
              <a:t>)</a:t>
            </a:r>
            <a:r>
              <a:rPr lang="en-US" sz="2400" b="1" dirty="0">
                <a:solidFill>
                  <a:schemeClr val="accent3"/>
                </a:solidFill>
                <a:latin typeface="Consolas" pitchFamily="49" charset="0"/>
              </a:rPr>
              <a:t>;</a:t>
            </a:r>
          </a:p>
          <a:p>
            <a:pPr>
              <a:defRPr/>
            </a:pPr>
            <a:r>
              <a:rPr lang="en-US" sz="2400" b="1" dirty="0">
                <a:solidFill>
                  <a:schemeClr val="accent5"/>
                </a:solidFill>
                <a:latin typeface="Consolas" pitchFamily="49" charset="0"/>
              </a:rPr>
              <a:t>	void accelerate(double force)</a:t>
            </a:r>
            <a:r>
              <a:rPr lang="en-US" sz="2400" b="1" dirty="0">
                <a:solidFill>
                  <a:schemeClr val="accent3"/>
                </a:solidFill>
                <a:latin typeface="Consolas" pitchFamily="49" charset="0"/>
              </a:rPr>
              <a:t>;</a:t>
            </a:r>
          </a:p>
          <a:p>
            <a:pPr>
              <a:defRPr/>
            </a:pPr>
            <a:r>
              <a:rPr lang="en-US" sz="2400" b="1" dirty="0">
                <a:solidFill>
                  <a:schemeClr val="accent5"/>
                </a:solidFill>
                <a:latin typeface="Consolas" pitchFamily="49" charset="0"/>
              </a:rPr>
              <a:t>}</a:t>
            </a:r>
          </a:p>
        </p:txBody>
      </p:sp>
      <p:sp>
        <p:nvSpPr>
          <p:cNvPr id="7" name="Rectangle 6"/>
          <p:cNvSpPr/>
          <p:nvPr/>
        </p:nvSpPr>
        <p:spPr>
          <a:xfrm>
            <a:off x="482600" y="2772985"/>
            <a:ext cx="8458200" cy="3785652"/>
          </a:xfrm>
          <a:prstGeom prst="rect">
            <a:avLst/>
          </a:prstGeom>
        </p:spPr>
        <p:txBody>
          <a:bodyPr>
            <a:spAutoFit/>
          </a:bodyPr>
          <a:lstStyle/>
          <a:p>
            <a:pPr>
              <a:defRPr/>
            </a:pPr>
            <a:r>
              <a:rPr lang="en-US" sz="2400" b="1" dirty="0">
                <a:solidFill>
                  <a:schemeClr val="accent5"/>
                </a:solidFill>
                <a:latin typeface="Consolas" pitchFamily="49" charset="0"/>
              </a:rPr>
              <a:t>public class Truck </a:t>
            </a:r>
            <a:r>
              <a:rPr lang="en-US" sz="2400" b="1" dirty="0">
                <a:solidFill>
                  <a:schemeClr val="accent3"/>
                </a:solidFill>
                <a:latin typeface="Consolas" pitchFamily="49" charset="0"/>
              </a:rPr>
              <a:t>implements </a:t>
            </a:r>
            <a:r>
              <a:rPr lang="en-US" sz="2400" b="1" dirty="0">
                <a:solidFill>
                  <a:schemeClr val="accent5"/>
                </a:solidFill>
                <a:latin typeface="Consolas" pitchFamily="49" charset="0"/>
              </a:rPr>
              <a:t>Drivable</a:t>
            </a:r>
            <a:r>
              <a:rPr lang="en-US" sz="2400" b="1" dirty="0">
                <a:solidFill>
                  <a:schemeClr val="accent3"/>
                </a:solidFill>
                <a:latin typeface="Consolas" pitchFamily="49" charset="0"/>
              </a:rPr>
              <a:t> </a:t>
            </a:r>
            <a:r>
              <a:rPr lang="en-US" sz="2400" b="1" dirty="0">
                <a:solidFill>
                  <a:schemeClr val="accent5"/>
                </a:solidFill>
                <a:latin typeface="Consolas" pitchFamily="49" charset="0"/>
              </a:rPr>
              <a:t>{</a:t>
            </a:r>
            <a:br>
              <a:rPr lang="en-US" sz="2400" b="1" dirty="0">
                <a:solidFill>
                  <a:schemeClr val="accent5"/>
                </a:solidFill>
                <a:latin typeface="Consolas" pitchFamily="49" charset="0"/>
              </a:rPr>
            </a:br>
            <a:r>
              <a:rPr lang="en-US" sz="2400" b="1" dirty="0">
                <a:solidFill>
                  <a:schemeClr val="accent5"/>
                </a:solidFill>
                <a:latin typeface="Consolas" pitchFamily="49" charset="0"/>
              </a:rPr>
              <a:t>	@Override	</a:t>
            </a:r>
          </a:p>
          <a:p>
            <a:pPr>
              <a:defRPr/>
            </a:pPr>
            <a:r>
              <a:rPr lang="en-US" sz="2400" b="1" dirty="0">
                <a:solidFill>
                  <a:schemeClr val="accent5"/>
                </a:solidFill>
                <a:latin typeface="Consolas" pitchFamily="49" charset="0"/>
              </a:rPr>
              <a:t>	public void turn(double direction) {</a:t>
            </a:r>
          </a:p>
          <a:p>
            <a:pPr>
              <a:defRPr/>
            </a:pPr>
            <a:r>
              <a:rPr lang="en-US" sz="2400" b="1" dirty="0">
                <a:solidFill>
                  <a:schemeClr val="accent5"/>
                </a:solidFill>
                <a:latin typeface="Consolas" pitchFamily="49" charset="0"/>
              </a:rPr>
              <a:t>		...</a:t>
            </a:r>
          </a:p>
          <a:p>
            <a:pPr>
              <a:defRPr/>
            </a:pPr>
            <a:r>
              <a:rPr lang="en-US" sz="2400" b="1" dirty="0">
                <a:solidFill>
                  <a:schemeClr val="accent5"/>
                </a:solidFill>
                <a:latin typeface="Consolas" pitchFamily="49" charset="0"/>
              </a:rPr>
              <a:t>	}</a:t>
            </a:r>
          </a:p>
          <a:p>
            <a:pPr>
              <a:defRPr/>
            </a:pPr>
            <a:r>
              <a:rPr lang="en-US" sz="2400" b="1" dirty="0">
                <a:solidFill>
                  <a:schemeClr val="accent5"/>
                </a:solidFill>
                <a:latin typeface="Consolas" pitchFamily="49" charset="0"/>
              </a:rPr>
              <a:t>	@Override	</a:t>
            </a:r>
          </a:p>
          <a:p>
            <a:pPr>
              <a:defRPr/>
            </a:pPr>
            <a:r>
              <a:rPr lang="en-US" sz="2400" b="1" dirty="0">
                <a:solidFill>
                  <a:schemeClr val="accent5"/>
                </a:solidFill>
                <a:latin typeface="Consolas" pitchFamily="49" charset="0"/>
              </a:rPr>
              <a:t>	public void accelerate(double force) {</a:t>
            </a:r>
          </a:p>
          <a:p>
            <a:pPr>
              <a:defRPr/>
            </a:pPr>
            <a:r>
              <a:rPr lang="en-US" sz="2400" b="1" dirty="0">
                <a:solidFill>
                  <a:schemeClr val="accent5"/>
                </a:solidFill>
                <a:latin typeface="Consolas" pitchFamily="49" charset="0"/>
              </a:rPr>
              <a:t>		...</a:t>
            </a:r>
          </a:p>
          <a:p>
            <a:pPr>
              <a:defRPr/>
            </a:pPr>
            <a:r>
              <a:rPr lang="en-US" sz="2400" b="1" dirty="0">
                <a:solidFill>
                  <a:schemeClr val="accent5"/>
                </a:solidFill>
                <a:latin typeface="Consolas" pitchFamily="49" charset="0"/>
              </a:rPr>
              <a:t>	}</a:t>
            </a:r>
            <a:br>
              <a:rPr lang="en-US" sz="2400" b="1" dirty="0">
                <a:solidFill>
                  <a:schemeClr val="accent5"/>
                </a:solidFill>
                <a:latin typeface="Consolas" pitchFamily="49" charset="0"/>
              </a:rPr>
            </a:br>
            <a:r>
              <a:rPr lang="en-US" sz="2400" b="1" dirty="0">
                <a:solidFill>
                  <a:schemeClr val="accent5"/>
                </a:solidFill>
                <a:latin typeface="Consolas" pitchFamily="49" charset="0"/>
              </a:rPr>
              <a:t>}</a:t>
            </a:r>
          </a:p>
        </p:txBody>
      </p:sp>
      <p:sp>
        <p:nvSpPr>
          <p:cNvPr id="9" name="Line Callout 2 8"/>
          <p:cNvSpPr/>
          <p:nvPr/>
        </p:nvSpPr>
        <p:spPr>
          <a:xfrm>
            <a:off x="7188200" y="212725"/>
            <a:ext cx="1752600" cy="990600"/>
          </a:xfrm>
          <a:prstGeom prst="borderCallout2">
            <a:avLst>
              <a:gd name="adj1" fmla="val 182853"/>
              <a:gd name="adj2" fmla="val 12682"/>
              <a:gd name="adj3" fmla="val 114904"/>
              <a:gd name="adj4" fmla="val 2898"/>
              <a:gd name="adj5" fmla="val 160859"/>
              <a:gd name="adj6" fmla="val -53620"/>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dirty="0"/>
              <a:t>No method body, just a semi-colon</a:t>
            </a:r>
          </a:p>
        </p:txBody>
      </p:sp>
      <p:sp>
        <p:nvSpPr>
          <p:cNvPr id="10" name="Line Callout 2 9"/>
          <p:cNvSpPr/>
          <p:nvPr/>
        </p:nvSpPr>
        <p:spPr>
          <a:xfrm flipH="1">
            <a:off x="152400" y="134749"/>
            <a:ext cx="1752600" cy="990600"/>
          </a:xfrm>
          <a:prstGeom prst="borderCallout2">
            <a:avLst>
              <a:gd name="adj1" fmla="val 112340"/>
              <a:gd name="adj2" fmla="val 84421"/>
              <a:gd name="adj3" fmla="val 185417"/>
              <a:gd name="adj4" fmla="val 72463"/>
              <a:gd name="adj5" fmla="val 186801"/>
              <a:gd name="adj6" fmla="val -18585"/>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dirty="0"/>
              <a:t>Automatically public, so we don’t specify it</a:t>
            </a:r>
          </a:p>
        </p:txBody>
      </p:sp>
    </p:spTree>
    <p:extLst>
      <p:ext uri="{BB962C8B-B14F-4D97-AF65-F5344CB8AC3E}">
        <p14:creationId xmlns:p14="http://schemas.microsoft.com/office/powerpoint/2010/main" val="4132860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a:t>Notation: In Code</a:t>
            </a:r>
          </a:p>
        </p:txBody>
      </p:sp>
      <p:sp>
        <p:nvSpPr>
          <p:cNvPr id="6" name="Rectangle 5"/>
          <p:cNvSpPr/>
          <p:nvPr/>
        </p:nvSpPr>
        <p:spPr>
          <a:xfrm>
            <a:off x="1371600" y="1203325"/>
            <a:ext cx="7696200" cy="1569660"/>
          </a:xfrm>
          <a:prstGeom prst="rect">
            <a:avLst/>
          </a:prstGeom>
        </p:spPr>
        <p:txBody>
          <a:bodyPr>
            <a:spAutoFit/>
          </a:bodyPr>
          <a:lstStyle/>
          <a:p>
            <a:pPr>
              <a:defRPr/>
            </a:pPr>
            <a:r>
              <a:rPr lang="en-US" sz="2400" b="1" dirty="0">
                <a:solidFill>
                  <a:schemeClr val="accent5"/>
                </a:solidFill>
                <a:latin typeface="Consolas" pitchFamily="49" charset="0"/>
              </a:rPr>
              <a:t>public </a:t>
            </a:r>
            <a:r>
              <a:rPr lang="en-US" sz="2400" b="1" dirty="0">
                <a:solidFill>
                  <a:schemeClr val="accent3"/>
                </a:solidFill>
                <a:latin typeface="Consolas" pitchFamily="49" charset="0"/>
              </a:rPr>
              <a:t>interface</a:t>
            </a:r>
            <a:r>
              <a:rPr lang="en-US" sz="2400" b="1" dirty="0">
                <a:solidFill>
                  <a:schemeClr val="accent5"/>
                </a:solidFill>
                <a:latin typeface="Consolas" pitchFamily="49" charset="0"/>
              </a:rPr>
              <a:t> Drivable {</a:t>
            </a:r>
          </a:p>
          <a:p>
            <a:pPr>
              <a:defRPr/>
            </a:pPr>
            <a:r>
              <a:rPr lang="en-US" sz="2400" b="1" dirty="0">
                <a:solidFill>
                  <a:schemeClr val="accent5"/>
                </a:solidFill>
                <a:latin typeface="Consolas" pitchFamily="49" charset="0"/>
              </a:rPr>
              <a:t>	void turn(double </a:t>
            </a:r>
            <a:r>
              <a:rPr lang="en-US" sz="2400" b="1" dirty="0" err="1">
                <a:solidFill>
                  <a:schemeClr val="accent5"/>
                </a:solidFill>
                <a:latin typeface="Consolas" pitchFamily="49" charset="0"/>
              </a:rPr>
              <a:t>dir</a:t>
            </a:r>
            <a:r>
              <a:rPr lang="en-US" sz="2400" b="1" dirty="0">
                <a:solidFill>
                  <a:schemeClr val="accent5"/>
                </a:solidFill>
                <a:latin typeface="Consolas" pitchFamily="49" charset="0"/>
              </a:rPr>
              <a:t>)</a:t>
            </a:r>
            <a:r>
              <a:rPr lang="en-US" sz="2400" b="1" dirty="0">
                <a:solidFill>
                  <a:schemeClr val="accent3"/>
                </a:solidFill>
                <a:latin typeface="Consolas" pitchFamily="49" charset="0"/>
              </a:rPr>
              <a:t>;</a:t>
            </a:r>
          </a:p>
          <a:p>
            <a:pPr>
              <a:defRPr/>
            </a:pPr>
            <a:r>
              <a:rPr lang="en-US" sz="2400" b="1" dirty="0">
                <a:solidFill>
                  <a:schemeClr val="accent5"/>
                </a:solidFill>
                <a:latin typeface="Consolas" pitchFamily="49" charset="0"/>
              </a:rPr>
              <a:t>	void accelerate(double force)</a:t>
            </a:r>
            <a:r>
              <a:rPr lang="en-US" sz="2400" b="1" dirty="0">
                <a:solidFill>
                  <a:schemeClr val="accent3"/>
                </a:solidFill>
                <a:latin typeface="Consolas" pitchFamily="49" charset="0"/>
              </a:rPr>
              <a:t>;</a:t>
            </a:r>
          </a:p>
          <a:p>
            <a:pPr>
              <a:defRPr/>
            </a:pPr>
            <a:r>
              <a:rPr lang="en-US" sz="2400" b="1" dirty="0">
                <a:solidFill>
                  <a:schemeClr val="accent5"/>
                </a:solidFill>
                <a:latin typeface="Consolas" pitchFamily="49" charset="0"/>
              </a:rPr>
              <a:t>}</a:t>
            </a:r>
          </a:p>
        </p:txBody>
      </p:sp>
      <p:sp>
        <p:nvSpPr>
          <p:cNvPr id="7" name="Rectangle 6"/>
          <p:cNvSpPr/>
          <p:nvPr/>
        </p:nvSpPr>
        <p:spPr>
          <a:xfrm>
            <a:off x="482600" y="2772985"/>
            <a:ext cx="8458200" cy="3785652"/>
          </a:xfrm>
          <a:prstGeom prst="rect">
            <a:avLst/>
          </a:prstGeom>
        </p:spPr>
        <p:txBody>
          <a:bodyPr>
            <a:spAutoFit/>
          </a:bodyPr>
          <a:lstStyle/>
          <a:p>
            <a:pPr>
              <a:defRPr/>
            </a:pPr>
            <a:r>
              <a:rPr lang="en-US" sz="2400" b="1" dirty="0">
                <a:solidFill>
                  <a:schemeClr val="accent5"/>
                </a:solidFill>
                <a:latin typeface="Consolas" pitchFamily="49" charset="0"/>
              </a:rPr>
              <a:t>public class Hovercraft </a:t>
            </a:r>
            <a:r>
              <a:rPr lang="en-US" sz="2400" b="1" dirty="0">
                <a:solidFill>
                  <a:schemeClr val="accent3"/>
                </a:solidFill>
                <a:latin typeface="Consolas" pitchFamily="49" charset="0"/>
              </a:rPr>
              <a:t>implements </a:t>
            </a:r>
            <a:r>
              <a:rPr lang="en-US" sz="2400" b="1" dirty="0">
                <a:solidFill>
                  <a:schemeClr val="accent5"/>
                </a:solidFill>
                <a:latin typeface="Consolas" pitchFamily="49" charset="0"/>
              </a:rPr>
              <a:t>Drivable</a:t>
            </a:r>
            <a:r>
              <a:rPr lang="en-US" sz="2400" b="1" dirty="0">
                <a:solidFill>
                  <a:schemeClr val="accent3"/>
                </a:solidFill>
                <a:latin typeface="Consolas" pitchFamily="49" charset="0"/>
              </a:rPr>
              <a:t> </a:t>
            </a:r>
            <a:r>
              <a:rPr lang="en-US" sz="2400" b="1" dirty="0">
                <a:solidFill>
                  <a:schemeClr val="accent5"/>
                </a:solidFill>
                <a:latin typeface="Consolas" pitchFamily="49" charset="0"/>
              </a:rPr>
              <a:t>{</a:t>
            </a:r>
            <a:br>
              <a:rPr lang="en-US" sz="2400" b="1" dirty="0">
                <a:solidFill>
                  <a:schemeClr val="accent5"/>
                </a:solidFill>
                <a:latin typeface="Consolas" pitchFamily="49" charset="0"/>
              </a:rPr>
            </a:br>
            <a:r>
              <a:rPr lang="en-US" sz="2400" b="1" dirty="0">
                <a:solidFill>
                  <a:schemeClr val="accent5"/>
                </a:solidFill>
                <a:latin typeface="Consolas" pitchFamily="49" charset="0"/>
              </a:rPr>
              <a:t>	@Override	</a:t>
            </a:r>
          </a:p>
          <a:p>
            <a:pPr>
              <a:defRPr/>
            </a:pPr>
            <a:r>
              <a:rPr lang="en-US" sz="2400" b="1" dirty="0">
                <a:solidFill>
                  <a:schemeClr val="accent5"/>
                </a:solidFill>
                <a:latin typeface="Consolas" pitchFamily="49" charset="0"/>
              </a:rPr>
              <a:t>	public void turn(double direction) {</a:t>
            </a:r>
          </a:p>
          <a:p>
            <a:pPr>
              <a:defRPr/>
            </a:pPr>
            <a:r>
              <a:rPr lang="en-US" sz="2400" b="1" dirty="0">
                <a:solidFill>
                  <a:schemeClr val="accent5"/>
                </a:solidFill>
                <a:latin typeface="Consolas" pitchFamily="49" charset="0"/>
              </a:rPr>
              <a:t>		...</a:t>
            </a:r>
          </a:p>
          <a:p>
            <a:pPr>
              <a:defRPr/>
            </a:pPr>
            <a:r>
              <a:rPr lang="en-US" sz="2400" b="1" dirty="0">
                <a:solidFill>
                  <a:schemeClr val="accent5"/>
                </a:solidFill>
                <a:latin typeface="Consolas" pitchFamily="49" charset="0"/>
              </a:rPr>
              <a:t>	}</a:t>
            </a:r>
          </a:p>
          <a:p>
            <a:pPr>
              <a:defRPr/>
            </a:pPr>
            <a:r>
              <a:rPr lang="en-US" sz="2400" b="1" dirty="0">
                <a:solidFill>
                  <a:schemeClr val="accent5"/>
                </a:solidFill>
                <a:latin typeface="Consolas" pitchFamily="49" charset="0"/>
              </a:rPr>
              <a:t>	@Override	</a:t>
            </a:r>
          </a:p>
          <a:p>
            <a:pPr>
              <a:defRPr/>
            </a:pPr>
            <a:r>
              <a:rPr lang="en-US" sz="2400" b="1" dirty="0">
                <a:solidFill>
                  <a:schemeClr val="accent5"/>
                </a:solidFill>
                <a:latin typeface="Consolas" pitchFamily="49" charset="0"/>
              </a:rPr>
              <a:t>	public void accelerate(double force) {</a:t>
            </a:r>
          </a:p>
          <a:p>
            <a:pPr>
              <a:defRPr/>
            </a:pPr>
            <a:r>
              <a:rPr lang="en-US" sz="2400" b="1" dirty="0">
                <a:solidFill>
                  <a:schemeClr val="accent5"/>
                </a:solidFill>
                <a:latin typeface="Consolas" pitchFamily="49" charset="0"/>
              </a:rPr>
              <a:t>		...</a:t>
            </a:r>
          </a:p>
          <a:p>
            <a:pPr>
              <a:defRPr/>
            </a:pPr>
            <a:r>
              <a:rPr lang="en-US" sz="2400" b="1" dirty="0">
                <a:solidFill>
                  <a:schemeClr val="accent5"/>
                </a:solidFill>
                <a:latin typeface="Consolas" pitchFamily="49" charset="0"/>
              </a:rPr>
              <a:t>	}</a:t>
            </a:r>
            <a:br>
              <a:rPr lang="en-US" sz="2400" b="1" dirty="0">
                <a:solidFill>
                  <a:schemeClr val="accent5"/>
                </a:solidFill>
                <a:latin typeface="Consolas" pitchFamily="49" charset="0"/>
              </a:rPr>
            </a:br>
            <a:r>
              <a:rPr lang="en-US" sz="2400" b="1" dirty="0">
                <a:solidFill>
                  <a:schemeClr val="accent5"/>
                </a:solidFill>
                <a:latin typeface="Consolas" pitchFamily="49" charset="0"/>
              </a:rPr>
              <a:t>}</a:t>
            </a:r>
          </a:p>
        </p:txBody>
      </p:sp>
      <p:sp>
        <p:nvSpPr>
          <p:cNvPr id="9" name="Line Callout 2 8"/>
          <p:cNvSpPr/>
          <p:nvPr/>
        </p:nvSpPr>
        <p:spPr>
          <a:xfrm>
            <a:off x="7188200" y="212725"/>
            <a:ext cx="1752600" cy="990600"/>
          </a:xfrm>
          <a:prstGeom prst="borderCallout2">
            <a:avLst>
              <a:gd name="adj1" fmla="val 182853"/>
              <a:gd name="adj2" fmla="val 12682"/>
              <a:gd name="adj3" fmla="val 114904"/>
              <a:gd name="adj4" fmla="val 2898"/>
              <a:gd name="adj5" fmla="val 160859"/>
              <a:gd name="adj6" fmla="val -53620"/>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dirty="0"/>
              <a:t>No method body, just a semi-colon</a:t>
            </a:r>
          </a:p>
        </p:txBody>
      </p:sp>
      <p:sp>
        <p:nvSpPr>
          <p:cNvPr id="10" name="Line Callout 2 9"/>
          <p:cNvSpPr/>
          <p:nvPr/>
        </p:nvSpPr>
        <p:spPr>
          <a:xfrm flipH="1">
            <a:off x="152400" y="134749"/>
            <a:ext cx="1752600" cy="990600"/>
          </a:xfrm>
          <a:prstGeom prst="borderCallout2">
            <a:avLst>
              <a:gd name="adj1" fmla="val 112340"/>
              <a:gd name="adj2" fmla="val 84421"/>
              <a:gd name="adj3" fmla="val 185417"/>
              <a:gd name="adj4" fmla="val 72463"/>
              <a:gd name="adj5" fmla="val 186801"/>
              <a:gd name="adj6" fmla="val -18585"/>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dirty="0"/>
              <a:t>Automatically public, so we don’t specify it</a:t>
            </a:r>
          </a:p>
        </p:txBody>
      </p:sp>
    </p:spTree>
    <p:extLst>
      <p:ext uri="{BB962C8B-B14F-4D97-AF65-F5344CB8AC3E}">
        <p14:creationId xmlns:p14="http://schemas.microsoft.com/office/powerpoint/2010/main" val="40230427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a:t>
            </a:r>
          </a:p>
        </p:txBody>
      </p:sp>
      <p:sp>
        <p:nvSpPr>
          <p:cNvPr id="3" name="Content Placeholder 2"/>
          <p:cNvSpPr>
            <a:spLocks noGrp="1"/>
          </p:cNvSpPr>
          <p:nvPr>
            <p:ph idx="1"/>
          </p:nvPr>
        </p:nvSpPr>
        <p:spPr/>
        <p:txBody>
          <a:bodyPr/>
          <a:lstStyle/>
          <a:p>
            <a:pPr>
              <a:defRPr/>
            </a:pPr>
            <a:r>
              <a:rPr lang="en-US" dirty="0"/>
              <a:t>Interfaces help to </a:t>
            </a:r>
            <a:r>
              <a:rPr lang="en-US" b="1" dirty="0"/>
              <a:t>reduce coupling </a:t>
            </a:r>
            <a:r>
              <a:rPr lang="en-US" dirty="0"/>
              <a:t>by tying your code to the interface, not the class implementation. </a:t>
            </a:r>
          </a:p>
          <a:p>
            <a:endParaRPr lang="en-US" dirty="0"/>
          </a:p>
        </p:txBody>
      </p:sp>
      <p:sp>
        <p:nvSpPr>
          <p:cNvPr id="4" name="TextBox 3"/>
          <p:cNvSpPr txBox="1"/>
          <p:nvPr/>
        </p:nvSpPr>
        <p:spPr>
          <a:xfrm>
            <a:off x="8382224" y="6324600"/>
            <a:ext cx="457176"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a:t>Q1</a:t>
            </a:r>
          </a:p>
        </p:txBody>
      </p:sp>
    </p:spTree>
    <p:extLst>
      <p:ext uri="{BB962C8B-B14F-4D97-AF65-F5344CB8AC3E}">
        <p14:creationId xmlns:p14="http://schemas.microsoft.com/office/powerpoint/2010/main" val="19075000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12229</TotalTime>
  <Words>2047</Words>
  <Application>Microsoft Office PowerPoint</Application>
  <PresentationFormat>On-screen Show (4:3)</PresentationFormat>
  <Paragraphs>313</Paragraphs>
  <Slides>26</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Consolas</vt:lpstr>
      <vt:lpstr>Times New Roman</vt:lpstr>
      <vt:lpstr>Office Theme</vt:lpstr>
      <vt:lpstr>CSSE 220</vt:lpstr>
      <vt:lpstr>Object-Oriented Programming</vt:lpstr>
      <vt:lpstr>Interfaces – What, When, Why, How?</vt:lpstr>
      <vt:lpstr>Interface Types: Key Idea</vt:lpstr>
      <vt:lpstr>Notation: In Code</vt:lpstr>
      <vt:lpstr>Notation: In Code</vt:lpstr>
      <vt:lpstr>Notation: In Code</vt:lpstr>
      <vt:lpstr>Notation: In Code</vt:lpstr>
      <vt:lpstr>Why?</vt:lpstr>
      <vt:lpstr>Open simpleExample</vt:lpstr>
      <vt:lpstr>Notation: In UML</vt:lpstr>
      <vt:lpstr>Code Refactoring</vt:lpstr>
      <vt:lpstr>PowerPoint Presentation</vt:lpstr>
      <vt:lpstr>PowerPoint Presentation</vt:lpstr>
      <vt:lpstr>Interface Types can replace class types</vt:lpstr>
      <vt:lpstr>Check your understanding…</vt:lpstr>
      <vt:lpstr>Valid interface</vt:lpstr>
      <vt:lpstr>A valid Pet with a name</vt:lpstr>
      <vt:lpstr>Why is this OK?</vt:lpstr>
      <vt:lpstr>NumberSequence Example</vt:lpstr>
      <vt:lpstr>PowerPoint Presentation</vt:lpstr>
      <vt:lpstr>Solution</vt:lpstr>
      <vt:lpstr>Solution</vt:lpstr>
      <vt:lpstr>Polymorphism! (A quick intro)</vt:lpstr>
      <vt:lpstr>Polymorphic method calls</vt:lpstr>
      <vt:lpstr>How does all this help reuse?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Yoder, Jason A</dc:creator>
  <cp:keywords/>
  <dc:description/>
  <cp:lastModifiedBy>Yoder, Jason</cp:lastModifiedBy>
  <cp:revision>627</cp:revision>
  <cp:lastPrinted>2015-10-02T13:25:50Z</cp:lastPrinted>
  <dcterms:created xsi:type="dcterms:W3CDTF">2011-01-18T15:01:32Z</dcterms:created>
  <dcterms:modified xsi:type="dcterms:W3CDTF">2022-02-26T00:28:34Z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TC101671231033</vt:lpwstr>
  </property>
</Properties>
</file>