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6" r:id="rId3"/>
    <p:sldId id="269" r:id="rId4"/>
    <p:sldId id="278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Pair Programming" id="{F2BCFC4E-E8F2-4C7B-B816-578C9B3B9D33}">
          <p14:sldIdLst>
            <p14:sldId id="256"/>
            <p14:sldId id="276"/>
            <p14:sldId id="269"/>
            <p14:sldId id="278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3431" autoAdjust="0"/>
  </p:normalViewPr>
  <p:slideViewPr>
    <p:cSldViewPr snapToGrid="0">
      <p:cViewPr varScale="1">
        <p:scale>
          <a:sx n="70" d="100"/>
          <a:sy n="70" d="100"/>
        </p:scale>
        <p:origin x="94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introduce roles, answer questions, and then let them work on their project and meet with their 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8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u="none" dirty="0"/>
              <a:t>Emphasize: Person who really understands should start by navigating (true for our DNR plan as well)</a:t>
            </a:r>
          </a:p>
        </p:txBody>
      </p:sp>
    </p:spTree>
    <p:extLst>
      <p:ext uri="{BB962C8B-B14F-4D97-AF65-F5344CB8AC3E}">
        <p14:creationId xmlns:p14="http://schemas.microsoft.com/office/powerpoint/2010/main" val="27089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dirty="0"/>
              <a:t>Emphasize that there is only code on one computer, which can be helpful as we will need later.</a:t>
            </a:r>
          </a:p>
        </p:txBody>
      </p:sp>
    </p:spTree>
    <p:extLst>
      <p:ext uri="{BB962C8B-B14F-4D97-AF65-F5344CB8AC3E}">
        <p14:creationId xmlns:p14="http://schemas.microsoft.com/office/powerpoint/2010/main" val="3178065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might seem like common sense, but they are critical to mention!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might seem like common sense, but they are critical to mention!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8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docid=2su5DL6nOdzlvM&amp;tbnid=nY7kpcTF_FtAtM:&amp;ved=0CAUQjRw&amp;url=http://www.agile66.com/blogs/2010/02/23/sustainability/&amp;ei=LkbKUs_AN-WuyQHZioHICw&amp;bvm=bv.58187178,d.aWc&amp;psig=AFQjCNF2cgViwv_A69WXzzBKqxYXmLTSng&amp;ust=1389073990404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togeth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2805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CSSE220 Final Project Tools: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Pair Programming and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Source Control 101</a:t>
            </a:r>
            <a:endParaRPr lang="en-US" dirty="0"/>
          </a:p>
        </p:txBody>
      </p:sp>
      <p:sp>
        <p:nvSpPr>
          <p:cNvPr id="7" name="Shape 54">
            <a:extLst>
              <a:ext uri="{FF2B5EF4-FFF2-40B4-BE49-F238E27FC236}">
                <a16:creationId xmlns:a16="http://schemas.microsoft.com/office/drawing/2014/main" id="{519466FA-D14B-CC9B-1911-14EF539ADA8C}"/>
              </a:ext>
            </a:extLst>
          </p:cNvPr>
          <p:cNvSpPr/>
          <p:nvPr/>
        </p:nvSpPr>
        <p:spPr>
          <a:xfrm>
            <a:off x="8652468" y="123780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  <p:sp>
        <p:nvSpPr>
          <p:cNvPr id="4" name="Shape 54">
            <a:extLst>
              <a:ext uri="{FF2B5EF4-FFF2-40B4-BE49-F238E27FC236}">
                <a16:creationId xmlns:a16="http://schemas.microsoft.com/office/drawing/2014/main" id="{11C15FD4-1647-9769-52B5-180C322D9617}"/>
              </a:ext>
            </a:extLst>
          </p:cNvPr>
          <p:cNvSpPr/>
          <p:nvPr/>
        </p:nvSpPr>
        <p:spPr>
          <a:xfrm>
            <a:off x="102543" y="5527245"/>
            <a:ext cx="5884600" cy="1107996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Quiz Today is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SourceControlAndPairProgrammingQuiz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No projects other than the final code repo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  <a:p>
            <a:r>
              <a:rPr lang="en-US" dirty="0">
                <a:highlight>
                  <a:srgbClr val="FFFF00"/>
                </a:highlight>
              </a:rPr>
              <a:t>Tester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Reviewer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Navigator</a:t>
            </a:r>
            <a:r>
              <a:rPr lang="en-US" dirty="0"/>
              <a:t>, </a:t>
            </a:r>
            <a:r>
              <a:rPr lang="en-US" dirty="0">
                <a:highlight>
                  <a:srgbClr val="00FF00"/>
                </a:highlight>
              </a:rPr>
              <a:t>Driver</a:t>
            </a:r>
            <a:r>
              <a:rPr lang="en-US" dirty="0"/>
              <a:t> Roles (Teams of </a:t>
            </a:r>
            <a:r>
              <a:rPr lang="en-US" dirty="0">
                <a:highlight>
                  <a:srgbClr val="00FF00"/>
                </a:highlight>
              </a:rPr>
              <a:t>3</a:t>
            </a:r>
            <a:r>
              <a:rPr lang="en-US" dirty="0"/>
              <a:t>-</a:t>
            </a:r>
            <a:r>
              <a:rPr lang="en-US" dirty="0">
                <a:highlight>
                  <a:srgbClr val="FFFF00"/>
                </a:highlight>
              </a:rPr>
              <a:t>4</a:t>
            </a:r>
            <a:r>
              <a:rPr lang="en-US" dirty="0"/>
              <a:t>)</a:t>
            </a:r>
          </a:p>
          <a:p>
            <a:r>
              <a:rPr lang="en-US" dirty="0"/>
              <a:t>Reviewer Guidelines</a:t>
            </a:r>
          </a:p>
          <a:p>
            <a:r>
              <a:rPr lang="en-US" dirty="0"/>
              <a:t>Milestone Reports</a:t>
            </a:r>
          </a:p>
          <a:p>
            <a:r>
              <a:rPr lang="en-US" dirty="0"/>
              <a:t>Source Control Overview</a:t>
            </a:r>
          </a:p>
          <a:p>
            <a:r>
              <a:rPr lang="en-US" dirty="0"/>
              <a:t>Project Repo Setup Guide</a:t>
            </a:r>
          </a:p>
          <a:p>
            <a:r>
              <a:rPr lang="en-US" dirty="0"/>
              <a:t>TA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7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30618"/>
            <a:ext cx="9144000" cy="4525962"/>
          </a:xfrm>
        </p:spPr>
        <p:txBody>
          <a:bodyPr>
            <a:normAutofit/>
          </a:bodyPr>
          <a:lstStyle/>
          <a:p>
            <a:r>
              <a:rPr lang="en-US" dirty="0"/>
              <a:t>Working in pairs on a single computer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chemeClr val="accent6"/>
                </a:solidFill>
              </a:rPr>
              <a:t>driver</a:t>
            </a:r>
            <a:r>
              <a:rPr lang="en-US" dirty="0"/>
              <a:t>, uses the keyboard, talks/thinks out-loud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rgbClr val="F79646"/>
                </a:solidFill>
              </a:rPr>
              <a:t>navigator</a:t>
            </a:r>
            <a:r>
              <a:rPr lang="en-US" dirty="0"/>
              <a:t>, watches, thinks, comments, and takes notes</a:t>
            </a:r>
          </a:p>
          <a:p>
            <a:pPr lvl="1"/>
            <a:r>
              <a:rPr lang="en-US" b="1" u="sng" dirty="0"/>
              <a:t>Person who really understands should start by navigating </a:t>
            </a:r>
          </a:p>
          <a:p>
            <a:r>
              <a:rPr lang="en-US" dirty="0"/>
              <a:t>Enable the pair to produce higher quality code than that produced by the sum of their individual efforts</a:t>
            </a:r>
          </a:p>
          <a:p>
            <a:pPr lvl="1"/>
            <a:r>
              <a:rPr lang="en-US" dirty="0"/>
              <a:t>Reduces number of errors</a:t>
            </a:r>
          </a:p>
          <a:p>
            <a:pPr lvl="1"/>
            <a:r>
              <a:rPr lang="en-US" dirty="0"/>
              <a:t>Saves time in the long run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38200" y="62518"/>
            <a:ext cx="10515600" cy="1325563"/>
          </a:xfrm>
        </p:spPr>
        <p:txBody>
          <a:bodyPr/>
          <a:lstStyle/>
          <a:p>
            <a:r>
              <a:rPr lang="en-US" dirty="0"/>
              <a:t>Pair Programming (Normally)</a:t>
            </a:r>
          </a:p>
        </p:txBody>
      </p:sp>
      <p:pic>
        <p:nvPicPr>
          <p:cNvPr id="5" name="Picture 2" descr="http://don-jai.com/wp-content/uploads/2009/05/pair_programming2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 t="10517" r="7065" b="11483"/>
          <a:stretch/>
        </p:blipFill>
        <p:spPr bwMode="auto">
          <a:xfrm>
            <a:off x="4995760" y="3569888"/>
            <a:ext cx="4744529" cy="31055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5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925364"/>
            <a:ext cx="10937167" cy="383741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Working in pairs on two different, remote computers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chemeClr val="accent6"/>
                </a:solidFill>
              </a:rPr>
              <a:t>driver</a:t>
            </a:r>
            <a:r>
              <a:rPr lang="en-US" dirty="0"/>
              <a:t>, uses the keyboard, talks/thinks out-loud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rgbClr val="F79646"/>
                </a:solidFill>
              </a:rPr>
              <a:t>navigator</a:t>
            </a:r>
            <a:r>
              <a:rPr lang="en-US" dirty="0"/>
              <a:t>, </a:t>
            </a:r>
            <a:r>
              <a:rPr lang="en-US" b="1" u="sng" dirty="0"/>
              <a:t>watches, thinks, comments, and takes notes</a:t>
            </a:r>
          </a:p>
          <a:p>
            <a:pPr lvl="1"/>
            <a:r>
              <a:rPr lang="en-US" b="1" u="sng" dirty="0"/>
              <a:t>Person who really understands should start by navigating</a:t>
            </a:r>
            <a:endParaRPr lang="en-US" dirty="0">
              <a:sym typeface="Wingdings"/>
            </a:endParaRPr>
          </a:p>
          <a:p>
            <a:r>
              <a:rPr lang="en-US" sz="2400" dirty="0"/>
              <a:t>To allow the navigator to see what driver is doing, you must use some kind of tool such as </a:t>
            </a:r>
          </a:p>
          <a:p>
            <a:pPr lvl="1"/>
            <a:r>
              <a:rPr lang="en-US" sz="2000" dirty="0"/>
              <a:t>Screen sharing via MS Team (or Zoom/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>
                <a:hlinkClick r:id="rId3"/>
              </a:rPr>
              <a:t>https://www.codetogether.com/</a:t>
            </a:r>
            <a:r>
              <a:rPr lang="en-US" sz="2000" dirty="0"/>
              <a:t> Eclipse plugin allows you to work together through a browser </a:t>
            </a:r>
          </a:p>
          <a:p>
            <a:r>
              <a:rPr lang="en-US" sz="2400" dirty="0"/>
              <a:t>If you have trouble sharing screens because of internet bandwidth issues or find it too clunky: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hlinkClick r:id="rId3"/>
              </a:rPr>
              <a:t>https://www.codetogether.com/</a:t>
            </a:r>
            <a:r>
              <a:rPr lang="en-US" sz="2000" dirty="0"/>
              <a:t> Eclipse plugin might be a good tool for you and your partner to use</a:t>
            </a:r>
          </a:p>
          <a:p>
            <a:pPr lvl="1"/>
            <a:r>
              <a:rPr lang="en-US" sz="2000" dirty="0"/>
              <a:t>You could do a phone call or audio only call via MS Teams</a:t>
            </a:r>
          </a:p>
          <a:p>
            <a:r>
              <a:rPr lang="en-US" sz="2400" dirty="0"/>
              <a:t>Similarly, remote pair programming enables the pair to produce higher quality code than that produced by the sum of their individual efforts</a:t>
            </a:r>
          </a:p>
          <a:p>
            <a:pPr lvl="1"/>
            <a:endParaRPr lang="en-US" b="1" u="sng" dirty="0">
              <a:sym typeface="Wingdings"/>
            </a:endParaRP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Pair Programming (</a:t>
            </a:r>
            <a:r>
              <a:rPr lang="en-US" b="1" i="1" dirty="0"/>
              <a:t>Remotely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425" y="4725193"/>
            <a:ext cx="6610487" cy="1925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68692" y="4718966"/>
            <a:ext cx="111278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Navigator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6424" y="4718966"/>
            <a:ext cx="76737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391244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62908"/>
            <a:ext cx="10515600" cy="1325563"/>
          </a:xfrm>
        </p:spPr>
        <p:txBody>
          <a:bodyPr/>
          <a:lstStyle/>
          <a:p>
            <a:r>
              <a:rPr lang="en-US" b="1" dirty="0"/>
              <a:t>Things to </a:t>
            </a:r>
            <a:r>
              <a:rPr lang="en-US" sz="8000" b="1" dirty="0"/>
              <a:t>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22" y="1306431"/>
            <a:ext cx="11599189" cy="5303596"/>
          </a:xfrm>
        </p:spPr>
        <p:txBody>
          <a:bodyPr>
            <a:normAutofit/>
          </a:bodyPr>
          <a:lstStyle/>
          <a:p>
            <a:r>
              <a:rPr lang="en-US" dirty="0"/>
              <a:t>Meet Regularly – setup times when you will regularly work on the project</a:t>
            </a:r>
          </a:p>
          <a:p>
            <a:r>
              <a:rPr lang="en-US" dirty="0"/>
              <a:t>Talk – not a minute should go by when you are not communicating</a:t>
            </a:r>
          </a:p>
          <a:p>
            <a:r>
              <a:rPr lang="en-US" dirty="0"/>
              <a:t>Listen – each partner should be fully involved in the project</a:t>
            </a:r>
          </a:p>
          <a:p>
            <a:r>
              <a:rPr lang="en-US" dirty="0"/>
              <a:t>Rotate Roles – change roles to gain new perspectives and share the work</a:t>
            </a:r>
          </a:p>
          <a:p>
            <a:r>
              <a:rPr lang="en-US" dirty="0"/>
              <a:t>Be Patient – It’s a virtue, by explaining yourself, you help yourself learn</a:t>
            </a:r>
          </a:p>
          <a:p>
            <a:r>
              <a:rPr lang="en-US" dirty="0"/>
              <a:t>Respect – everyone has something to offer</a:t>
            </a:r>
          </a:p>
          <a:p>
            <a:r>
              <a:rPr lang="en-US" dirty="0"/>
              <a:t>Take Breaks – When you return, you may notice something you missed </a:t>
            </a:r>
          </a:p>
          <a:p>
            <a:r>
              <a:rPr lang="en-US" dirty="0"/>
              <a:t>Prepare – Do  any preliminary work ahead of time (not code)</a:t>
            </a:r>
          </a:p>
          <a:p>
            <a:r>
              <a:rPr lang="en-US" dirty="0"/>
              <a:t>Have Fun – Working with someone else can be a lot more fun!</a:t>
            </a:r>
          </a:p>
        </p:txBody>
      </p:sp>
      <p:pic>
        <p:nvPicPr>
          <p:cNvPr id="5" name="Picture 4" descr="A black numbers on a white background&#10;&#10;Description automatically generated">
            <a:extLst>
              <a:ext uri="{FF2B5EF4-FFF2-40B4-BE49-F238E27FC236}">
                <a16:creationId xmlns:a16="http://schemas.microsoft.com/office/drawing/2014/main" id="{C3F15D6B-B0E4-C223-CA05-8BF8E052D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124" y="5809418"/>
            <a:ext cx="2464185" cy="985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94BF7E-CFCC-BBEC-6304-5D5C11E21795}"/>
              </a:ext>
            </a:extLst>
          </p:cNvPr>
          <p:cNvSpPr txBox="1"/>
          <p:nvPr/>
        </p:nvSpPr>
        <p:spPr>
          <a:xfrm>
            <a:off x="690966" y="6086807"/>
            <a:ext cx="8696875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Discuss as a team: How well have you done these so far?</a:t>
            </a:r>
          </a:p>
        </p:txBody>
      </p:sp>
    </p:spTree>
    <p:extLst>
      <p:ext uri="{BB962C8B-B14F-4D97-AF65-F5344CB8AC3E}">
        <p14:creationId xmlns:p14="http://schemas.microsoft.com/office/powerpoint/2010/main" val="166476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28" y="1825625"/>
            <a:ext cx="11551711" cy="4351338"/>
          </a:xfrm>
        </p:spPr>
        <p:txBody>
          <a:bodyPr/>
          <a:lstStyle/>
          <a:p>
            <a:r>
              <a:rPr lang="en-US" dirty="0"/>
              <a:t>Don’t: Force your opinion as the only option</a:t>
            </a:r>
          </a:p>
          <a:p>
            <a:pPr lvl="1"/>
            <a:r>
              <a:rPr lang="en-US" dirty="0"/>
              <a:t>Always assume your partner(s) may have equally good ideas to contribute!</a:t>
            </a:r>
          </a:p>
          <a:p>
            <a:r>
              <a:rPr lang="en-US" dirty="0"/>
              <a:t>Don’t: Be intimidated </a:t>
            </a:r>
          </a:p>
          <a:p>
            <a:pPr lvl="1"/>
            <a:r>
              <a:rPr lang="en-US" dirty="0"/>
              <a:t>You know more than give yourself credit for!</a:t>
            </a:r>
          </a:p>
          <a:p>
            <a:r>
              <a:rPr lang="en-US" dirty="0"/>
              <a:t>Don’t: Be Quiet</a:t>
            </a:r>
          </a:p>
          <a:p>
            <a:pPr lvl="1"/>
            <a:r>
              <a:rPr lang="en-US" dirty="0"/>
              <a:t>Don’t be afraid to speak up if you don’t agree with your partner(s)!</a:t>
            </a:r>
          </a:p>
          <a:p>
            <a:r>
              <a:rPr lang="en-US" dirty="0"/>
              <a:t>Don’t: Suffer in Silence</a:t>
            </a:r>
          </a:p>
          <a:p>
            <a:pPr lvl="1"/>
            <a:r>
              <a:rPr lang="en-US" dirty="0"/>
              <a:t>If you have a problem with your partner(s), let your TA or professor know right away!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0966" y="629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Things </a:t>
            </a:r>
            <a:r>
              <a:rPr lang="en-US" sz="8000" b="1" dirty="0"/>
              <a:t>NOT</a:t>
            </a:r>
            <a:r>
              <a:rPr lang="en-US" b="1" dirty="0"/>
              <a:t> to do</a:t>
            </a:r>
            <a:endParaRPr lang="en-US" sz="8000" b="1" dirty="0"/>
          </a:p>
        </p:txBody>
      </p:sp>
      <p:pic>
        <p:nvPicPr>
          <p:cNvPr id="4" name="Picture 3" descr="A black numbers on a white background&#10;&#10;Description automatically generated">
            <a:extLst>
              <a:ext uri="{FF2B5EF4-FFF2-40B4-BE49-F238E27FC236}">
                <a16:creationId xmlns:a16="http://schemas.microsoft.com/office/drawing/2014/main" id="{677B0BBD-1883-6EBD-2B53-853F061E9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635" y="5547250"/>
            <a:ext cx="3005304" cy="1202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6A129-FE3E-B311-5621-ED4BD45B7D9B}"/>
              </a:ext>
            </a:extLst>
          </p:cNvPr>
          <p:cNvSpPr txBox="1"/>
          <p:nvPr/>
        </p:nvSpPr>
        <p:spPr>
          <a:xfrm>
            <a:off x="204061" y="5660010"/>
            <a:ext cx="8696875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Discuss as a team: Have you had any bad experiences related to these in a team in the past?</a:t>
            </a:r>
          </a:p>
        </p:txBody>
      </p:sp>
    </p:spTree>
    <p:extLst>
      <p:ext uri="{BB962C8B-B14F-4D97-AF65-F5344CB8AC3E}">
        <p14:creationId xmlns:p14="http://schemas.microsoft.com/office/powerpoint/2010/main" val="360588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13756</TotalTime>
  <Words>635</Words>
  <Application>Microsoft Office PowerPoint</Application>
  <PresentationFormat>Widescreen</PresentationFormat>
  <Paragraphs>65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CSSE220 Final Project Tools: Pair Programming and Source Control 101</vt:lpstr>
      <vt:lpstr>Agenda</vt:lpstr>
      <vt:lpstr>Pair Programming (Normally)</vt:lpstr>
      <vt:lpstr>Pair Programming (Remotely)</vt:lpstr>
      <vt:lpstr>Things to 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398</cp:revision>
  <dcterms:created xsi:type="dcterms:W3CDTF">2013-07-15T20:26:40Z</dcterms:created>
  <dcterms:modified xsi:type="dcterms:W3CDTF">2025-05-06T14:56:15Z</dcterms:modified>
</cp:coreProperties>
</file>