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30"/>
  </p:notesMasterIdLst>
  <p:handoutMasterIdLst>
    <p:handoutMasterId r:id="rId31"/>
  </p:handoutMasterIdLst>
  <p:sldIdLst>
    <p:sldId id="256" r:id="rId2"/>
    <p:sldId id="258" r:id="rId3"/>
    <p:sldId id="259" r:id="rId4"/>
    <p:sldId id="290" r:id="rId5"/>
    <p:sldId id="297" r:id="rId6"/>
    <p:sldId id="298" r:id="rId7"/>
    <p:sldId id="308" r:id="rId8"/>
    <p:sldId id="299" r:id="rId9"/>
    <p:sldId id="300" r:id="rId10"/>
    <p:sldId id="291" r:id="rId11"/>
    <p:sldId id="301" r:id="rId12"/>
    <p:sldId id="302" r:id="rId13"/>
    <p:sldId id="303" r:id="rId14"/>
    <p:sldId id="307" r:id="rId15"/>
    <p:sldId id="292" r:id="rId16"/>
    <p:sldId id="304" r:id="rId17"/>
    <p:sldId id="305" r:id="rId18"/>
    <p:sldId id="306" r:id="rId19"/>
    <p:sldId id="293" r:id="rId20"/>
    <p:sldId id="294" r:id="rId21"/>
    <p:sldId id="295" r:id="rId22"/>
    <p:sldId id="296" r:id="rId23"/>
    <p:sldId id="272" r:id="rId24"/>
    <p:sldId id="273" r:id="rId25"/>
    <p:sldId id="288" r:id="rId26"/>
    <p:sldId id="274" r:id="rId27"/>
    <p:sldId id="282" r:id="rId28"/>
    <p:sldId id="275" r:id="rId2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4" autoAdjust="0"/>
    <p:restoredTop sz="95810" autoAdjust="0"/>
  </p:normalViewPr>
  <p:slideViewPr>
    <p:cSldViewPr snapToObjects="1">
      <p:cViewPr varScale="1">
        <p:scale>
          <a:sx n="124" d="100"/>
          <a:sy n="124" d="100"/>
        </p:scale>
        <p:origin x="2352" y="168"/>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4/12/22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4/12/22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three different people developed these three classes. We have a scale simulator where we write code to compare/weigh things. </a:t>
            </a:r>
          </a:p>
          <a:p>
            <a:r>
              <a:rPr lang="en-US" baseline="0" dirty="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11</a:t>
            </a:fld>
            <a:endParaRPr lang="en-US"/>
          </a:p>
        </p:txBody>
      </p:sp>
    </p:spTree>
    <p:extLst>
      <p:ext uri="{BB962C8B-B14F-4D97-AF65-F5344CB8AC3E}">
        <p14:creationId xmlns:p14="http://schemas.microsoft.com/office/powerpoint/2010/main" val="372964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12</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13</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14</a:t>
            </a:fld>
            <a:endParaRPr lang="en-US"/>
          </a:p>
        </p:txBody>
      </p:sp>
    </p:spTree>
    <p:extLst>
      <p:ext uri="{BB962C8B-B14F-4D97-AF65-F5344CB8AC3E}">
        <p14:creationId xmlns:p14="http://schemas.microsoft.com/office/powerpoint/2010/main" val="354887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22</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23</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24</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25</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26</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28</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424703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9</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Tuesday, April 12,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Tuesday, April 12,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Tuesday, April 12,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Tuesday, April 12,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Tuesday, April 12,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Tuesday, April 12,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Tuesday, April 12,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Tuesday, April 12,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Tuesday, April 12,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Tuesday, April 12,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Tuesday, April 12,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Tuesday, April 12,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tutorial/java/annota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6" name="Rectangle 5">
            <a:extLst>
              <a:ext uri="{FF2B5EF4-FFF2-40B4-BE49-F238E27FC236}">
                <a16:creationId xmlns:a16="http://schemas.microsoft.com/office/drawing/2014/main" id="{8E144597-0C3F-8647-9855-D313BCD0C06D}"/>
              </a:ext>
            </a:extLst>
          </p:cNvPr>
          <p:cNvSpPr/>
          <p:nvPr/>
        </p:nvSpPr>
        <p:spPr>
          <a:xfrm>
            <a:off x="381000" y="50292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PracticeInterfaces</a:t>
            </a:r>
            <a:endParaRPr lang="en-US" sz="2400" i="1" dirty="0"/>
          </a:p>
          <a:p>
            <a:pPr marL="342900" indent="-342900">
              <a:buFont typeface="Arial" panose="020B0604020202020204" pitchFamily="34" charset="0"/>
              <a:buChar char="•"/>
            </a:pPr>
            <a:r>
              <a:rPr lang="en-US" sz="2400" i="1" dirty="0" err="1"/>
              <a:t>PracticeInterfacesSolution</a:t>
            </a:r>
            <a:endParaRPr lang="en-US" sz="2400" i="1"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having a client program coupled to the interface, not directly to a specific implementation</a:t>
            </a:r>
          </a:p>
          <a:p>
            <a:r>
              <a:rPr lang="en-US" dirty="0"/>
              <a:t>Similarity among classes that implement the interface is Java compiler enforced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a:t>UML of current code</a:t>
            </a:r>
          </a:p>
          <a:p>
            <a:pPr lvl="1"/>
            <a:r>
              <a:rPr lang="en-US" dirty="0"/>
              <a:t>Three classes with different weight measurements</a:t>
            </a:r>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a:latin typeface="Consolas" panose="020B0609020204030204" pitchFamily="49" charset="0"/>
              </a:rPr>
              <a:t>PlantUML</a:t>
            </a:r>
            <a:r>
              <a:rPr lang="en-US" sz="2400" dirty="0">
                <a:latin typeface="Consolas" panose="020B0609020204030204" pitchFamily="49" charset="0"/>
              </a:rPr>
              <a:t> Code:</a:t>
            </a:r>
          </a:p>
          <a:p>
            <a:endParaRPr lang="en-US" sz="2400" dirty="0">
              <a:latin typeface="Consolas" panose="020B0609020204030204" pitchFamily="49" charset="0"/>
            </a:endParaRPr>
          </a:p>
          <a:p>
            <a:r>
              <a:rPr lang="en-US" sz="2400" dirty="0">
                <a:latin typeface="Courier New" panose="02070309020205020404" pitchFamily="49" charset="0"/>
                <a:cs typeface="Courier New" panose="020703090202050204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a:latin typeface="Consolas" panose="020B0609020204030204" pitchFamily="49" charset="0"/>
              </a:rPr>
              <a:t>PlantUML</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Ball ..|&gt; Weighable</a:t>
            </a:r>
          </a:p>
          <a:p>
            <a:r>
              <a:rPr lang="en-US" dirty="0">
                <a:latin typeface="Consolas" panose="020B0609020204030204" pitchFamily="49" charset="0"/>
              </a:rPr>
              <a:t>Cube ..|&gt; Weighable</a:t>
            </a:r>
          </a:p>
          <a:p>
            <a:r>
              <a:rPr lang="en-US" dirty="0">
                <a:latin typeface="Consolas" panose="020B0609020204030204" pitchFamily="49" charset="0"/>
              </a:rPr>
              <a:t>Cylinder ..|&gt; Weighable</a:t>
            </a:r>
          </a:p>
        </p:txBody>
      </p:sp>
    </p:spTree>
    <p:extLst>
      <p:ext uri="{BB962C8B-B14F-4D97-AF65-F5344CB8AC3E}">
        <p14:creationId xmlns:p14="http://schemas.microsoft.com/office/powerpoint/2010/main" val="41264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Pet Example</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516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dirty="0"/>
              <a:t>Use the Interface in a Variable Declaration:</a:t>
            </a:r>
          </a:p>
          <a:p>
            <a:pPr lvl="2"/>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d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br>
              <a:rPr lang="en-US" sz="2000" dirty="0">
                <a:latin typeface="Courier New" panose="02070309020205020404" pitchFamily="49" charset="0"/>
                <a:cs typeface="Courier New" panose="02070309020205020404" pitchFamily="49" charset="0"/>
              </a:rPr>
            </a:b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c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Cat();</a:t>
            </a:r>
          </a:p>
        </p:txBody>
      </p:sp>
      <p:sp>
        <p:nvSpPr>
          <p:cNvPr id="4" name="TextBox 3">
            <a:extLst>
              <a:ext uri="{FF2B5EF4-FFF2-40B4-BE49-F238E27FC236}">
                <a16:creationId xmlns:a16="http://schemas.microsoft.com/office/drawing/2014/main" id="{C7151DCD-7931-5E46-B8D7-6A194242E06D}"/>
              </a:ext>
            </a:extLst>
          </p:cNvPr>
          <p:cNvSpPr txBox="1"/>
          <p:nvPr/>
        </p:nvSpPr>
        <p:spPr>
          <a:xfrm>
            <a:off x="4572000" y="2048470"/>
            <a:ext cx="4495800" cy="923330"/>
          </a:xfrm>
          <a:prstGeom prst="rect">
            <a:avLst/>
          </a:prstGeom>
          <a:noFill/>
        </p:spPr>
        <p:txBody>
          <a:bodyPr wrap="square" rtlCol="0">
            <a:spAutoFit/>
          </a:bodyPr>
          <a:lstStyle/>
          <a:p>
            <a:r>
              <a:rPr lang="en-US" dirty="0"/>
              <a:t>2 types are involved in these declarations:</a:t>
            </a:r>
          </a:p>
          <a:p>
            <a:pPr marL="285750" indent="-285750">
              <a:buFont typeface="Arial" panose="020B0604020202020204" pitchFamily="34" charset="0"/>
              <a:buChar char="•"/>
            </a:pPr>
            <a:r>
              <a:rPr lang="en-US" i="1" dirty="0"/>
              <a:t>Instantiation type</a:t>
            </a:r>
            <a:r>
              <a:rPr lang="en-US" dirty="0"/>
              <a:t> is Dog or Cat</a:t>
            </a:r>
          </a:p>
          <a:p>
            <a:pPr marL="285750" indent="-285750">
              <a:buFont typeface="Arial" panose="020B0604020202020204" pitchFamily="34" charset="0"/>
              <a:buChar char="•"/>
            </a:pPr>
            <a:r>
              <a:rPr lang="en-US" i="1" dirty="0"/>
              <a:t>Declared type</a:t>
            </a:r>
            <a:r>
              <a:rPr lang="en-US" dirty="0"/>
              <a:t> is Pet</a:t>
            </a:r>
          </a:p>
        </p:txBody>
      </p:sp>
      <p:sp>
        <p:nvSpPr>
          <p:cNvPr id="9" name="Rounded Rectangle 8">
            <a:extLst>
              <a:ext uri="{FF2B5EF4-FFF2-40B4-BE49-F238E27FC236}">
                <a16:creationId xmlns:a16="http://schemas.microsoft.com/office/drawing/2014/main" id="{5EF6F1B7-A1CF-4649-8E12-19131896ED77}"/>
              </a:ext>
            </a:extLst>
          </p:cNvPr>
          <p:cNvSpPr/>
          <p:nvPr/>
        </p:nvSpPr>
        <p:spPr>
          <a:xfrm>
            <a:off x="4495800" y="2057400"/>
            <a:ext cx="45720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15A66E81-57D5-4247-AC62-F02F959F723D}"/>
              </a:ext>
            </a:extLst>
          </p:cNvPr>
          <p:cNvSpPr/>
          <p:nvPr/>
        </p:nvSpPr>
        <p:spPr>
          <a:xfrm>
            <a:off x="2903622" y="2480310"/>
            <a:ext cx="1725528" cy="380385"/>
          </a:xfrm>
          <a:custGeom>
            <a:avLst/>
            <a:gdLst>
              <a:gd name="connsiteX0" fmla="*/ 1725528 w 1725528"/>
              <a:gd name="connsiteY0" fmla="*/ 22860 h 380385"/>
              <a:gd name="connsiteX1" fmla="*/ 902568 w 1725528"/>
              <a:gd name="connsiteY1" fmla="*/ 365760 h 380385"/>
              <a:gd name="connsiteX2" fmla="*/ 125328 w 1725528"/>
              <a:gd name="connsiteY2" fmla="*/ 285750 h 380385"/>
              <a:gd name="connsiteX3" fmla="*/ 11028 w 1725528"/>
              <a:gd name="connsiteY3" fmla="*/ 0 h 380385"/>
            </a:gdLst>
            <a:ahLst/>
            <a:cxnLst>
              <a:cxn ang="0">
                <a:pos x="connsiteX0" y="connsiteY0"/>
              </a:cxn>
              <a:cxn ang="0">
                <a:pos x="connsiteX1" y="connsiteY1"/>
              </a:cxn>
              <a:cxn ang="0">
                <a:pos x="connsiteX2" y="connsiteY2"/>
              </a:cxn>
              <a:cxn ang="0">
                <a:pos x="connsiteX3" y="connsiteY3"/>
              </a:cxn>
            </a:cxnLst>
            <a:rect l="l" t="t" r="r" b="b"/>
            <a:pathLst>
              <a:path w="1725528" h="380385">
                <a:moveTo>
                  <a:pt x="1725528" y="22860"/>
                </a:moveTo>
                <a:cubicBezTo>
                  <a:pt x="1447398" y="172402"/>
                  <a:pt x="1169268" y="321945"/>
                  <a:pt x="902568" y="365760"/>
                </a:cubicBezTo>
                <a:cubicBezTo>
                  <a:pt x="635868" y="409575"/>
                  <a:pt x="273918" y="346710"/>
                  <a:pt x="125328" y="285750"/>
                </a:cubicBezTo>
                <a:cubicBezTo>
                  <a:pt x="-23262" y="224790"/>
                  <a:pt x="-6117" y="112395"/>
                  <a:pt x="11028"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372423E0-E32B-D14D-9E4E-C1657304BF42}"/>
              </a:ext>
            </a:extLst>
          </p:cNvPr>
          <p:cNvSpPr/>
          <p:nvPr/>
        </p:nvSpPr>
        <p:spPr>
          <a:xfrm>
            <a:off x="1828800" y="2491740"/>
            <a:ext cx="2823210" cy="626953"/>
          </a:xfrm>
          <a:custGeom>
            <a:avLst/>
            <a:gdLst>
              <a:gd name="connsiteX0" fmla="*/ 2823210 w 2823210"/>
              <a:gd name="connsiteY0" fmla="*/ 320040 h 626953"/>
              <a:gd name="connsiteX1" fmla="*/ 1508760 w 2823210"/>
              <a:gd name="connsiteY1" fmla="*/ 617220 h 626953"/>
              <a:gd name="connsiteX2" fmla="*/ 0 w 2823210"/>
              <a:gd name="connsiteY2" fmla="*/ 0 h 626953"/>
            </a:gdLst>
            <a:ahLst/>
            <a:cxnLst>
              <a:cxn ang="0">
                <a:pos x="connsiteX0" y="connsiteY0"/>
              </a:cxn>
              <a:cxn ang="0">
                <a:pos x="connsiteX1" y="connsiteY1"/>
              </a:cxn>
              <a:cxn ang="0">
                <a:pos x="connsiteX2" y="connsiteY2"/>
              </a:cxn>
            </a:cxnLst>
            <a:rect l="l" t="t" r="r" b="b"/>
            <a:pathLst>
              <a:path w="2823210" h="626953">
                <a:moveTo>
                  <a:pt x="2823210" y="320040"/>
                </a:moveTo>
                <a:cubicBezTo>
                  <a:pt x="2401252" y="495300"/>
                  <a:pt x="1979295" y="670560"/>
                  <a:pt x="1508760" y="617220"/>
                </a:cubicBezTo>
                <a:cubicBezTo>
                  <a:pt x="1038225" y="563880"/>
                  <a:pt x="519112" y="281940"/>
                  <a:pt x="0"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88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dirty="0"/>
              <a:t>Use the Interface as a Parameter's Type:</a:t>
            </a:r>
          </a:p>
          <a:p>
            <a:pPr lvl="2"/>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p) {…}</a:t>
            </a:r>
            <a:br>
              <a:rPr lang="en-US" dirty="0"/>
            </a:br>
            <a:r>
              <a:rPr lang="en-US" dirty="0"/>
              <a:t>Can call </a:t>
            </a:r>
            <a:r>
              <a:rPr lang="en-US" i="1" dirty="0" err="1"/>
              <a:t>feedPet</a:t>
            </a:r>
            <a:r>
              <a:rPr lang="en-US" i="1" dirty="0"/>
              <a:t> </a:t>
            </a:r>
            <a:r>
              <a:rPr lang="en-US" dirty="0"/>
              <a:t>with any object of type Pet:</a:t>
            </a:r>
          </a:p>
          <a:p>
            <a:pPr marL="914400" lvl="2" indent="0">
              <a:buNone/>
              <a:tabLst>
                <a:tab pos="1133475" algn="l"/>
                <a:tab pos="1360488" algn="l"/>
                <a:tab pos="1598613" algn="l"/>
                <a:tab pos="4341813" algn="l"/>
              </a:tabLst>
            </a:pPr>
            <a:endParaRPr lang="en-US" sz="2000" dirty="0">
              <a:latin typeface="Courier New" panose="02070309020205020404" pitchFamily="49" charset="0"/>
              <a:cs typeface="Courier New" panose="02070309020205020404" pitchFamily="49" charset="0"/>
            </a:endParaRP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client code calls </a:t>
            </a:r>
            <a:r>
              <a:rPr lang="en-US" sz="1400" i="1" dirty="0" err="1">
                <a:latin typeface="Courier New" panose="02070309020205020404" pitchFamily="49" charset="0"/>
                <a:cs typeface="Courier New" panose="02070309020205020404" pitchFamily="49" charset="0"/>
              </a:rPr>
              <a:t>feedPet</a:t>
            </a:r>
            <a:r>
              <a:rPr lang="en-US" sz="1400" i="1" dirty="0">
                <a:latin typeface="Courier New" panose="02070309020205020404" pitchFamily="49" charset="0"/>
                <a:cs typeface="Courier New" panose="02070309020205020404" pitchFamily="49" charset="0"/>
              </a:rPr>
              <a:t> with a Dog object and a Cat object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Pet d1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(d1);</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(c); // 'c' declared in #1 (above)</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 ... More client code</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a:t>
            </a:r>
          </a:p>
          <a:p>
            <a:pPr marL="457200" lvl="1" indent="0">
              <a:buNone/>
            </a:pPr>
            <a:endParaRPr lang="en-US" dirty="0"/>
          </a:p>
        </p:txBody>
      </p:sp>
      <p:sp>
        <p:nvSpPr>
          <p:cNvPr id="6" name="Rectangle 5">
            <a:extLst>
              <a:ext uri="{FF2B5EF4-FFF2-40B4-BE49-F238E27FC236}">
                <a16:creationId xmlns:a16="http://schemas.microsoft.com/office/drawing/2014/main" id="{B805346B-C560-F54D-951E-62B4923F928E}"/>
              </a:ext>
            </a:extLst>
          </p:cNvPr>
          <p:cNvSpPr/>
          <p:nvPr/>
        </p:nvSpPr>
        <p:spPr>
          <a:xfrm>
            <a:off x="914400" y="3657600"/>
            <a:ext cx="75438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37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sz="1400" dirty="0"/>
              <a:t>Parameters:</a:t>
            </a:r>
          </a:p>
          <a:p>
            <a:pPr lvl="2"/>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feedPet</a:t>
            </a:r>
            <a:r>
              <a:rPr lang="en-US" sz="1400" dirty="0">
                <a:latin typeface="Courier New" panose="02070309020205020404" pitchFamily="49" charset="0"/>
                <a:cs typeface="Courier New" panose="02070309020205020404" pitchFamily="49" charset="0"/>
              </a:rPr>
              <a:t>(Pet p) {…}</a:t>
            </a:r>
            <a:br>
              <a:rPr lang="en-US" sz="1400" dirty="0"/>
            </a:br>
            <a:r>
              <a:rPr lang="en-US" sz="1400" dirty="0"/>
              <a:t>Can call </a:t>
            </a:r>
            <a:r>
              <a:rPr lang="en-US" sz="1400" i="1" dirty="0" err="1"/>
              <a:t>feedPet</a:t>
            </a:r>
            <a:r>
              <a:rPr lang="en-US" sz="1400" i="1" dirty="0"/>
              <a:t> </a:t>
            </a:r>
            <a:r>
              <a:rPr lang="en-US" sz="1400" dirty="0"/>
              <a:t>with any object of type Pet</a:t>
            </a:r>
          </a:p>
          <a:p>
            <a:pPr marL="971550" lvl="1" indent="-514350">
              <a:buFont typeface="+mj-lt"/>
              <a:buAutoNum type="arabicPeriod" startAt="3"/>
            </a:pPr>
            <a:r>
              <a:rPr lang="en-US" dirty="0"/>
              <a:t>Declare fields in a class as type Pet:</a:t>
            </a:r>
          </a:p>
          <a:p>
            <a:pPr lvl="2"/>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p1;</a:t>
            </a:r>
          </a:p>
          <a:p>
            <a:pPr marL="457200" lvl="1" indent="0">
              <a:buNone/>
            </a:pPr>
            <a:endParaRPr lang="en-US" dirty="0"/>
          </a:p>
        </p:txBody>
      </p:sp>
    </p:spTree>
    <p:extLst>
      <p:ext uri="{BB962C8B-B14F-4D97-AF65-F5344CB8AC3E}">
        <p14:creationId xmlns:p14="http://schemas.microsoft.com/office/powerpoint/2010/main" val="5484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sz="1400" dirty="0"/>
              <a:t>Parameters:</a:t>
            </a:r>
          </a:p>
          <a:p>
            <a:pPr lvl="2"/>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feedPet</a:t>
            </a:r>
            <a:r>
              <a:rPr lang="en-US" sz="1400" dirty="0">
                <a:latin typeface="Courier New" panose="02070309020205020404" pitchFamily="49" charset="0"/>
                <a:cs typeface="Courier New" panose="02070309020205020404" pitchFamily="49" charset="0"/>
              </a:rPr>
              <a:t>(Pet p) {…}</a:t>
            </a:r>
            <a:br>
              <a:rPr lang="en-US" sz="1400" dirty="0"/>
            </a:br>
            <a:r>
              <a:rPr lang="en-US" sz="1400" dirty="0"/>
              <a:t>Can call </a:t>
            </a:r>
            <a:r>
              <a:rPr lang="en-US" sz="1400" i="1" dirty="0" err="1"/>
              <a:t>feedPet</a:t>
            </a:r>
            <a:r>
              <a:rPr lang="en-US" sz="1400" i="1" dirty="0"/>
              <a:t> </a:t>
            </a:r>
            <a:r>
              <a:rPr lang="en-US" sz="1400" dirty="0"/>
              <a:t>with any object of type Pet</a:t>
            </a:r>
          </a:p>
          <a:p>
            <a:pPr marL="971550" lvl="1" indent="-514350">
              <a:buFont typeface="+mj-lt"/>
              <a:buAutoNum type="arabicPeriod" startAt="3"/>
            </a:pPr>
            <a:r>
              <a:rPr lang="en-US" sz="1400" dirty="0"/>
              <a:t>Declare fields in a class as type Pet:</a:t>
            </a:r>
          </a:p>
          <a:p>
            <a:pPr lvl="2"/>
            <a:r>
              <a:rPr lang="en-US" sz="1400" b="1" dirty="0">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Pet p1;</a:t>
            </a:r>
          </a:p>
          <a:p>
            <a:pPr marL="971550" lvl="1" indent="-514350">
              <a:buFont typeface="+mj-lt"/>
              <a:buAutoNum type="arabicPeriod" startAt="3"/>
            </a:pPr>
            <a:r>
              <a:rPr lang="en-US" dirty="0"/>
              <a:t>Use Interfaces as Generic Type Parameters:</a:t>
            </a:r>
          </a:p>
          <a:p>
            <a:pPr lvl="2"/>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&gt; pets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&gt;();</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client code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Pet </a:t>
            </a:r>
            <a:r>
              <a:rPr lang="en-US" sz="2000" dirty="0" err="1">
                <a:latin typeface="Courier New" panose="02070309020205020404" pitchFamily="49" charset="0"/>
                <a:cs typeface="Courier New" panose="02070309020205020404" pitchFamily="49" charset="0"/>
              </a:rPr>
              <a:t>myDoggy</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Pet </a:t>
            </a:r>
            <a:r>
              <a:rPr lang="en-US" sz="2000" dirty="0" err="1">
                <a:latin typeface="Courier New" panose="02070309020205020404" pitchFamily="49" charset="0"/>
                <a:cs typeface="Courier New" panose="02070309020205020404" pitchFamily="49" charset="0"/>
              </a:rPr>
              <a:t>myKitty</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Cat(); </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pets.add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myDoggy</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pets.add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myKitty</a:t>
            </a:r>
            <a:r>
              <a:rPr lang="en-US" sz="2000" dirty="0">
                <a:latin typeface="Courier New" panose="02070309020205020404" pitchFamily="49" charset="0"/>
                <a:cs typeface="Courier New" panose="02070309020205020404" pitchFamily="49" charset="0"/>
              </a:rPr>
              <a:t>);</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pets</a:t>
            </a:r>
            <a:r>
              <a:rPr lang="en-US" sz="1600" dirty="0">
                <a:latin typeface="Courier New" panose="02070309020205020404" pitchFamily="49" charset="0"/>
                <a:cs typeface="Courier New" panose="02070309020205020404" pitchFamily="49" charset="0"/>
              </a:rPr>
              <a:t> contains dog and cat object references</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a:t>
            </a:r>
          </a:p>
          <a:p>
            <a:pPr lvl="1"/>
            <a:endParaRPr lang="en-US" dirty="0"/>
          </a:p>
        </p:txBody>
      </p:sp>
      <p:sp>
        <p:nvSpPr>
          <p:cNvPr id="4" name="Rectangle 3">
            <a:extLst>
              <a:ext uri="{FF2B5EF4-FFF2-40B4-BE49-F238E27FC236}">
                <a16:creationId xmlns:a16="http://schemas.microsoft.com/office/drawing/2014/main" id="{429A4589-4EBB-4947-9EC2-9666CCE231E6}"/>
              </a:ext>
            </a:extLst>
          </p:cNvPr>
          <p:cNvSpPr/>
          <p:nvPr/>
        </p:nvSpPr>
        <p:spPr>
          <a:xfrm>
            <a:off x="990600" y="4191000"/>
            <a:ext cx="75438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42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219200"/>
            <a:ext cx="8229600" cy="3733800"/>
          </a:xfrm>
          <a:ln>
            <a:solidFill>
              <a:schemeClr val="accent1">
                <a:shade val="50000"/>
              </a:schemeClr>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Pet{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String name;</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Pet(String name){</a:t>
            </a:r>
          </a:p>
          <a:p>
            <a:pPr marL="0" indent="0">
              <a:buNone/>
            </a:pPr>
            <a:r>
              <a:rPr lang="en-US" sz="2000" dirty="0">
                <a:latin typeface="Courier New" panose="02070309020205020404" pitchFamily="49" charset="0"/>
                <a:cs typeface="Courier New" panose="02070309020205020404" pitchFamily="49" charset="0"/>
              </a:rPr>
              <a:t>        this.name = 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TextBox 3"/>
          <p:cNvSpPr txBox="1"/>
          <p:nvPr/>
        </p:nvSpPr>
        <p:spPr>
          <a:xfrm>
            <a:off x="3048000" y="5029200"/>
            <a:ext cx="5261377" cy="1384995"/>
          </a:xfrm>
          <a:prstGeom prst="rect">
            <a:avLst/>
          </a:prstGeom>
          <a:noFill/>
          <a:ln>
            <a:solidFill>
              <a:schemeClr val="tx1"/>
            </a:solidFill>
          </a:ln>
        </p:spPr>
        <p:txBody>
          <a:bodyPr wrap="none" rtlCol="0">
            <a:spAutoFit/>
          </a:bodyPr>
          <a:lstStyle/>
          <a:p>
            <a:r>
              <a:rPr lang="en-US" sz="2800" dirty="0"/>
              <a:t>Is this a valid interface? </a:t>
            </a:r>
          </a:p>
          <a:p>
            <a:r>
              <a:rPr lang="en-US" sz="2800" dirty="0"/>
              <a:t>Why or why not?</a:t>
            </a:r>
          </a:p>
          <a:p>
            <a:r>
              <a:rPr lang="en-US" sz="2800" dirty="0"/>
              <a:t>List all the reasons it is not valid</a:t>
            </a:r>
          </a:p>
        </p:txBody>
      </p:sp>
    </p:spTree>
    <p:extLst>
      <p:ext uri="{BB962C8B-B14F-4D97-AF65-F5344CB8AC3E}">
        <p14:creationId xmlns:p14="http://schemas.microsoft.com/office/powerpoint/2010/main" val="17816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br>
              <a:rPr lang="en-US" dirty="0"/>
            </a:br>
            <a:r>
              <a:rPr lang="en-US" sz="2000" dirty="0"/>
              <a:t>Create a class with fields and ops that work on those fields; make fields private</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a:xfrm>
            <a:off x="457200" y="1600201"/>
            <a:ext cx="8229600" cy="1143000"/>
          </a:xfrm>
          <a:ln>
            <a:solidFill>
              <a:schemeClr val="tx1"/>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Pet{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a:t>
            </a:r>
          </a:p>
        </p:txBody>
      </p:sp>
      <p:sp>
        <p:nvSpPr>
          <p:cNvPr id="5" name="TextBox 4"/>
          <p:cNvSpPr txBox="1"/>
          <p:nvPr/>
        </p:nvSpPr>
        <p:spPr>
          <a:xfrm>
            <a:off x="2286000" y="2971800"/>
            <a:ext cx="4229043" cy="1815882"/>
          </a:xfrm>
          <a:prstGeom prst="rect">
            <a:avLst/>
          </a:prstGeom>
          <a:noFill/>
          <a:ln>
            <a:solidFill>
              <a:schemeClr val="tx1"/>
            </a:solidFill>
          </a:ln>
        </p:spPr>
        <p:txBody>
          <a:bodyPr wrap="none" rtlCol="0">
            <a:spAutoFit/>
          </a:bodyPr>
          <a:lstStyle/>
          <a:p>
            <a:r>
              <a:rPr lang="en-US" sz="2800" dirty="0"/>
              <a:t>What happened to:</a:t>
            </a:r>
          </a:p>
          <a:p>
            <a:pPr marL="457200" indent="-457200">
              <a:buFont typeface="Arial" panose="020B0604020202020204" pitchFamily="34" charset="0"/>
              <a:buChar char="•"/>
            </a:pPr>
            <a:r>
              <a:rPr lang="en-US" sz="2800" dirty="0"/>
              <a:t>The fieldname?</a:t>
            </a:r>
          </a:p>
          <a:p>
            <a:pPr marL="457200" indent="-457200">
              <a:buFont typeface="Arial" panose="020B0604020202020204" pitchFamily="34" charset="0"/>
              <a:buChar char="•"/>
            </a:pPr>
            <a:r>
              <a:rPr lang="en-US" sz="2800" dirty="0"/>
              <a:t>The operation bodies?</a:t>
            </a:r>
          </a:p>
          <a:p>
            <a:pPr marL="457200" indent="-457200">
              <a:buFont typeface="Arial" panose="020B0604020202020204" pitchFamily="34" charset="0"/>
              <a:buChar char="•"/>
            </a:pPr>
            <a:r>
              <a:rPr lang="en-US" sz="2800" dirty="0"/>
              <a:t>The constructor?</a:t>
            </a:r>
          </a:p>
        </p:txBody>
      </p:sp>
    </p:spTree>
    <p:extLst>
      <p:ext uri="{BB962C8B-B14F-4D97-AF65-F5344CB8AC3E}">
        <p14:creationId xmlns:p14="http://schemas.microsoft.com/office/powerpoint/2010/main" val="641702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valid Class implementing Pet</a:t>
            </a:r>
          </a:p>
        </p:txBody>
      </p:sp>
      <p:sp>
        <p:nvSpPr>
          <p:cNvPr id="3" name="Content Placeholder 2"/>
          <p:cNvSpPr>
            <a:spLocks noGrp="1"/>
          </p:cNvSpPr>
          <p:nvPr>
            <p:ph idx="1"/>
          </p:nvPr>
        </p:nvSpPr>
        <p:spPr>
          <a:xfrm>
            <a:off x="457200" y="1600200"/>
            <a:ext cx="8229600" cy="4953000"/>
          </a:xfrm>
          <a:ln>
            <a:solidFill>
              <a:schemeClr val="tx1"/>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Cat </a:t>
            </a:r>
            <a:r>
              <a:rPr lang="en-US" sz="2000" b="1" dirty="0">
                <a:latin typeface="Courier New" panose="02070309020205020404" pitchFamily="49" charset="0"/>
                <a:cs typeface="Courier New" panose="02070309020205020404" pitchFamily="49" charset="0"/>
              </a:rPr>
              <a:t>implements</a:t>
            </a:r>
            <a:r>
              <a:rPr lang="en-US" sz="2000" dirty="0">
                <a:latin typeface="Courier New" panose="02070309020205020404" pitchFamily="49" charset="0"/>
                <a:cs typeface="Courier New" panose="02070309020205020404" pitchFamily="49" charset="0"/>
              </a:rPr>
              <a:t> Pet {</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String name;</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@Override</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Cat</a:t>
            </a:r>
            <a:r>
              <a:rPr lang="en-US" sz="2000" dirty="0">
                <a:latin typeface="Courier New" panose="02070309020205020404" pitchFamily="49" charset="0"/>
                <a:cs typeface="Courier New" panose="02070309020205020404" pitchFamily="49" charset="0"/>
              </a:rPr>
              <a:t>(String name){</a:t>
            </a:r>
          </a:p>
          <a:p>
            <a:pPr marL="0" indent="0">
              <a:buNone/>
            </a:pPr>
            <a:r>
              <a:rPr lang="en-US" sz="2000" dirty="0">
                <a:latin typeface="Courier New" panose="02070309020205020404" pitchFamily="49" charset="0"/>
                <a:cs typeface="Courier New" panose="02070309020205020404" pitchFamily="49" charset="0"/>
              </a:rPr>
              <a:t>        this.name = 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@Override</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(name);</a:t>
            </a:r>
          </a:p>
          <a:p>
            <a:pPr marL="0" indent="0">
              <a:buNone/>
            </a:pPr>
            <a:r>
              <a:rPr lang="en-US" sz="2000" dirty="0">
                <a:latin typeface="Courier New" panose="02070309020205020404" pitchFamily="49" charset="0"/>
                <a:cs typeface="Courier New" panose="02070309020205020404" pitchFamily="49" charset="0"/>
              </a:rPr>
              <a:t>    } // speak</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Java @ symbol introduces a </a:t>
            </a:r>
            <a:r>
              <a:rPr lang="en-US" sz="2000" i="1" dirty="0">
                <a:latin typeface="Courier New" panose="02070309020205020404" pitchFamily="49" charset="0"/>
                <a:cs typeface="Courier New" panose="02070309020205020404" pitchFamily="49" charset="0"/>
              </a:rPr>
              <a:t>Java Annotation</a:t>
            </a:r>
          </a:p>
        </p:txBody>
      </p:sp>
    </p:spTree>
    <p:extLst>
      <p:ext uri="{BB962C8B-B14F-4D97-AF65-F5344CB8AC3E}">
        <p14:creationId xmlns:p14="http://schemas.microsoft.com/office/powerpoint/2010/main" val="291830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219200"/>
            <a:ext cx="8229600" cy="5257800"/>
          </a:xfrm>
        </p:spPr>
        <p:txBody>
          <a:bodyPr>
            <a:normAutofit fontScale="85000" lnSpcReduction="20000"/>
          </a:bodyPr>
          <a:lstStyle/>
          <a:p>
            <a:pPr marL="0" indent="0">
              <a:buNone/>
              <a:defRPr/>
            </a:pPr>
            <a:r>
              <a:rPr lang="en-US" dirty="0">
                <a:latin typeface="Courier New" panose="02070309020205020404" pitchFamily="49" charset="0"/>
                <a:cs typeface="Courier New" panose="02070309020205020404" pitchFamily="49" charset="0"/>
              </a:rPr>
              <a:t>Pet p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Dog();</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p.feed</a:t>
            </a:r>
            <a:r>
              <a:rPr lang="en-US" dirty="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calls Dog's feed method</a:t>
            </a:r>
          </a:p>
          <a:p>
            <a:pPr marL="0" indent="0">
              <a:buNone/>
              <a:defRPr/>
            </a:pPr>
            <a:r>
              <a:rPr lang="en-US" dirty="0">
                <a:latin typeface="Courier New" panose="02070309020205020404" pitchFamily="49" charset="0"/>
                <a:cs typeface="Courier New" panose="02070309020205020404" pitchFamily="49" charset="0"/>
              </a:rPr>
              <a:t>p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Cat();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p.feed</a:t>
            </a:r>
            <a:r>
              <a:rPr lang="en-US" dirty="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calls Cat's feed method</a:t>
            </a:r>
          </a:p>
          <a:p>
            <a:pPr marL="0" indent="0">
              <a:buNone/>
              <a:defRPr/>
            </a:pPr>
            <a:endParaRPr lang="en-US" dirty="0">
              <a:latin typeface="Courier New" panose="02070309020205020404" pitchFamily="49" charset="0"/>
              <a:cs typeface="Courier New" panose="02070309020205020404" pitchFamily="49" charset="0"/>
            </a:endParaRPr>
          </a:p>
          <a:p>
            <a:pPr marL="0" indent="0">
              <a:buNone/>
              <a:defRPr/>
            </a:pPr>
            <a:r>
              <a:rPr lang="en-US" dirty="0">
                <a:latin typeface="Courier New" panose="02070309020205020404" pitchFamily="49" charset="0"/>
                <a:cs typeface="Courier New" panose="02070309020205020404" pitchFamily="49" charset="0"/>
              </a:rPr>
              <a:t>Cat c1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Pet(); // Not OK</a:t>
            </a:r>
          </a:p>
          <a:p>
            <a:pPr>
              <a:defRPr/>
            </a:pPr>
            <a:r>
              <a:rPr lang="en-US" dirty="0"/>
              <a:t>Why? Pet is </a:t>
            </a:r>
            <a:r>
              <a:rPr lang="en-US" i="1" dirty="0"/>
              <a:t>parent</a:t>
            </a:r>
            <a:r>
              <a:rPr lang="en-US" dirty="0"/>
              <a:t> type, Cat and Dog are </a:t>
            </a:r>
            <a:r>
              <a:rPr lang="en-US" i="1" dirty="0"/>
              <a:t>child</a:t>
            </a:r>
            <a:r>
              <a:rPr lang="en-US" dirty="0"/>
              <a:t> types</a:t>
            </a:r>
          </a:p>
          <a:p>
            <a:pPr>
              <a:defRPr/>
            </a:pPr>
            <a:r>
              <a:rPr lang="en-US" dirty="0"/>
              <a:t>An object instance of a </a:t>
            </a:r>
            <a:r>
              <a:rPr lang="en-US" i="1" dirty="0"/>
              <a:t>child</a:t>
            </a:r>
            <a:r>
              <a:rPr lang="en-US" dirty="0"/>
              <a:t> type may be stored into a variable declared from a </a:t>
            </a:r>
            <a:r>
              <a:rPr lang="en-US" i="1" dirty="0"/>
              <a:t>parent</a:t>
            </a:r>
            <a:r>
              <a:rPr lang="en-US" dirty="0"/>
              <a:t> type, but not the other way around.</a:t>
            </a:r>
          </a:p>
          <a:p>
            <a:pPr lvl="1">
              <a:defRPr/>
            </a:pPr>
            <a:r>
              <a:rPr lang="en-US" dirty="0"/>
              <a:t>A Dog</a:t>
            </a:r>
            <a:r>
              <a:rPr lang="en-US" i="1" dirty="0"/>
              <a:t> is a</a:t>
            </a:r>
            <a:r>
              <a:rPr lang="en-US" dirty="0"/>
              <a:t> Pet, and a Cat </a:t>
            </a:r>
            <a:r>
              <a:rPr lang="en-US" i="1" dirty="0"/>
              <a:t>is a </a:t>
            </a:r>
            <a:r>
              <a:rPr lang="en-US" dirty="0"/>
              <a:t>Pet, </a:t>
            </a:r>
            <a:br>
              <a:rPr lang="en-US" dirty="0"/>
            </a:br>
            <a:r>
              <a:rPr lang="en-US" dirty="0"/>
              <a:t>but a Pet </a:t>
            </a:r>
            <a:r>
              <a:rPr lang="en-US" i="1" dirty="0"/>
              <a:t>is not </a:t>
            </a:r>
            <a:r>
              <a:rPr lang="en-US" b="1" i="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
        <p:nvSpPr>
          <p:cNvPr id="5" name="Rectangle 4">
            <a:extLst>
              <a:ext uri="{FF2B5EF4-FFF2-40B4-BE49-F238E27FC236}">
                <a16:creationId xmlns:a16="http://schemas.microsoft.com/office/drawing/2014/main" id="{7777AD26-136B-DE43-8DFD-1269422BDBCF}"/>
              </a:ext>
            </a:extLst>
          </p:cNvPr>
          <p:cNvSpPr/>
          <p:nvPr/>
        </p:nvSpPr>
        <p:spPr>
          <a:xfrm>
            <a:off x="457200" y="1219200"/>
            <a:ext cx="83820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F05DC08-93B9-DF4E-829D-27370B13EBBE}"/>
              </a:ext>
            </a:extLst>
          </p:cNvPr>
          <p:cNvSpPr/>
          <p:nvPr/>
        </p:nvSpPr>
        <p:spPr>
          <a:xfrm>
            <a:off x="457200" y="3048000"/>
            <a:ext cx="83820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b="1" dirty="0"/>
              <a:t>Zookeeper Problem: </a:t>
            </a:r>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228600" y="2252472"/>
            <a:ext cx="7162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6484961" y="3429000"/>
            <a:ext cx="2659040" cy="966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 to make your own </a:t>
            </a:r>
          </a:p>
          <a:p>
            <a:r>
              <a:rPr lang="en-US" dirty="0"/>
              <a:t>improved design using a Java </a:t>
            </a:r>
            <a:r>
              <a:rPr lang="en-US" i="1" dirty="0"/>
              <a:t>interface</a:t>
            </a:r>
            <a:endParaRPr lang="en-US" dirty="0"/>
          </a:p>
        </p:txBody>
      </p:sp>
    </p:spTree>
    <p:extLst>
      <p:ext uri="{BB962C8B-B14F-4D97-AF65-F5344CB8AC3E}">
        <p14:creationId xmlns:p14="http://schemas.microsoft.com/office/powerpoint/2010/main" val="33234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variable declared as a </a:t>
            </a:r>
            <a:r>
              <a:rPr lang="en-US" b="1" i="1" dirty="0">
                <a:sym typeface="Wingdings" pitchFamily="2" charset="2"/>
              </a:rPr>
              <a:t>Pet</a:t>
            </a:r>
            <a:r>
              <a:rPr lang="en-US" dirty="0">
                <a:sym typeface="Wingdings" pitchFamily="2" charset="2"/>
              </a:rPr>
              <a:t> could actually contain a reference to a </a:t>
            </a:r>
            <a:r>
              <a:rPr lang="en-US" i="1" dirty="0">
                <a:sym typeface="Wingdings" pitchFamily="2" charset="2"/>
              </a:rPr>
              <a:t>Cat</a:t>
            </a:r>
            <a:r>
              <a:rPr lang="en-US" dirty="0">
                <a:sym typeface="Wingdings" pitchFamily="2" charset="2"/>
              </a:rPr>
              <a:t> object instance, or a Dog object instance, or a Fish object instance</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a:xfrm>
            <a:off x="457200" y="1600200"/>
            <a:ext cx="8458200" cy="4525963"/>
          </a:xfrm>
        </p:spPr>
        <p:txBody>
          <a:bodyPr>
            <a:normAutofit fontScale="77500" lnSpcReduction="20000"/>
          </a:bodyPr>
          <a:lstStyle/>
          <a:p>
            <a:pPr>
              <a:tabLst>
                <a:tab pos="225425" algn="l"/>
              </a:tabLst>
            </a:pPr>
            <a:r>
              <a:rPr lang="en-US" sz="2900" dirty="0">
                <a:latin typeface="Courier New" panose="02070309020205020404" pitchFamily="49" charset="0"/>
                <a:cs typeface="Courier New" panose="02070309020205020404" pitchFamily="49" charset="0"/>
              </a:rPr>
              <a:t>Pet p1 =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Dog();</a:t>
            </a:r>
            <a:r>
              <a:rPr lang="en-US" sz="2900" dirty="0"/>
              <a:t> </a:t>
            </a:r>
            <a:r>
              <a:rPr lang="en-US" sz="2600" dirty="0"/>
              <a:t>// p1 holds a reference to a Dog object</a:t>
            </a:r>
            <a:br>
              <a:rPr lang="en-US" sz="2900" dirty="0"/>
            </a:br>
            <a:r>
              <a:rPr lang="en-US" sz="2900" dirty="0"/>
              <a:t>// or          </a:t>
            </a:r>
            <a:r>
              <a:rPr lang="en-US" sz="2900" dirty="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Cat();</a:t>
            </a:r>
            <a:r>
              <a:rPr lang="en-US" sz="2900" dirty="0"/>
              <a:t> </a:t>
            </a:r>
            <a:r>
              <a:rPr lang="en-US" sz="2600" dirty="0"/>
              <a:t>// p1 holds a reference to a Cat object</a:t>
            </a:r>
            <a:br>
              <a:rPr lang="en-US" sz="2900" dirty="0"/>
            </a:br>
            <a:r>
              <a:rPr lang="en-US" sz="2900" dirty="0"/>
              <a:t>// or          </a:t>
            </a:r>
            <a:r>
              <a:rPr lang="en-US" sz="2900" dirty="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Fish();</a:t>
            </a:r>
            <a:r>
              <a:rPr lang="en-US" sz="2900" dirty="0"/>
              <a:t> // p1 holds a reference to a Cat object</a:t>
            </a:r>
            <a:br>
              <a:rPr lang="en-US" dirty="0"/>
            </a:br>
            <a:r>
              <a:rPr lang="en-US" dirty="0">
                <a:latin typeface="Courier New" panose="02070309020205020404" pitchFamily="49" charset="0"/>
                <a:cs typeface="Courier New" panose="02070309020205020404" pitchFamily="49" charset="0"/>
              </a:rPr>
              <a:t>p1.feed();</a:t>
            </a:r>
            <a:r>
              <a:rPr lang="en-US" dirty="0"/>
              <a:t> </a:t>
            </a:r>
            <a:r>
              <a:rPr lang="en-US" b="1" dirty="0"/>
              <a:t>could </a:t>
            </a:r>
            <a:r>
              <a:rPr lang="en-US" dirty="0"/>
              <a:t>call:</a:t>
            </a:r>
          </a:p>
          <a:p>
            <a:pPr lvl="1"/>
            <a:r>
              <a:rPr lang="en-US" dirty="0"/>
              <a:t>Dog’s feed() if variable </a:t>
            </a:r>
            <a:r>
              <a:rPr lang="en-US" i="1" dirty="0"/>
              <a:t>pet</a:t>
            </a:r>
            <a:r>
              <a:rPr lang="en-US" dirty="0"/>
              <a:t> stores a reference to a </a:t>
            </a:r>
            <a:r>
              <a:rPr lang="en-US" i="1" dirty="0"/>
              <a:t>Dog</a:t>
            </a:r>
            <a:r>
              <a:rPr lang="en-US" dirty="0"/>
              <a:t> object instance</a:t>
            </a:r>
          </a:p>
          <a:p>
            <a:pPr lvl="1"/>
            <a:r>
              <a:rPr lang="en-US" dirty="0"/>
              <a:t>Cat’s feed() if variable </a:t>
            </a:r>
            <a:r>
              <a:rPr lang="en-US" i="1" dirty="0"/>
              <a:t>pet</a:t>
            </a:r>
            <a:r>
              <a:rPr lang="en-US" dirty="0"/>
              <a:t> stores a reference to a </a:t>
            </a:r>
            <a:r>
              <a:rPr lang="en-US" i="1" dirty="0"/>
              <a:t>Cat</a:t>
            </a:r>
            <a:r>
              <a:rPr lang="en-US" dirty="0"/>
              <a:t> object instance</a:t>
            </a:r>
          </a:p>
          <a:p>
            <a:pPr lvl="1"/>
            <a:r>
              <a:rPr lang="en-US" dirty="0"/>
              <a:t>Fish’s feed() if variable </a:t>
            </a:r>
            <a:r>
              <a:rPr lang="en-US" i="1" dirty="0"/>
              <a:t>pet</a:t>
            </a:r>
            <a:r>
              <a:rPr lang="en-US" dirty="0"/>
              <a:t> stores a reference to a </a:t>
            </a:r>
            <a:r>
              <a:rPr lang="en-US" i="1" dirty="0"/>
              <a:t>Fish</a:t>
            </a:r>
            <a:r>
              <a:rPr lang="en-US" dirty="0"/>
              <a:t> object instance</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of </a:t>
            </a:r>
            <a:r>
              <a:rPr lang="en-US" i="1" dirty="0"/>
              <a:t>feed </a:t>
            </a:r>
            <a:r>
              <a:rPr lang="en-US" dirty="0"/>
              <a:t>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55000" lnSpcReduction="20000"/>
          </a:bodyPr>
          <a:lstStyle/>
          <a:p>
            <a:pPr>
              <a:defRPr/>
            </a:pPr>
            <a:r>
              <a:rPr lang="en-US" dirty="0"/>
              <a:t>Can pass an </a:t>
            </a:r>
            <a:r>
              <a:rPr lang="en-US" b="1" dirty="0"/>
              <a:t>object</a:t>
            </a:r>
            <a:r>
              <a:rPr lang="en-US" dirty="0"/>
              <a:t>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object instance without changing the client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In a client program, use interface types </a:t>
            </a:r>
            <a:r>
              <a:rPr lang="en-US" dirty="0"/>
              <a:t>for field, method parameter, and return types whenever possible. E.g.,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dirty="0">
                <a:latin typeface="Courier New" panose="02070309020205020404" pitchFamily="49" charset="0"/>
                <a:cs typeface="Courier New" panose="02070309020205020404" pitchFamily="49" charset="0"/>
              </a:rPr>
              <a:t>List&lt;Pet&gt; pets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77500" lnSpcReduction="20000"/>
          </a:bodyPr>
          <a:lstStyle/>
          <a:p>
            <a:r>
              <a:rPr lang="en-US" dirty="0"/>
              <a:t>What:</a:t>
            </a:r>
          </a:p>
          <a:p>
            <a:pPr lvl="1"/>
            <a:r>
              <a:rPr lang="en-US" dirty="0"/>
              <a:t>Is a Java construct that looks similar to a class, but has keyword </a:t>
            </a:r>
            <a:r>
              <a:rPr lang="en-US" i="1" dirty="0"/>
              <a:t>interface</a:t>
            </a:r>
          </a:p>
          <a:p>
            <a:pPr lvl="1"/>
            <a:r>
              <a:rPr lang="en-US" dirty="0"/>
              <a:t>Is used to express operations that multiple classes </a:t>
            </a:r>
            <a:r>
              <a:rPr lang="en-US" u="sng" dirty="0"/>
              <a:t>must</a:t>
            </a:r>
            <a:r>
              <a:rPr lang="en-US" dirty="0"/>
              <a:t> have in common</a:t>
            </a:r>
          </a:p>
          <a:p>
            <a:endParaRPr lang="en-US" dirty="0"/>
          </a:p>
          <a:p>
            <a:r>
              <a:rPr lang="en-US" dirty="0"/>
              <a:t>Interfaces are different from classes:</a:t>
            </a:r>
          </a:p>
          <a:p>
            <a:pPr lvl="1"/>
            <a:r>
              <a:rPr lang="en-US" dirty="0"/>
              <a:t>There No fields</a:t>
            </a:r>
          </a:p>
          <a:p>
            <a:pPr lvl="1"/>
            <a:r>
              <a:rPr lang="en-US" dirty="0"/>
              <a:t>Operations have method headers but contain </a:t>
            </a:r>
            <a:r>
              <a:rPr lang="en-US" b="1" dirty="0"/>
              <a:t>no code bodies</a:t>
            </a:r>
            <a:endParaRPr lang="en-US" dirty="0"/>
          </a:p>
          <a:p>
            <a:endParaRPr lang="en-US" dirty="0"/>
          </a:p>
          <a:p>
            <a:r>
              <a:rPr lang="en-US" dirty="0"/>
              <a:t>When to use:</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 </a:t>
            </a:r>
            <a:r>
              <a:rPr lang="en-US" b="1" dirty="0">
                <a:solidFill>
                  <a:schemeClr val="accent2"/>
                </a:solidFill>
              </a:rPr>
              <a:t>contract</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client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a:ln>
            <a:solidFill>
              <a:schemeClr val="accent1">
                <a:shade val="50000"/>
              </a:schemeClr>
            </a:solidFill>
          </a:ln>
        </p:spPr>
        <p:txBody>
          <a:bodyPr wrap="square">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a:t>
            </a:r>
            <a:r>
              <a:rPr lang="en-US" sz="2400" dirty="0" err="1">
                <a:latin typeface="Consolas" pitchFamily="49" charset="0"/>
              </a:rPr>
              <a:t>InterfaceName</a:t>
            </a: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  regular </a:t>
            </a:r>
            <a:r>
              <a:rPr lang="en-US" sz="2400" dirty="0" err="1">
                <a:latin typeface="Consolas" pitchFamily="49" charset="0"/>
              </a:rPr>
              <a:t>javadocs</a:t>
            </a:r>
            <a:endParaRPr lang="en-US" sz="2400" dirty="0">
              <a:latin typeface="Consolas" pitchFamily="49" charset="0"/>
            </a:endParaRPr>
          </a:p>
          <a:p>
            <a:pPr>
              <a:defRPr/>
            </a:pPr>
            <a:r>
              <a:rPr lang="en-US" sz="2400" dirty="0">
                <a:latin typeface="Consolas" pitchFamily="49" charset="0"/>
              </a:rPr>
              <a:t>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t>
            </a:r>
            <a:r>
              <a:rPr lang="en-US" sz="2400" dirty="0" err="1">
                <a:latin typeface="Consolas" pitchFamily="49" charset="0"/>
              </a:rPr>
              <a:t>methodName</a:t>
            </a:r>
            <a:r>
              <a:rPr lang="en-US" sz="2400" dirty="0">
                <a:latin typeface="Consolas" pitchFamily="49" charset="0"/>
              </a:rPr>
              <a:t>(</a:t>
            </a:r>
            <a:r>
              <a:rPr lang="en-US" sz="2400" dirty="0" err="1">
                <a:latin typeface="Consolas" pitchFamily="49" charset="0"/>
              </a:rPr>
              <a:t>int</a:t>
            </a:r>
            <a:r>
              <a:rPr lang="en-US" sz="2400" dirty="0">
                <a:latin typeface="Consolas" pitchFamily="49" charset="0"/>
              </a:rPr>
              <a:t> x, </a:t>
            </a:r>
            <a:r>
              <a:rPr lang="en-US" sz="2400" dirty="0" err="1">
                <a:latin typeface="Consolas" pitchFamily="49" charset="0"/>
              </a:rPr>
              <a:t>int</a:t>
            </a:r>
            <a:r>
              <a:rPr lang="en-US" sz="2400" dirty="0">
                <a:latin typeface="Consolas" pitchFamily="49" charset="0"/>
              </a:rPr>
              <a:t> y);</a:t>
            </a:r>
          </a:p>
          <a:p>
            <a:pPr>
              <a:defRPr/>
            </a:pPr>
            <a:endParaRPr lang="en-US" sz="2400" dirty="0">
              <a:latin typeface="Consolas" pitchFamily="49" charset="0"/>
            </a:endParaRPr>
          </a:p>
          <a:p>
            <a:pPr>
              <a:defRPr/>
            </a:pPr>
            <a:r>
              <a:rPr lang="en-US" sz="2400" dirty="0">
                <a:latin typeface="Consolas" pitchFamily="49" charset="0"/>
              </a:rPr>
              <a:t>	/**</a:t>
            </a:r>
          </a:p>
          <a:p>
            <a:pPr>
              <a:defRPr/>
            </a:pPr>
            <a:r>
              <a:rPr lang="en-US" sz="2400" dirty="0">
                <a:latin typeface="Consolas" pitchFamily="49" charset="0"/>
              </a:rPr>
              <a:t>	 *  regular </a:t>
            </a:r>
            <a:r>
              <a:rPr lang="en-US" sz="2400" dirty="0" err="1">
                <a:latin typeface="Consolas" pitchFamily="49" charset="0"/>
              </a:rPr>
              <a:t>javadocs</a:t>
            </a:r>
            <a:r>
              <a:rPr lang="en-US" sz="2400" dirty="0">
                <a:latin typeface="Consolas" pitchFamily="49" charset="0"/>
              </a:rPr>
              <a:t> here</a:t>
            </a:r>
          </a:p>
          <a:p>
            <a:pPr>
              <a:defRPr/>
            </a:pPr>
            <a:r>
              <a:rPr lang="en-US" sz="2400" dirty="0">
                <a:latin typeface="Consolas" pitchFamily="49" charset="0"/>
              </a:rPr>
              <a:t>	 */</a:t>
            </a:r>
          </a:p>
          <a:p>
            <a:pPr>
              <a:defRPr/>
            </a:pPr>
            <a:r>
              <a:rPr lang="en-US" sz="2400" dirty="0">
                <a:latin typeface="Consolas" pitchFamily="49" charset="0"/>
              </a:rPr>
              <a:t>	</a:t>
            </a:r>
            <a:r>
              <a:rPr lang="en-US" sz="2400" dirty="0" err="1">
                <a:latin typeface="Consolas" pitchFamily="49" charset="0"/>
              </a:rPr>
              <a:t>int</a:t>
            </a:r>
            <a:r>
              <a:rPr lang="en-US" sz="2400" dirty="0">
                <a:latin typeface="Consolas" pitchFamily="49" charset="0"/>
              </a:rPr>
              <a:t> </a:t>
            </a:r>
            <a:r>
              <a:rPr lang="en-US" sz="2400" dirty="0" err="1">
                <a:latin typeface="Consolas" pitchFamily="49" charset="0"/>
              </a:rPr>
              <a:t>doSomething</a:t>
            </a:r>
            <a:r>
              <a:rPr lang="en-US" sz="2400" dirty="0">
                <a:latin typeface="Consolas" pitchFamily="49" charset="0"/>
              </a:rPr>
              <a:t>(Graphics2D g);</a:t>
            </a:r>
          </a:p>
          <a:p>
            <a:pPr>
              <a:defRPr/>
            </a:pPr>
            <a:r>
              <a:rPr lang="en-US" sz="2400" dirty="0">
                <a:latin typeface="Consolas" pitchFamily="49" charset="0"/>
              </a:rPr>
              <a:t>}</a:t>
            </a:r>
          </a:p>
        </p:txBody>
      </p:sp>
      <p:sp>
        <p:nvSpPr>
          <p:cNvPr id="7" name="Rectangle 6"/>
          <p:cNvSpPr/>
          <p:nvPr/>
        </p:nvSpPr>
        <p:spPr>
          <a:xfrm>
            <a:off x="457200" y="5486400"/>
            <a:ext cx="8458200" cy="1200150"/>
          </a:xfrm>
          <a:prstGeom prst="rect">
            <a:avLst/>
          </a:prstGeom>
          <a:ln>
            <a:solidFill>
              <a:schemeClr val="accent1">
                <a:shade val="50000"/>
              </a:schemeClr>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a:t>
            </a:r>
            <a:r>
              <a:rPr lang="en-US" sz="2400" dirty="0" err="1">
                <a:latin typeface="Consolas" pitchFamily="49" charset="0"/>
              </a:rPr>
              <a:t>SomeClass</a:t>
            </a:r>
            <a:r>
              <a:rPr lang="en-US" sz="2400" dirty="0">
                <a:latin typeface="Consolas" pitchFamily="49" charset="0"/>
              </a:rPr>
              <a:t> </a:t>
            </a:r>
            <a:r>
              <a:rPr lang="en-US" sz="2400" b="1" dirty="0">
                <a:latin typeface="Consolas" pitchFamily="49" charset="0"/>
              </a:rPr>
              <a:t>implements</a:t>
            </a:r>
            <a:r>
              <a:rPr lang="en-US" sz="2400" dirty="0">
                <a:latin typeface="Consolas" pitchFamily="49" charset="0"/>
              </a:rPr>
              <a:t> </a:t>
            </a:r>
            <a:r>
              <a:rPr lang="en-US" sz="2400" dirty="0" err="1">
                <a:latin typeface="Consolas" pitchFamily="49" charset="0"/>
              </a:rPr>
              <a:t>InterfaceName</a:t>
            </a:r>
            <a:r>
              <a:rPr lang="en-US" sz="2400" dirty="0">
                <a:latin typeface="Consolas" pitchFamily="49" charset="0"/>
              </a:rPr>
              <a:t> {</a:t>
            </a:r>
            <a:br>
              <a:rPr lang="en-US" sz="2400" dirty="0">
                <a:latin typeface="Consolas" pitchFamily="49" charset="0"/>
              </a:rPr>
            </a:b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981200" cy="1295400"/>
          </a:xfrm>
          <a:prstGeom prst="borderCallout2">
            <a:avLst>
              <a:gd name="adj1" fmla="val -2427"/>
              <a:gd name="adj2" fmla="val 34936"/>
              <a:gd name="adj3" fmla="val -38603"/>
              <a:gd name="adj4" fmla="val 36410"/>
              <a:gd name="adj5" fmla="val -37174"/>
              <a:gd name="adj6" fmla="val 757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 but it is legal to specify public</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1143000"/>
          </a:xfrm>
        </p:spPr>
        <p:txBody>
          <a:bodyPr/>
          <a:lstStyle/>
          <a:p>
            <a:pPr fontAlgn="auto">
              <a:spcAft>
                <a:spcPts val="0"/>
              </a:spcAft>
              <a:defRPr/>
            </a:pPr>
            <a:r>
              <a:rPr lang="en-US" dirty="0"/>
              <a:t>Notation: In Code – Example 1</a:t>
            </a:r>
          </a:p>
        </p:txBody>
      </p:sp>
      <p:sp>
        <p:nvSpPr>
          <p:cNvPr id="6" name="Rectangle 5"/>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Car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 // this captures the 'how it does it'</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 // this captures the 'how it does it'</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r>
              <a:rPr lang="en-US" sz="2000" dirty="0">
                <a:latin typeface="Consolas" pitchFamily="49" charset="0"/>
              </a:rPr>
              <a:t> // 'what' and 'how' are called separation of concerns</a:t>
            </a:r>
          </a:p>
        </p:txBody>
      </p:sp>
    </p:spTree>
    <p:extLst>
      <p:ext uri="{BB962C8B-B14F-4D97-AF65-F5344CB8AC3E}">
        <p14:creationId xmlns:p14="http://schemas.microsoft.com/office/powerpoint/2010/main" val="429281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1143000"/>
          </a:xfrm>
        </p:spPr>
        <p:txBody>
          <a:bodyPr/>
          <a:lstStyle/>
          <a:p>
            <a:pPr fontAlgn="auto">
              <a:spcAft>
                <a:spcPts val="0"/>
              </a:spcAft>
              <a:defRPr/>
            </a:pPr>
            <a:r>
              <a:rPr lang="en-US" dirty="0"/>
              <a:t>Notation: @Override Annotation</a:t>
            </a:r>
          </a:p>
        </p:txBody>
      </p:sp>
      <p:sp>
        <p:nvSpPr>
          <p:cNvPr id="7" name="Rectangle 6"/>
          <p:cNvSpPr/>
          <p:nvPr/>
        </p:nvSpPr>
        <p:spPr>
          <a:xfrm>
            <a:off x="457200" y="3200400"/>
            <a:ext cx="8458200" cy="3416320"/>
          </a:xfrm>
          <a:prstGeom prst="rect">
            <a:avLst/>
          </a:prstGeom>
          <a:ln w="19050">
            <a:solidFill>
              <a:schemeClr val="accent1"/>
            </a:solidFill>
          </a:ln>
        </p:spPr>
        <p:txBody>
          <a:bodyPr>
            <a:spAutoFit/>
          </a:bodyPr>
          <a:lstStyle/>
          <a:p>
            <a:pPr>
              <a:defRPr/>
            </a:pPr>
            <a:r>
              <a:rPr lang="en-US" sz="2000" dirty="0">
                <a:latin typeface="+mn-lt"/>
              </a:rPr>
              <a:t>// </a:t>
            </a:r>
            <a:r>
              <a:rPr lang="en-US" sz="2000" dirty="0">
                <a:latin typeface="+mn-lt"/>
                <a:hlinkClick r:id="rId3"/>
              </a:rPr>
              <a:t>The Java Tutorials on Annotations</a:t>
            </a:r>
            <a:r>
              <a:rPr lang="en-US" sz="2000" dirty="0">
                <a:latin typeface="+mn-lt"/>
              </a:rPr>
              <a:t> &lt;-- Click here to learn more</a:t>
            </a:r>
          </a:p>
          <a:p>
            <a:pPr>
              <a:defRPr/>
            </a:pPr>
            <a:endParaRPr lang="en-US" b="1" dirty="0">
              <a:latin typeface="Consolas" pitchFamily="49" charset="0"/>
            </a:endParaRPr>
          </a:p>
          <a:p>
            <a:pPr>
              <a:defRPr/>
            </a:pPr>
            <a:r>
              <a:rPr lang="en-US" b="1" dirty="0">
                <a:latin typeface="Consolas" pitchFamily="49" charset="0"/>
              </a:rPr>
              <a:t>public</a:t>
            </a:r>
            <a:r>
              <a:rPr lang="en-US" dirty="0">
                <a:latin typeface="Consolas" pitchFamily="49" charset="0"/>
              </a:rPr>
              <a:t> </a:t>
            </a:r>
            <a:r>
              <a:rPr lang="en-US" b="1" dirty="0">
                <a:latin typeface="Consolas" pitchFamily="49" charset="0"/>
              </a:rPr>
              <a:t>class</a:t>
            </a:r>
            <a:r>
              <a:rPr lang="en-US" dirty="0">
                <a:latin typeface="Consolas" pitchFamily="49" charset="0"/>
              </a:rPr>
              <a:t> Car </a:t>
            </a:r>
            <a:r>
              <a:rPr lang="en-US" b="1" dirty="0">
                <a:latin typeface="Consolas" pitchFamily="49" charset="0"/>
              </a:rPr>
              <a:t>implements</a:t>
            </a:r>
            <a:r>
              <a:rPr lang="en-US" dirty="0">
                <a:latin typeface="Consolas" pitchFamily="49" charset="0"/>
              </a:rPr>
              <a:t> Drivable {</a:t>
            </a:r>
            <a:br>
              <a:rPr lang="en-US" dirty="0">
                <a:latin typeface="Consolas" pitchFamily="49" charset="0"/>
              </a:rPr>
            </a:br>
            <a:r>
              <a:rPr lang="en-US" dirty="0">
                <a:latin typeface="Consolas" pitchFamily="49" charset="0"/>
              </a:rPr>
              <a:t>	</a:t>
            </a:r>
            <a:r>
              <a:rPr lang="en-US" dirty="0">
                <a:highlight>
                  <a:srgbClr val="FFFF00"/>
                </a:highlight>
                <a:latin typeface="Consolas" pitchFamily="49" charset="0"/>
              </a:rPr>
              <a:t>@Override</a:t>
            </a:r>
            <a:r>
              <a:rPr lang="en-US" dirty="0">
                <a:latin typeface="Consolas" pitchFamily="49" charset="0"/>
              </a:rPr>
              <a:t>	</a:t>
            </a:r>
          </a:p>
          <a:p>
            <a:pPr>
              <a:defRPr/>
            </a:pPr>
            <a:r>
              <a:rPr lang="en-US" dirty="0">
                <a:latin typeface="Consolas" pitchFamily="49" charset="0"/>
              </a:rPr>
              <a:t>	</a:t>
            </a:r>
            <a:r>
              <a:rPr lang="en-US" b="1" dirty="0">
                <a:latin typeface="Consolas" pitchFamily="49" charset="0"/>
              </a:rPr>
              <a:t>public</a:t>
            </a:r>
            <a:r>
              <a:rPr lang="en-US" dirty="0">
                <a:latin typeface="Consolas" pitchFamily="49" charset="0"/>
              </a:rPr>
              <a:t> </a:t>
            </a:r>
            <a:r>
              <a:rPr lang="en-US" b="1" dirty="0">
                <a:latin typeface="Consolas" pitchFamily="49" charset="0"/>
              </a:rPr>
              <a:t>void</a:t>
            </a:r>
            <a:r>
              <a:rPr lang="en-US" dirty="0">
                <a:latin typeface="Consolas" pitchFamily="49" charset="0"/>
              </a:rPr>
              <a:t> turn(double direction) {</a:t>
            </a:r>
          </a:p>
          <a:p>
            <a:pPr>
              <a:defRPr/>
            </a:pPr>
            <a:r>
              <a:rPr lang="en-US" dirty="0">
                <a:latin typeface="Consolas" pitchFamily="49" charset="0"/>
              </a:rPr>
              <a:t>	... // this captures the 'how it does it'</a:t>
            </a:r>
          </a:p>
          <a:p>
            <a:pPr>
              <a:defRPr/>
            </a:pPr>
            <a:r>
              <a:rPr lang="en-US" dirty="0">
                <a:latin typeface="Consolas" pitchFamily="49" charset="0"/>
              </a:rPr>
              <a:t>	}</a:t>
            </a:r>
          </a:p>
          <a:p>
            <a:pPr>
              <a:defRPr/>
            </a:pPr>
            <a:r>
              <a:rPr lang="en-US" dirty="0">
                <a:latin typeface="Consolas" pitchFamily="49" charset="0"/>
              </a:rPr>
              <a:t>	</a:t>
            </a:r>
            <a:r>
              <a:rPr lang="en-US" dirty="0">
                <a:highlight>
                  <a:srgbClr val="FFFF00"/>
                </a:highlight>
                <a:latin typeface="Consolas" pitchFamily="49" charset="0"/>
              </a:rPr>
              <a:t>@Override</a:t>
            </a:r>
            <a:r>
              <a:rPr lang="en-US" dirty="0">
                <a:latin typeface="Consolas" pitchFamily="49" charset="0"/>
              </a:rPr>
              <a:t>	</a:t>
            </a:r>
          </a:p>
          <a:p>
            <a:pPr>
              <a:defRPr/>
            </a:pPr>
            <a:r>
              <a:rPr lang="en-US" dirty="0">
                <a:latin typeface="Consolas" pitchFamily="49" charset="0"/>
              </a:rPr>
              <a:t>	</a:t>
            </a:r>
            <a:r>
              <a:rPr lang="en-US" b="1" dirty="0">
                <a:latin typeface="Consolas" pitchFamily="49" charset="0"/>
              </a:rPr>
              <a:t>public</a:t>
            </a:r>
            <a:r>
              <a:rPr lang="en-US" dirty="0">
                <a:latin typeface="Consolas" pitchFamily="49" charset="0"/>
              </a:rPr>
              <a:t> </a:t>
            </a:r>
            <a:r>
              <a:rPr lang="en-US" b="1" dirty="0">
                <a:latin typeface="Consolas" pitchFamily="49" charset="0"/>
              </a:rPr>
              <a:t>void</a:t>
            </a:r>
            <a:r>
              <a:rPr lang="en-US" dirty="0">
                <a:latin typeface="Consolas" pitchFamily="49" charset="0"/>
              </a:rPr>
              <a:t> accelerate(double force) {</a:t>
            </a:r>
          </a:p>
          <a:p>
            <a:pPr>
              <a:defRPr/>
            </a:pPr>
            <a:r>
              <a:rPr lang="en-US" dirty="0">
                <a:latin typeface="Consolas" pitchFamily="49" charset="0"/>
              </a:rPr>
              <a:t>	 ... // this captures the 'how it does it'</a:t>
            </a:r>
          </a:p>
          <a:p>
            <a:pPr>
              <a:defRPr/>
            </a:pPr>
            <a:r>
              <a:rPr lang="en-US" dirty="0">
                <a:latin typeface="Consolas" pitchFamily="49" charset="0"/>
              </a:rPr>
              <a:t>	}</a:t>
            </a:r>
            <a:br>
              <a:rPr lang="en-US" dirty="0">
                <a:latin typeface="Consolas" pitchFamily="49" charset="0"/>
              </a:rPr>
            </a:br>
            <a:r>
              <a:rPr lang="en-US" dirty="0">
                <a:latin typeface="Consolas" pitchFamily="49" charset="0"/>
              </a:rPr>
              <a:t>}</a:t>
            </a:r>
          </a:p>
        </p:txBody>
      </p:sp>
      <p:pic>
        <p:nvPicPr>
          <p:cNvPr id="3" name="Picture 2" descr="Graphical user interface, text, application, email&#10;&#10;Description automatically generated">
            <a:extLst>
              <a:ext uri="{FF2B5EF4-FFF2-40B4-BE49-F238E27FC236}">
                <a16:creationId xmlns:a16="http://schemas.microsoft.com/office/drawing/2014/main" id="{173A4CED-F26A-AE4C-A40E-11F2ACA0F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914400"/>
            <a:ext cx="8696526" cy="2133600"/>
          </a:xfrm>
          <a:prstGeom prst="rect">
            <a:avLst/>
          </a:prstGeom>
        </p:spPr>
      </p:pic>
    </p:spTree>
    <p:extLst>
      <p:ext uri="{BB962C8B-B14F-4D97-AF65-F5344CB8AC3E}">
        <p14:creationId xmlns:p14="http://schemas.microsoft.com/office/powerpoint/2010/main" val="301922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Truck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11" name="Title 3">
            <a:extLst>
              <a:ext uri="{FF2B5EF4-FFF2-40B4-BE49-F238E27FC236}">
                <a16:creationId xmlns:a16="http://schemas.microsoft.com/office/drawing/2014/main" id="{4375B2BC-0D3A-3E42-8FA8-353BB615BF01}"/>
              </a:ext>
            </a:extLst>
          </p:cNvPr>
          <p:cNvSpPr txBox="1">
            <a:spLocks/>
          </p:cNvSpPr>
          <p:nvPr/>
        </p:nvSpPr>
        <p:spPr>
          <a:xfrm>
            <a:off x="457200" y="1905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dirty="0"/>
              <a:t>Notation: In Code – Example 2</a:t>
            </a:r>
          </a:p>
        </p:txBody>
      </p:sp>
      <p:sp>
        <p:nvSpPr>
          <p:cNvPr id="12" name="Rectangle 11">
            <a:extLst>
              <a:ext uri="{FF2B5EF4-FFF2-40B4-BE49-F238E27FC236}">
                <a16:creationId xmlns:a16="http://schemas.microsoft.com/office/drawing/2014/main" id="{50685E5E-2A8B-4849-8C0A-6DB67DB73C5E}"/>
              </a:ext>
            </a:extLst>
          </p:cNvPr>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Tree>
    <p:extLst>
      <p:ext uri="{BB962C8B-B14F-4D97-AF65-F5344CB8AC3E}">
        <p14:creationId xmlns:p14="http://schemas.microsoft.com/office/powerpoint/2010/main" val="41328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
            <a:ext cx="8229600" cy="1143000"/>
          </a:xfrm>
        </p:spPr>
        <p:txBody>
          <a:bodyPr/>
          <a:lstStyle/>
          <a:p>
            <a:pPr fontAlgn="auto">
              <a:spcAft>
                <a:spcPts val="0"/>
              </a:spcAft>
              <a:defRPr/>
            </a:pPr>
            <a:r>
              <a:rPr lang="en-US" dirty="0"/>
              <a:t>Notation: In Code – Example 3</a:t>
            </a:r>
          </a:p>
        </p:txBody>
      </p:sp>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Hovercraft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8" name="Rectangle 7">
            <a:extLst>
              <a:ext uri="{FF2B5EF4-FFF2-40B4-BE49-F238E27FC236}">
                <a16:creationId xmlns:a16="http://schemas.microsoft.com/office/drawing/2014/main" id="{41000EC9-45DA-AE40-BFC4-49B6CF2DF3F7}"/>
              </a:ext>
            </a:extLst>
          </p:cNvPr>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Tree>
    <p:extLst>
      <p:ext uri="{BB962C8B-B14F-4D97-AF65-F5344CB8AC3E}">
        <p14:creationId xmlns:p14="http://schemas.microsoft.com/office/powerpoint/2010/main" val="4023042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12237</TotalTime>
  <Words>2685</Words>
  <Application>Microsoft Macintosh PowerPoint</Application>
  <PresentationFormat>On-screen Show (4:3)</PresentationFormat>
  <Paragraphs>355</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Consolas</vt:lpstr>
      <vt:lpstr>Courier New</vt:lpstr>
      <vt:lpstr>Office Theme</vt:lpstr>
      <vt:lpstr>CSSE 220</vt:lpstr>
      <vt:lpstr>Object-Oriented Programming</vt:lpstr>
      <vt:lpstr>Interfaces – What, When, Why, How?</vt:lpstr>
      <vt:lpstr>Interface Types: Key Idea</vt:lpstr>
      <vt:lpstr>Notation: In Code</vt:lpstr>
      <vt:lpstr>Notation: In Code – Example 1</vt:lpstr>
      <vt:lpstr>Notation: @Override Annotation</vt:lpstr>
      <vt:lpstr>PowerPoint Presentation</vt:lpstr>
      <vt:lpstr>Notation: In Code – Example 3</vt:lpstr>
      <vt:lpstr>Why?</vt:lpstr>
      <vt:lpstr>Open simpleExample</vt:lpstr>
      <vt:lpstr>Notation: In UML</vt:lpstr>
      <vt:lpstr>Code Refactoring</vt:lpstr>
      <vt:lpstr>Pet Example</vt:lpstr>
      <vt:lpstr>Interface Types can replace class types</vt:lpstr>
      <vt:lpstr>Interface Types can replace class types</vt:lpstr>
      <vt:lpstr>Interface Types can replace class types</vt:lpstr>
      <vt:lpstr>Interface Types can replace class types</vt:lpstr>
      <vt:lpstr>Check your understanding…</vt:lpstr>
      <vt:lpstr>Valid interface</vt:lpstr>
      <vt:lpstr>A valid Class implementing Pet</vt:lpstr>
      <vt:lpstr>Why is this OK?</vt:lpstr>
      <vt:lpstr>PowerPoint Presentation</vt:lpstr>
      <vt:lpstr>Solution</vt:lpstr>
      <vt:lpstr>Solution</vt:lpstr>
      <vt:lpstr>Polymorphism! (A quick intro)</vt:lpstr>
      <vt:lpstr>Polymorphic method calls</vt:lpstr>
      <vt:lpstr>How does all this help reuse?</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CSSE Faculty</dc:creator>
  <cp:keywords/>
  <dc:description/>
  <cp:lastModifiedBy>Hollingsworth, Joseph</cp:lastModifiedBy>
  <cp:revision>630</cp:revision>
  <cp:lastPrinted>2015-10-02T13:25:50Z</cp:lastPrinted>
  <dcterms:created xsi:type="dcterms:W3CDTF">2011-01-18T15:01:32Z</dcterms:created>
  <dcterms:modified xsi:type="dcterms:W3CDTF">2022-04-12T15:10:14Z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