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3" r:id="rId3"/>
    <p:sldId id="332" r:id="rId4"/>
    <p:sldId id="333" r:id="rId5"/>
    <p:sldId id="310" r:id="rId6"/>
    <p:sldId id="314" r:id="rId7"/>
    <p:sldId id="315" r:id="rId8"/>
    <p:sldId id="317" r:id="rId9"/>
    <p:sldId id="318" r:id="rId10"/>
    <p:sldId id="320" r:id="rId11"/>
    <p:sldId id="321" r:id="rId12"/>
    <p:sldId id="319" r:id="rId13"/>
    <p:sldId id="322" r:id="rId14"/>
    <p:sldId id="323" r:id="rId15"/>
    <p:sldId id="325" r:id="rId16"/>
    <p:sldId id="328" r:id="rId17"/>
    <p:sldId id="329" r:id="rId18"/>
    <p:sldId id="312" r:id="rId19"/>
    <p:sldId id="334" r:id="rId20"/>
    <p:sldId id="316" r:id="rId21"/>
    <p:sldId id="335" r:id="rId22"/>
    <p:sldId id="326" r:id="rId23"/>
    <p:sldId id="327" r:id="rId24"/>
    <p:sldId id="330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A066FE43-72AF-4298-94F5-8AF9B65DB0E0}">
          <p14:sldIdLst>
            <p14:sldId id="311"/>
            <p14:sldId id="313"/>
            <p14:sldId id="332"/>
            <p14:sldId id="333"/>
          </p14:sldIdLst>
        </p14:section>
        <p14:section name="Live Coding" id="{FBD765C0-ACC8-4456-ACB7-48636232216C}">
          <p14:sldIdLst>
            <p14:sldId id="310"/>
            <p14:sldId id="314"/>
            <p14:sldId id="315"/>
            <p14:sldId id="317"/>
            <p14:sldId id="318"/>
            <p14:sldId id="320"/>
            <p14:sldId id="321"/>
            <p14:sldId id="319"/>
          </p14:sldIdLst>
        </p14:section>
        <p14:section name="Design Quiz" id="{4132F5A8-4F07-4C24-BD9D-7067038E5934}">
          <p14:sldIdLst>
            <p14:sldId id="322"/>
            <p14:sldId id="323"/>
            <p14:sldId id="325"/>
            <p14:sldId id="328"/>
            <p14:sldId id="329"/>
          </p14:sldIdLst>
        </p14:section>
        <p14:section name="Project Work Time and Reminders" id="{023EB59D-236D-401A-8F76-43990BAB4677}">
          <p14:sldIdLst>
            <p14:sldId id="312"/>
            <p14:sldId id="334"/>
            <p14:sldId id="316"/>
            <p14:sldId id="335"/>
          </p14:sldIdLst>
        </p14:section>
        <p14:section name="Advanced Techniques" id="{7E7CF8B0-E54C-409C-ADDC-35A56B2A3D0C}">
          <p14:sldIdLst>
            <p14:sldId id="326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333" autoAdjust="0"/>
  </p:normalViewPr>
  <p:slideViewPr>
    <p:cSldViewPr snapToObjects="1">
      <p:cViewPr varScale="1">
        <p:scale>
          <a:sx n="71" d="100"/>
          <a:sy n="71" d="100"/>
        </p:scale>
        <p:origin x="178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2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1 963 24575,'8'0'0,"0"-1"0,0 0 0,0-1 0,12-3 0,19-4 0,57 1 0,0 4 0,0 4 0,191 25 0,-250-18 0,50 15 0,-53-12 0,65 11 0,18-8 0,288 39 0,-8-19 0,-234-20 0,-78-5 0,107-2 0,-166-8 0,0 0 0,0-1 0,0-2 0,-1 0 0,0-2 0,0-1 0,0-1 0,33-17 0,16-16 0,-2-3 0,-2-3 0,-2-3 0,94-92 0,-113 99 0,107-72 0,-37 31 0,-97 68 0,21-16 0,38-38 0,-69 59 0,0-1 0,-1 0 0,-1 0 0,0-1 0,-1 0 0,-1-1 0,11-23 0,53-118 0,-71 154 0,0 0 0,0-1 0,0 1 0,-1 0 0,1-1 0,-1 1 0,0-1 0,1 1 0,-1-1 0,0 1 0,0-1 0,-1 1 0,1-1 0,0 1 0,-1-1 0,0 1 0,1-1 0,-1 1 0,0 0 0,0-1 0,-2-1 0,1 1 0,0 1 0,-1-1 0,0 1 0,1 0 0,-1 0 0,0 0 0,0 0 0,0 0 0,0 0 0,-1 1 0,1 0 0,0 0 0,-5-2 0,-12 0 0,1 0 0,-1 1 0,0 0 0,-25 3 0,32-1 0,-31 1 0,-65 10 0,89-7 0,0 0 0,1 1 0,-1 1 0,1 1 0,-25 13 0,42-20 0,1 1 0,0-1 0,-1 1 0,1-1 0,0 1 0,0 0 0,0 0 0,0 0 0,0-1 0,0 1 0,0 0 0,0 0 0,0 1 0,0-1 0,0 0 0,0 0 0,1 0 0,-2 3 0,2-4 0,0 1 0,1 0 0,-1-1 0,0 1 0,1 0 0,-1-1 0,0 1 0,1-1 0,-1 1 0,0-1 0,1 1 0,-1-1 0,1 1 0,-1-1 0,1 1 0,0-1 0,-1 1 0,1-1 0,-1 0 0,1 1 0,0-1 0,-1 0 0,1 0 0,0 0 0,0 1 0,8 1 0,0 0 0,0 0 0,0-1 0,10 0 0,76 2 0,190 16 0,-2 16 0,-277-34 0,0-1 0,1 1 0,-1 0 0,0 1 0,0-1 0,-1 1 0,1 0 0,0 1 0,-1 0 0,1-1 0,-1 2 0,0-1 0,0 1 0,0-1 0,0 1 0,-1 1 0,1-1 0,-1 1 0,0-1 0,-1 1 0,1 0 0,-1 1 0,0-1 0,3 7 0,10 25 0,-13-25 0,2-1 0,-1-1 0,2 1 0,-1-1 0,1 0 0,1 0 0,0-1 0,13 15 0,-9-14-341,0-1 0,1 0-1,14 8 1,1-2-6485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24575,'5'0'0,"7"0"0,7 0 0,9 0 0,11 0 0,14 0 0,18 0 0,18 0 0,18 0 0,7 0 0,4 0 0,3 0 0,0 0 0,6 0 0,-14 0 0,-16 0 0,-19 0 0,-24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24575,'10'0'0,"9"0"0,11 0 0,26 0 0,24 0 0,13-5 0,11-2 0,-1 1 0,-9 1 0,-10 1 0,-9 2 0,-12 1 0,-7 10 0,-2 5 0,-6-1 0,-6-3 0,-10-2-8191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4706 24575,'0'-3'0,"1"0"0,-1-1 0,1 1 0,0 0 0,0 0 0,0 0 0,0 0 0,1 0 0,-1 0 0,1 0 0,-1 0 0,1 0 0,0 1 0,3-4 0,37-32 0,-29 27 0,34-30 0,83-65 0,-54 50 0,42-28 0,-75 53 0,0-3 0,46-47 0,-3 3 0,-42 38 0,-2-1 0,-1-2 0,-2-2 0,-2-1 0,41-71 0,225-414 0,-133 191 0,-67 137 0,24-50 0,-97 184 0,38-128 0,31-253 0,-16-12 0,-70 385 0,-3-1 0,-3-1 0,-4-100 0,-5 116 0,3 0 0,16-108 0,49-246 0,-64 407 0,0-2 0,-1 1 0,0 0 0,0-1 0,-1 1 0,0-1 0,-1 1 0,-3-16 0,3 26 0,1 0 0,-1 0 0,1 0 0,-1 0 0,1 0 0,-1 1 0,1-1 0,-1 0 0,0 0 0,1 0 0,-1 1 0,0-1 0,0 0 0,0 1 0,1-1 0,-1 1 0,0-1 0,0 1 0,0-1 0,0 1 0,0 0 0,0-1 0,0 1 0,0 0 0,0 0 0,0 0 0,0-1 0,0 1 0,0 0 0,0 1 0,0-1 0,0 0 0,0 0 0,0 0 0,0 1 0,0-1 0,0 0 0,0 1 0,-1 0 0,-6 2 0,0 1 0,0 0 0,-12 8 0,11-7 0,-207 112 0,212-115 0,0 0 0,0 0 0,0 1 0,0-1 0,1 1 0,-1 0 0,1 0 0,-1 0 0,-3 5 0,7-8 0,0 0 0,0 1 0,0-1 0,0 0 0,0 0 0,0 0 0,0 1 0,0-1 0,0 0 0,0 0 0,0 0 0,0 1 0,0-1 0,0 0 0,1 0 0,-1 0 0,0 0 0,0 1 0,0-1 0,0 0 0,0 0 0,1 0 0,-1 0 0,0 0 0,0 0 0,0 1 0,0-1 0,1 0 0,-1 0 0,0 0 0,0 0 0,0 0 0,1 0 0,-1 0 0,0 0 0,0 0 0,0 0 0,1 0 0,-1 0 0,0 0 0,0 0 0,1 0 0,-1 0 0,0 0 0,0 0 0,0 0 0,0 0 0,1-1 0,-1 1 0,0 0 0,14-1 0,6-6 0,0 0 0,0-1 0,-1 0 0,0-2 0,24-16 0,-21 12 0,0 2 0,2 0 0,27-10 0,-37 18 0,0 0 0,1 1 0,-1 0 0,1 1 0,0 1 0,0 0 0,-1 1 0,1 0 0,0 2 0,0 0 0,-1 0 0,1 1 0,-1 1 0,0 0 0,0 1 0,0 1 0,18 10 0,4 6-170,-1 1-1,-1 2 0,-2 1 1,0 2-1,-2 1 0,0 2 1,33 45-1,-33-36-6655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5581 24575,'11'-11'0,"1"1"0,0 1 0,26-15 0,1 0 0,170-107 0,-115 76 0,120-94 0,125-150 0,-272 238 0,112-90 0,-10 9 0,-95 75 0,-3-4 0,-3-2 0,82-116 0,-65 67 0,234-366 0,-115 176 0,-137 215 0,-38 49 0,-1-1 0,-3-1 0,-2-2 0,-2 0 0,22-85 0,8-26 0,91-200 0,-19 35 0,-11 26 0,-95 263 0,61-156 0,-62 149 0,-3-2 0,11-62 0,66-298 0,-44 214 0,-31 122 0,-5 35 0,20-50 0,-20 61 0,0 1 0,-2-2 0,-1 1 0,7-54 0,-12 60 0,-1 12 0,0 1 0,0-1 0,-1 1 0,0-1 0,0 1 0,-1-1 0,0 1 0,0-1 0,-1 1 0,1 0 0,-6-12 0,7 18 0,0 1 0,-1-1 0,1 0 0,-1 1 0,1-1 0,-1 1 0,1-1 0,-1 0 0,1 1 0,-1-1 0,1 1 0,-1 0 0,1-1 0,-1 1 0,0-1 0,1 1 0,-1 0 0,0-1 0,0 1 0,1 0 0,-1 0 0,0 0 0,1 0 0,-1-1 0,0 1 0,0 0 0,1 0 0,-1 0 0,0 0 0,0 1 0,1-1 0,-1 0 0,0 0 0,0 0 0,1 1 0,-1-1 0,0 0 0,1 1 0,-1-1 0,0 0 0,1 1 0,-1-1 0,1 1 0,-1-1 0,1 1 0,-1-1 0,1 1 0,-1 0 0,0 0 0,-24 37 0,22-33 0,-6 9 0,-1-1 0,0 0 0,-22 22 0,18-21 0,1 0 0,-20 28 0,16-13 0,-23 49 0,34-64 0,1 0 0,0 0 0,1 0 0,1 1 0,-4 28 0,7-43 0,-1 1 0,1 0 0,0 0 0,0 0 0,0 0 0,0 0 0,0 0 0,0 0 0,0-1 0,0 1 0,0 0 0,0 0 0,0 0 0,0 0 0,1 0 0,-1 0 0,0-1 0,1 1 0,-1 0 0,0 0 0,1 0 0,-1-1 0,1 1 0,0 0 0,-1-1 0,1 1 0,-1 0 0,1-1 0,0 1 0,0-1 0,-1 1 0,1-1 0,0 1 0,0-1 0,-1 0 0,1 1 0,0-1 0,0 0 0,0 0 0,0 1 0,0-1 0,0 0 0,-1 0 0,1 0 0,0 0 0,0 0 0,2-1 0,3 0 0,1-1 0,0-1 0,-1 0 0,1 1 0,7-6 0,-2 1 0,231-117 0,-180 88 0,102-80 0,-162 113 0,7-4 0,-1-1 0,16-18 0,-23 24 0,-1 0 0,0 0 0,1 0 0,-1 0 0,0 0 0,0 0 0,0 0 0,0 0 0,-1 0 0,1-3 0,-1 4 0,1 0 0,-1 1 0,0-1 0,-1 0 0,1 0 0,0 0 0,0 0 0,0 0 0,0 1 0,-1-1 0,1 0 0,0 0 0,-1 0 0,1 1 0,-1-1 0,1 0 0,-1 0 0,1 1 0,-1-1 0,1 0 0,-1 1 0,0-1 0,1 1 0,-1-1 0,0 1 0,0-1 0,-4-2 0,1 1 0,0 0 0,-1 0 0,1 1 0,-1-1 0,0 1 0,1 0 0,-1 0 0,0 0 0,0 1 0,1-1 0,-1 1 0,-6 1 0,9-1 0,0 1 0,1-1 0,-1 1 0,0-1 0,0 1 0,1 0 0,-1 0 0,1-1 0,-1 1 0,1 0 0,-1 0 0,1 1 0,0-1 0,-1 0 0,1 0 0,0 1 0,0-1 0,0 1 0,0-1 0,0 1 0,0-1 0,0 1 0,0-1 0,1 1 0,-1 0 0,1 0 0,-1-1 0,1 1 0,0 0 0,0 0 0,0-1 0,0 1 0,0 0 0,0 0 0,0 0 0,0-1 0,1 1 0,-1 0 0,1 2 0,4 17 0,1 1 0,1-2 0,1 1 0,0-1 0,13 21 0,4 2 0,37 49 0,76 75 0,-46-59 0,-64-75-1365,-2-5-5461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hyperlink" Target="https://plantuml.com/eclipse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Gj3Gb0gqbZcCNrPk0ymCUqYr3PMWl-xaITZPJzApJKI/ed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50CF1-DC3E-99BD-6017-CB36CBD2D848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inheritcollisions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9F2AF-3B64-E142-1F41-210F4FE3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on Moodle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contributing and has something to work on.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DNR: Driver, Navigator, </a:t>
            </a:r>
            <a:r>
              <a:rPr lang="en-US" sz="3600" b="1" u="sng" dirty="0">
                <a:highlight>
                  <a:srgbClr val="FFFF00"/>
                </a:highlight>
              </a:rPr>
              <a:t>Reviewer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6E78A-135C-AFDB-E3C2-2C2CC0CD7F8B}"/>
              </a:ext>
            </a:extLst>
          </p:cNvPr>
          <p:cNvSpPr txBox="1"/>
          <p:nvPr/>
        </p:nvSpPr>
        <p:spPr>
          <a:xfrm>
            <a:off x="144184" y="1676400"/>
            <a:ext cx="85426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Reviewer - The review has a number of important responsibilities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Look at each piece of code and either correct or mark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TODOs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code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its easy and obvious, just fix it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NOT, add a TODO to complete later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Eclipse can provide a view of your TODOs in a project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Generate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PlantUML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the current project and next Milestone before the TA meeting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to easily generate UML: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https://plantuml.com/eclipse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copy the source code and modify as needed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violations of the 5 OODP based on code and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 TODOs in code or add comments to review document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(notes for meeting with TA)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 log of the results of the review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easily done with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good commit record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Evaluation of the current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Production of the planned UML for the next milestone with notes</a:t>
            </a:r>
          </a:p>
          <a:p>
            <a:pPr marL="600075" lvl="1" indent="-257175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During the TA meeting, the reviewer will discuss their review of the code and discuss concerns they have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50893D-D1A2-5D6E-6C5E-EE0241FB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9" y="-5379"/>
            <a:ext cx="2438226" cy="19319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14:cNvPr>
              <p14:cNvContentPartPr/>
              <p14:nvPr/>
            </p14:nvContentPartPr>
            <p14:xfrm>
              <a:off x="6518753" y="1944466"/>
              <a:ext cx="1492560" cy="41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0113" y="1935466"/>
                <a:ext cx="151020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D91FC0-1890-ED8C-7251-535DA902A49A}"/>
              </a:ext>
            </a:extLst>
          </p:cNvPr>
          <p:cNvGrpSpPr/>
          <p:nvPr/>
        </p:nvGrpSpPr>
        <p:grpSpPr>
          <a:xfrm>
            <a:off x="3560273" y="3939946"/>
            <a:ext cx="2052720" cy="2178720"/>
            <a:chOff x="3560273" y="3939946"/>
            <a:chExt cx="2052720" cy="21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14:cNvPr>
                <p14:cNvContentPartPr/>
                <p14:nvPr/>
              </p14:nvContentPartPr>
              <p14:xfrm>
                <a:off x="3560273" y="5809066"/>
                <a:ext cx="49212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1633" y="5800066"/>
                  <a:ext cx="50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14:cNvPr>
                <p14:cNvContentPartPr/>
                <p14:nvPr/>
              </p14:nvContentPartPr>
              <p14:xfrm>
                <a:off x="3743513" y="6098866"/>
                <a:ext cx="375840" cy="1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513" y="6090226"/>
                  <a:ext cx="39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14:cNvPr>
                <p14:cNvContentPartPr/>
                <p14:nvPr/>
              </p14:nvContentPartPr>
              <p14:xfrm>
                <a:off x="4012433" y="3964066"/>
                <a:ext cx="945360" cy="1694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3433" y="3955066"/>
                  <a:ext cx="96300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14:cNvPr>
                <p14:cNvContentPartPr/>
                <p14:nvPr/>
              </p14:nvContentPartPr>
              <p14:xfrm>
                <a:off x="4152473" y="3939946"/>
                <a:ext cx="1460520" cy="200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833" y="3930946"/>
                  <a:ext cx="1478160" cy="20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863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the Player.</a:t>
            </a:r>
          </a:p>
          <a:p>
            <a:r>
              <a:rPr lang="en-US" dirty="0"/>
              <a:t>Players can take powerups</a:t>
            </a:r>
          </a:p>
          <a:p>
            <a:r>
              <a:rPr lang="en-US" dirty="0"/>
              <a:t>Players can collide with eggs</a:t>
            </a:r>
          </a:p>
          <a:p>
            <a:r>
              <a:rPr lang="en-US" dirty="0"/>
              <a:t>Bonus: Player collide with another Player?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SAM: Schedule, Agenda,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CBED-1972-23F5-DE0B-6EBE3CFB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2025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Driver = Schedule Job</a:t>
            </a:r>
          </a:p>
          <a:p>
            <a:r>
              <a:rPr lang="en-US" dirty="0"/>
              <a:t>Navigator = Agenda Job</a:t>
            </a:r>
          </a:p>
          <a:p>
            <a:r>
              <a:rPr lang="en-US" dirty="0"/>
              <a:t>Reviewer = Minutes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CDC4F-CBA3-BCEF-12EB-E8D71B948C79}"/>
              </a:ext>
            </a:extLst>
          </p:cNvPr>
          <p:cNvSpPr txBox="1"/>
          <p:nvPr/>
        </p:nvSpPr>
        <p:spPr>
          <a:xfrm>
            <a:off x="448408" y="3530203"/>
            <a:ext cx="8066942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Organizational Roles - SAM roles should rotate with the DNR roles DNR/SAM (DS, NA, RM)</a:t>
            </a:r>
            <a:endParaRPr lang="en-US" sz="27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Schedule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- Is in charge of determining when the group of 3 and 2 will meet. Should be the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Driver</a:t>
            </a:r>
            <a:endParaRPr lang="en-US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Agenda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- Is in charge of defining what will be discussed/worked on and in what order during meetings/work (Should be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Navigator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Minutes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- Is in charge of recording the meeting “minutes” which provide a brief summary of key talking points for the group to refer to. (Should be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Reviewer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557213" lvl="1" indent="-214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Here is a sample template you are welcome to use for taking notes during your meetings</a:t>
            </a:r>
          </a:p>
          <a:p>
            <a:pPr marL="557213" lvl="1" indent="-214313"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500" u="sng" dirty="0" err="1">
                <a:solidFill>
                  <a:srgbClr val="1155CC"/>
                </a:solidFill>
                <a:latin typeface="Times New Roman" panose="02020603050405020304" pitchFamily="18" charset="0"/>
                <a:hlinkClick r:id="rId2"/>
              </a:rPr>
              <a:t>TeamName</a:t>
            </a:r>
            <a:r>
              <a:rPr lang="en-US" sz="1500" u="sng" dirty="0">
                <a:solidFill>
                  <a:srgbClr val="1155CC"/>
                </a:solidFill>
                <a:latin typeface="Times New Roman" panose="02020603050405020304" pitchFamily="18" charset="0"/>
                <a:hlinkClick r:id="rId2"/>
              </a:rPr>
              <a:t> - Meeting Template</a:t>
            </a:r>
            <a:r>
              <a:rPr lang="en-US" sz="1500" u="sng" dirty="0">
                <a:solidFill>
                  <a:srgbClr val="1155CC"/>
                </a:solidFill>
                <a:latin typeface="Times New Roman" panose="02020603050405020304" pitchFamily="18" charset="0"/>
              </a:rPr>
              <a:t> (updated)</a:t>
            </a:r>
            <a:endParaRPr lang="en-US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A7C-76DB-1BD1-CD52-00EE06D0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88" y="381000"/>
            <a:ext cx="8613112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Next Meeting (Milestone 1) with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FD3F-CBB8-53CC-2FD2-DBFF50F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88" y="2320996"/>
            <a:ext cx="3285812" cy="32635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Agenda and Plan</a:t>
            </a:r>
          </a:p>
          <a:p>
            <a:pPr lvl="1"/>
            <a:r>
              <a:rPr lang="en-US" dirty="0"/>
              <a:t>Make sure you are ready to show the TA everything you are responsible for</a:t>
            </a:r>
          </a:p>
          <a:p>
            <a:pPr lvl="1"/>
            <a:r>
              <a:rPr lang="en-US" dirty="0"/>
              <a:t>Must have UML for current and next milestone</a:t>
            </a:r>
          </a:p>
          <a:p>
            <a:pPr lvl="1"/>
            <a:r>
              <a:rPr lang="en-US" dirty="0"/>
              <a:t>Have your code ready to run</a:t>
            </a:r>
          </a:p>
          <a:p>
            <a:pPr lvl="1"/>
            <a:r>
              <a:rPr lang="en-US" dirty="0"/>
              <a:t>Have your git commits ready to show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6B465-F53C-BF80-ECF6-68C741CC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944" y="2226469"/>
            <a:ext cx="5229955" cy="33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  <a:br>
              <a:rPr lang="en-US" i="1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 ==  / 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Type predicated code is </a:t>
            </a:r>
            <a:r>
              <a:rPr lang="en-US" b="1" u="sng" dirty="0"/>
              <a:t>OUTLAWED</a:t>
            </a:r>
            <a:r>
              <a:rPr lang="en-US" dirty="0"/>
              <a:t> in your project design!</a:t>
            </a:r>
          </a:p>
          <a:p>
            <a:pPr lvl="1"/>
            <a:r>
              <a:rPr lang="en-US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2E5-B95B-0ED9-F343-7088581D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7563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Let’s unpack this phrase: </a:t>
            </a:r>
            <a:r>
              <a:rPr lang="en-US" sz="2800" i="1" dirty="0"/>
              <a:t>type predicted code</a:t>
            </a:r>
            <a:endParaRPr lang="en-US" sz="2800" dirty="0"/>
          </a:p>
          <a:p>
            <a:r>
              <a:rPr lang="en-US" sz="2800" dirty="0"/>
              <a:t>Type = </a:t>
            </a:r>
            <a:r>
              <a:rPr lang="en-US" sz="2800" i="1" dirty="0"/>
              <a:t>the specific class</a:t>
            </a:r>
          </a:p>
          <a:p>
            <a:r>
              <a:rPr lang="en-US" sz="2800" dirty="0"/>
              <a:t>Predicated = </a:t>
            </a:r>
            <a:r>
              <a:rPr lang="en-US" sz="2800" i="1" dirty="0"/>
              <a:t>conditionally dependent upon</a:t>
            </a:r>
          </a:p>
          <a:p>
            <a:pPr marL="0" indent="0">
              <a:buNone/>
            </a:pPr>
            <a:r>
              <a:rPr lang="en-US" sz="2800" dirty="0"/>
              <a:t>If you are using a condition to check the type of an object to decide what to do, you are using type predicated code.</a:t>
            </a:r>
          </a:p>
          <a:p>
            <a:pPr marL="0" indent="0">
              <a:buNone/>
            </a:pPr>
            <a:r>
              <a:rPr lang="en-US" sz="2800" b="1" i="1" dirty="0"/>
              <a:t>Note: </a:t>
            </a:r>
            <a:r>
              <a:rPr lang="en-US" sz="2800" dirty="0"/>
              <a:t>Creating a field in your classes (e.g. String type=“Enemy”) is NOT fixing the problem, you are still using type predicated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CEFD-B45A-0DB5-EC77-4F259CE3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80"/>
            <a:ext cx="9144000" cy="2027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62C-5743-3BBE-C686-BFB76EEF2D1D}"/>
              </a:ext>
            </a:extLst>
          </p:cNvPr>
          <p:cNvSpPr txBox="1"/>
          <p:nvPr/>
        </p:nvSpPr>
        <p:spPr>
          <a:xfrm>
            <a:off x="13716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Final OODP #5</a:t>
            </a:r>
          </a:p>
        </p:txBody>
      </p:sp>
    </p:spTree>
    <p:extLst>
      <p:ext uri="{BB962C8B-B14F-4D97-AF65-F5344CB8AC3E}">
        <p14:creationId xmlns:p14="http://schemas.microsoft.com/office/powerpoint/2010/main" val="16071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is type predicated code bad?</a:t>
            </a:r>
          </a:p>
          <a:p>
            <a:pPr lvl="1"/>
            <a:r>
              <a:rPr lang="en-US" dirty="0"/>
              <a:t>Harder to understand/read</a:t>
            </a:r>
          </a:p>
          <a:p>
            <a:pPr lvl="1"/>
            <a:r>
              <a:rPr lang="en-US" dirty="0"/>
              <a:t>Harder to extend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Let’s actually see how this looks in practice</a:t>
            </a:r>
          </a:p>
          <a:p>
            <a:r>
              <a:rPr lang="en-US" dirty="0"/>
              <a:t>We will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19816</TotalTime>
  <Words>1423</Words>
  <Application>Microsoft Office PowerPoint</Application>
  <PresentationFormat>On-screen Show (4:3)</PresentationFormat>
  <Paragraphs>223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Office Theme</vt:lpstr>
      <vt:lpstr>CSSE 220</vt:lpstr>
      <vt:lpstr>The specific problem</vt:lpstr>
      <vt:lpstr>Handling Collisions in General</vt:lpstr>
      <vt:lpstr>PowerPoint Presentation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Live-coding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DNR: Driver, Navigator, Reviewer</vt:lpstr>
      <vt:lpstr>SAM: Schedule, Agenda, Minutes</vt:lpstr>
      <vt:lpstr>Next Meeting (Milestone 1) with your TA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1175</cp:revision>
  <cp:lastPrinted>2016-10-24T15:45:17Z</cp:lastPrinted>
  <dcterms:created xsi:type="dcterms:W3CDTF">2011-02-07T04:01:01Z</dcterms:created>
  <dcterms:modified xsi:type="dcterms:W3CDTF">2022-10-27T11:37:59Z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