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84" r:id="rId5"/>
    <p:sldId id="303" r:id="rId6"/>
    <p:sldId id="378" r:id="rId7"/>
    <p:sldId id="304" r:id="rId8"/>
    <p:sldId id="305" r:id="rId9"/>
    <p:sldId id="307" r:id="rId10"/>
    <p:sldId id="309" r:id="rId11"/>
    <p:sldId id="349" r:id="rId12"/>
    <p:sldId id="362" r:id="rId13"/>
    <p:sldId id="363" r:id="rId14"/>
    <p:sldId id="350" r:id="rId15"/>
    <p:sldId id="351" r:id="rId16"/>
    <p:sldId id="352" r:id="rId17"/>
    <p:sldId id="353" r:id="rId18"/>
    <p:sldId id="354" r:id="rId19"/>
    <p:sldId id="381" r:id="rId20"/>
    <p:sldId id="382" r:id="rId21"/>
    <p:sldId id="33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B7B8A-1571-4CD8-BDF5-C9D6DC09E540}" v="2" dt="2021-12-19T22:30:02.329"/>
    <p1510:client id="{3E6B723A-B041-4922-8213-153297B8D44A}" v="2" dt="2021-12-22T18:54:42.034"/>
    <p1510:client id="{6E156773-5DA1-452B-AAD2-194773C7F5DE}" v="1" dt="2021-12-27T21:43:42.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9" autoAdjust="0"/>
    <p:restoredTop sz="71913" autoAdjust="0"/>
  </p:normalViewPr>
  <p:slideViewPr>
    <p:cSldViewPr>
      <p:cViewPr>
        <p:scale>
          <a:sx n="75" d="100"/>
          <a:sy n="75" d="100"/>
        </p:scale>
        <p:origin x="254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ibe, Jacob" userId="S::scheibje@rose-hulman.edu::97e2d844-0f32-4731-8f3c-1d6d0399d527" providerId="AD" clId="Web-{6E156773-5DA1-452B-AAD2-194773C7F5DE}"/>
    <pc:docChg chg="modSld">
      <pc:chgData name="Scheibe, Jacob" userId="S::scheibje@rose-hulman.edu::97e2d844-0f32-4731-8f3c-1d6d0399d527" providerId="AD" clId="Web-{6E156773-5DA1-452B-AAD2-194773C7F5DE}" dt="2021-12-27T21:43:42.049" v="0" actId="14100"/>
      <pc:docMkLst>
        <pc:docMk/>
      </pc:docMkLst>
      <pc:sldChg chg="modSp">
        <pc:chgData name="Scheibe, Jacob" userId="S::scheibje@rose-hulman.edu::97e2d844-0f32-4731-8f3c-1d6d0399d527" providerId="AD" clId="Web-{6E156773-5DA1-452B-AAD2-194773C7F5DE}" dt="2021-12-27T21:43:42.049" v="0" actId="14100"/>
        <pc:sldMkLst>
          <pc:docMk/>
          <pc:sldMk cId="1383091234" sldId="333"/>
        </pc:sldMkLst>
        <pc:picChg chg="mod">
          <ac:chgData name="Scheibe, Jacob" userId="S::scheibje@rose-hulman.edu::97e2d844-0f32-4731-8f3c-1d6d0399d527" providerId="AD" clId="Web-{6E156773-5DA1-452B-AAD2-194773C7F5DE}" dt="2021-12-27T21:43:42.049" v="0" actId="14100"/>
          <ac:picMkLst>
            <pc:docMk/>
            <pc:sldMk cId="1383091234" sldId="333"/>
            <ac:picMk id="3" creationId="{00000000-0000-0000-0000-000000000000}"/>
          </ac:picMkLst>
        </pc:picChg>
      </pc:sldChg>
    </pc:docChg>
  </pc:docChgLst>
  <pc:docChgLst>
    <pc:chgData name="Carlson, Nicholas" userId="S::carlsond@rose-hulman.edu::51acec8e-5f25-4389-9c55-1ea51242bb70" providerId="AD" clId="Web-{0FEB7B8A-1571-4CD8-BDF5-C9D6DC09E540}"/>
    <pc:docChg chg="sldOrd">
      <pc:chgData name="Carlson, Nicholas" userId="S::carlsond@rose-hulman.edu::51acec8e-5f25-4389-9c55-1ea51242bb70" providerId="AD" clId="Web-{0FEB7B8A-1571-4CD8-BDF5-C9D6DC09E540}" dt="2021-12-19T22:30:02.329" v="1"/>
      <pc:docMkLst>
        <pc:docMk/>
      </pc:docMkLst>
      <pc:sldChg chg="ord">
        <pc:chgData name="Carlson, Nicholas" userId="S::carlsond@rose-hulman.edu::51acec8e-5f25-4389-9c55-1ea51242bb70" providerId="AD" clId="Web-{0FEB7B8A-1571-4CD8-BDF5-C9D6DC09E540}" dt="2021-12-19T22:30:02.329" v="1"/>
        <pc:sldMkLst>
          <pc:docMk/>
          <pc:sldMk cId="2689768918" sldId="304"/>
        </pc:sldMkLst>
      </pc:sldChg>
    </pc:docChg>
  </pc:docChgLst>
  <pc:docChgLst>
    <pc:chgData name="Cermak, Aiden" userId="S::cermakal@rose-hulman.edu::3cb86229-e33c-4714-adaa-a41fc0095064" providerId="AD" clId="Web-{3E6B723A-B041-4922-8213-153297B8D44A}"/>
    <pc:docChg chg="modSld">
      <pc:chgData name="Cermak, Aiden" userId="S::cermakal@rose-hulman.edu::3cb86229-e33c-4714-adaa-a41fc0095064" providerId="AD" clId="Web-{3E6B723A-B041-4922-8213-153297B8D44A}" dt="2021-12-22T18:54:42.034" v="1"/>
      <pc:docMkLst>
        <pc:docMk/>
      </pc:docMkLst>
      <pc:sldChg chg="addSp">
        <pc:chgData name="Cermak, Aiden" userId="S::cermakal@rose-hulman.edu::3cb86229-e33c-4714-adaa-a41fc0095064" providerId="AD" clId="Web-{3E6B723A-B041-4922-8213-153297B8D44A}" dt="2021-12-22T18:54:42.034" v="1"/>
        <pc:sldMkLst>
          <pc:docMk/>
          <pc:sldMk cId="2827345516" sldId="330"/>
        </pc:sldMkLst>
        <pc:spChg chg="add">
          <ac:chgData name="Cermak, Aiden" userId="S::cermakal@rose-hulman.edu::3cb86229-e33c-4714-adaa-a41fc0095064" providerId="AD" clId="Web-{3E6B723A-B041-4922-8213-153297B8D44A}" dt="2021-12-22T18:54:41.128" v="0"/>
          <ac:spMkLst>
            <pc:docMk/>
            <pc:sldMk cId="2827345516" sldId="330"/>
            <ac:spMk id="4" creationId="{5099E467-7766-499D-9DDB-218662D4ED9C}"/>
          </ac:spMkLst>
        </pc:spChg>
        <pc:spChg chg="add">
          <ac:chgData name="Cermak, Aiden" userId="S::cermakal@rose-hulman.edu::3cb86229-e33c-4714-adaa-a41fc0095064" providerId="AD" clId="Web-{3E6B723A-B041-4922-8213-153297B8D44A}" dt="2021-12-22T18:54:42.034" v="1"/>
          <ac:spMkLst>
            <pc:docMk/>
            <pc:sldMk cId="2827345516" sldId="330"/>
            <ac:spMk id="5" creationId="{9B433C3C-B9F8-4645-8141-6D22B1CA0B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8/11/2023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1879782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dirty="0"/>
              <a:t>@startuml</a:t>
            </a:r>
          </a:p>
          <a:p>
            <a:pPr rtl="0"/>
            <a:r>
              <a:rPr lang="en-US" dirty="0" err="1"/>
              <a:t>skinparam</a:t>
            </a:r>
            <a:r>
              <a:rPr lang="en-US" dirty="0"/>
              <a:t> style </a:t>
            </a:r>
            <a:r>
              <a:rPr lang="en-US" dirty="0" err="1"/>
              <a:t>strictuml</a:t>
            </a:r>
            <a:endParaRPr lang="en-US" dirty="0"/>
          </a:p>
          <a:p>
            <a:pPr rtl="0"/>
            <a:endParaRPr lang="en-US" dirty="0"/>
          </a:p>
          <a:p>
            <a:pPr rtl="0"/>
            <a:r>
              <a:rPr lang="en-US" dirty="0"/>
              <a:t>class Main {</a:t>
            </a:r>
          </a:p>
          <a:p>
            <a:pPr rtl="0"/>
            <a:r>
              <a:rPr lang="en-US" dirty="0" err="1"/>
              <a:t>handleUpdateEmployeeSalary</a:t>
            </a:r>
            <a:r>
              <a:rPr lang="en-US" dirty="0"/>
              <a:t>(name, salary)</a:t>
            </a:r>
          </a:p>
          <a:p>
            <a:pPr rtl="0"/>
            <a:r>
              <a:rPr lang="en-US" dirty="0" err="1"/>
              <a:t>handleGetSalary</a:t>
            </a:r>
            <a:r>
              <a:rPr lang="en-US" dirty="0"/>
              <a:t>(name): double</a:t>
            </a:r>
          </a:p>
          <a:p>
            <a:pPr rtl="0"/>
            <a:r>
              <a:rPr lang="en-US" dirty="0"/>
              <a:t>}</a:t>
            </a:r>
          </a:p>
          <a:p>
            <a:pPr rtl="0"/>
            <a:endParaRPr lang="en-US" dirty="0"/>
          </a:p>
          <a:p>
            <a:pPr rtl="0"/>
            <a:r>
              <a:rPr lang="en-US" dirty="0"/>
              <a:t>class Manager {</a:t>
            </a:r>
          </a:p>
          <a:p>
            <a:pPr rtl="0"/>
            <a:r>
              <a:rPr lang="en-US" dirty="0"/>
              <a:t>  name: String</a:t>
            </a:r>
          </a:p>
          <a:p>
            <a:pPr rtl="0"/>
            <a:r>
              <a:rPr lang="en-US" dirty="0"/>
              <a:t>  </a:t>
            </a:r>
            <a:r>
              <a:rPr lang="en-US" dirty="0" err="1"/>
              <a:t>calculateSalary</a:t>
            </a:r>
            <a:r>
              <a:rPr lang="en-US" dirty="0"/>
              <a:t>(): double</a:t>
            </a:r>
          </a:p>
          <a:p>
            <a:pPr rtl="0"/>
            <a:r>
              <a:rPr lang="en-US" dirty="0"/>
              <a:t>}</a:t>
            </a:r>
          </a:p>
          <a:p>
            <a:pPr rtl="0"/>
            <a:endParaRPr lang="en-US" dirty="0"/>
          </a:p>
          <a:p>
            <a:pPr rtl="0"/>
            <a:r>
              <a:rPr lang="en-US" dirty="0"/>
              <a:t>class Employee {</a:t>
            </a:r>
          </a:p>
          <a:p>
            <a:pPr rtl="0"/>
            <a:r>
              <a:rPr lang="en-US" dirty="0"/>
              <a:t>  name: String</a:t>
            </a:r>
          </a:p>
          <a:p>
            <a:pPr rtl="0"/>
            <a:r>
              <a:rPr lang="en-US" dirty="0"/>
              <a:t>  salary: double</a:t>
            </a:r>
          </a:p>
          <a:p>
            <a:pPr rtl="0"/>
            <a:r>
              <a:rPr lang="en-US" dirty="0"/>
              <a:t>  </a:t>
            </a:r>
            <a:r>
              <a:rPr lang="en-US" dirty="0" err="1"/>
              <a:t>setSalary</a:t>
            </a:r>
            <a:r>
              <a:rPr lang="en-US" dirty="0"/>
              <a:t>(salary: double)</a:t>
            </a:r>
          </a:p>
          <a:p>
            <a:pPr rtl="0"/>
            <a:r>
              <a:rPr lang="en-US" dirty="0"/>
              <a:t>  </a:t>
            </a:r>
            <a:r>
              <a:rPr lang="en-US" dirty="0" err="1"/>
              <a:t>getSalary</a:t>
            </a:r>
            <a:r>
              <a:rPr lang="en-US" dirty="0"/>
              <a:t>(): double</a:t>
            </a:r>
          </a:p>
          <a:p>
            <a:pPr rtl="0"/>
            <a:r>
              <a:rPr lang="en-US" dirty="0"/>
              <a:t>}</a:t>
            </a:r>
          </a:p>
          <a:p>
            <a:pPr rtl="0"/>
            <a:r>
              <a:rPr lang="en-US" dirty="0"/>
              <a:t>Main -right-&gt; "*" Employee</a:t>
            </a:r>
          </a:p>
          <a:p>
            <a:pPr rtl="0"/>
            <a:r>
              <a:rPr lang="en-US" dirty="0"/>
              <a:t>Manager -left-&gt; "*" Employee</a:t>
            </a:r>
          </a:p>
          <a:p>
            <a:pPr rtl="0"/>
            <a:r>
              <a:rPr lang="en-US" dirty="0"/>
              <a:t>Main -right-&gt; "*" Manager</a:t>
            </a:r>
          </a:p>
          <a:p>
            <a:pPr rtl="0"/>
            <a:r>
              <a:rPr lang="en-US" dirty="0"/>
              <a:t>@enduml</a:t>
            </a:r>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https://martinfowler.com/bliki/TellDontAsk.html</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3</a:t>
            </a:fld>
            <a:endParaRPr lang="en-US"/>
          </a:p>
        </p:txBody>
      </p:sp>
    </p:spTree>
    <p:extLst>
      <p:ext uri="{BB962C8B-B14F-4D97-AF65-F5344CB8AC3E}">
        <p14:creationId xmlns:p14="http://schemas.microsoft.com/office/powerpoint/2010/main" val="359804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4</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222286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178943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12</a:t>
            </a:fld>
            <a:endParaRPr lang="en-US"/>
          </a:p>
        </p:txBody>
      </p:sp>
    </p:spTree>
    <p:extLst>
      <p:ext uri="{BB962C8B-B14F-4D97-AF65-F5344CB8AC3E}">
        <p14:creationId xmlns:p14="http://schemas.microsoft.com/office/powerpoint/2010/main" val="373787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8/11/2023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8/11/2023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a:t>Object Oriented Design Principle #4:</a:t>
            </a:r>
          </a:p>
          <a:p>
            <a:pPr marR="0" eaLnBrk="1" hangingPunct="1">
              <a:lnSpc>
                <a:spcPct val="90000"/>
              </a:lnSpc>
            </a:pPr>
            <a:r>
              <a:rPr lang="en-US" sz="6000" dirty="0"/>
              <a:t>Minimizing Dependencies</a:t>
            </a:r>
          </a:p>
          <a:p>
            <a:pPr marR="0" eaLnBrk="1" hangingPunct="1">
              <a:lnSpc>
                <a:spcPct val="90000"/>
              </a:lnSpc>
            </a:pPr>
            <a:r>
              <a:rPr lang="en-US" sz="6000" dirty="0"/>
              <a:t>Coupling and Cohesion</a:t>
            </a: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#2:</a:t>
            </a:r>
          </a:p>
          <a:p>
            <a:pPr marL="0" indent="0">
              <a:buNone/>
            </a:pPr>
            <a:r>
              <a:rPr lang="en-US" dirty="0">
                <a:highlight>
                  <a:srgbClr val="FFFF00"/>
                </a:highlight>
              </a:rPr>
              <a:t>Second approach increases coupling between </a:t>
            </a:r>
            <a:r>
              <a:rPr lang="en-US" dirty="0" err="1">
                <a:highlight>
                  <a:srgbClr val="FFFF00"/>
                </a:highlight>
              </a:rPr>
              <a:t>TeamGradeBook</a:t>
            </a:r>
            <a:r>
              <a:rPr lang="en-US" dirty="0">
                <a:highlight>
                  <a:srgbClr val="FFFF00"/>
                </a:highlight>
              </a:rPr>
              <a:t> and Student class, i.e., </a:t>
            </a:r>
            <a:r>
              <a:rPr lang="en-US" dirty="0" err="1">
                <a:highlight>
                  <a:srgbClr val="FFFF00"/>
                </a:highlight>
              </a:rPr>
              <a:t>TeamGradBook</a:t>
            </a:r>
            <a:r>
              <a:rPr lang="en-US" dirty="0">
                <a:highlight>
                  <a:srgbClr val="FFFF00"/>
                </a:highlight>
              </a:rPr>
              <a:t> “knows” more about Student</a:t>
            </a:r>
          </a:p>
          <a:p>
            <a:pPr marL="514350" indent="-514350">
              <a:buFont typeface="+mj-lt"/>
              <a:buAutoNum type="arabicParenR" startAt="2"/>
            </a:pPr>
            <a:r>
              <a:rPr lang="en-US" dirty="0"/>
              <a:t>Adding a </a:t>
            </a:r>
            <a:r>
              <a:rPr lang="en-US" i="1"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81000" y="37338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49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 // end if</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 // end if</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 Class!</a:t>
            </a:r>
          </a:p>
        </p:txBody>
      </p:sp>
    </p:spTree>
    <p:extLst>
      <p:ext uri="{BB962C8B-B14F-4D97-AF65-F5344CB8AC3E}">
        <p14:creationId xmlns:p14="http://schemas.microsoft.com/office/powerpoint/2010/main" val="269825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pPr marL="0" indent="0">
              <a:buNone/>
            </a:pPr>
            <a:r>
              <a:rPr lang="en-US" dirty="0"/>
              <a:t>Reduces coupling between two classes:</a:t>
            </a:r>
          </a:p>
          <a:p>
            <a:r>
              <a:rPr lang="en-US" dirty="0"/>
              <a:t>It makes the Student object more featureful, and puts the code in an expected place</a:t>
            </a:r>
          </a:p>
          <a:p>
            <a:r>
              <a:rPr lang="en-US" dirty="0"/>
              <a:t>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(e.g., drop lowest score)</a:t>
            </a:r>
          </a:p>
        </p:txBody>
      </p:sp>
    </p:spTree>
    <p:extLst>
      <p:ext uri="{BB962C8B-B14F-4D97-AF65-F5344CB8AC3E}">
        <p14:creationId xmlns:p14="http://schemas.microsoft.com/office/powerpoint/2010/main" val="258110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 y="1325"/>
            <a:ext cx="6021049" cy="838200"/>
          </a:xfrm>
        </p:spPr>
        <p:txBody>
          <a:bodyPr>
            <a:normAutofit/>
          </a:bodyPr>
          <a:lstStyle/>
          <a:p>
            <a:r>
              <a:rPr lang="en-US" b="1" dirty="0"/>
              <a:t>In-Class Quiz Qs #1 &amp; #2</a:t>
            </a:r>
            <a:endParaRPr lang="en-US" dirty="0"/>
          </a:p>
        </p:txBody>
      </p:sp>
      <p:sp>
        <p:nvSpPr>
          <p:cNvPr id="3" name="Content Placeholder 2"/>
          <p:cNvSpPr>
            <a:spLocks noGrp="1"/>
          </p:cNvSpPr>
          <p:nvPr>
            <p:ph idx="1"/>
          </p:nvPr>
        </p:nvSpPr>
        <p:spPr>
          <a:xfrm>
            <a:off x="457200" y="1219200"/>
            <a:ext cx="8229600" cy="2209800"/>
          </a:xfrm>
        </p:spPr>
        <p:txBody>
          <a:bodyPr>
            <a:normAutofit lnSpcReduction="10000"/>
          </a:bodyPr>
          <a:lstStyle/>
          <a:p>
            <a:pPr marL="0" indent="0">
              <a:buNone/>
            </a:pPr>
            <a:r>
              <a:rPr lang="en-US" sz="2400" b="1" dirty="0"/>
              <a:t>Employee Salary Problem: </a:t>
            </a: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21" y="331219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94472787-D773-4B16-B26C-FAA1719BC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0987"/>
            <a:ext cx="2667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4">
            <a:extLst>
              <a:ext uri="{FF2B5EF4-FFF2-40B4-BE49-F238E27FC236}">
                <a16:creationId xmlns:a16="http://schemas.microsoft.com/office/drawing/2014/main" id="{0E523675-580A-4227-A125-D3365C779ADC}"/>
              </a:ext>
            </a:extLst>
          </p:cNvPr>
          <p:cNvSpPr/>
          <p:nvPr/>
        </p:nvSpPr>
        <p:spPr>
          <a:xfrm>
            <a:off x="4222243" y="572460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10 minutes!</a:t>
            </a:r>
          </a:p>
          <a:p>
            <a:r>
              <a:rPr lang="en-US" dirty="0"/>
              <a:t>Try to see what you can think might be wrong</a:t>
            </a:r>
          </a:p>
          <a:p>
            <a:r>
              <a:rPr lang="en-US" dirty="0"/>
              <a:t>When you have an idea, then continue</a:t>
            </a:r>
          </a:p>
        </p:txBody>
      </p:sp>
      <p:pic>
        <p:nvPicPr>
          <p:cNvPr id="15" name="Content Placeholder 5">
            <a:extLst>
              <a:ext uri="{FF2B5EF4-FFF2-40B4-BE49-F238E27FC236}">
                <a16:creationId xmlns:a16="http://schemas.microsoft.com/office/drawing/2014/main" id="{B74699E7-16F4-4A4A-B80E-1832065B59F6}"/>
              </a:ext>
            </a:extLst>
          </p:cNvPr>
          <p:cNvPicPr>
            <a:picLocks noChangeAspect="1"/>
          </p:cNvPicPr>
          <p:nvPr/>
        </p:nvPicPr>
        <p:blipFill>
          <a:blip r:embed="rId6"/>
          <a:stretch>
            <a:fillRect/>
          </a:stretch>
        </p:blipFill>
        <p:spPr>
          <a:xfrm>
            <a:off x="240773" y="5094393"/>
            <a:ext cx="3565479" cy="1690182"/>
          </a:xfrm>
          <a:prstGeom prst="rect">
            <a:avLst/>
          </a:prstGeom>
        </p:spPr>
      </p:pic>
    </p:spTree>
    <p:extLst>
      <p:ext uri="{BB962C8B-B14F-4D97-AF65-F5344CB8AC3E}">
        <p14:creationId xmlns:p14="http://schemas.microsoft.com/office/powerpoint/2010/main" val="337731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429000" y="5486400"/>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 minutes!</a:t>
            </a:r>
          </a:p>
          <a:p>
            <a:r>
              <a:rPr lang="en-US" dirty="0"/>
              <a:t>Try to make your own improved design </a:t>
            </a:r>
          </a:p>
          <a:p>
            <a:r>
              <a:rPr lang="en-US" dirty="0"/>
              <a:t>Using </a:t>
            </a:r>
            <a:r>
              <a:rPr lang="en-US" dirty="0" err="1"/>
              <a:t>plantuml</a:t>
            </a:r>
            <a:r>
              <a:rPr lang="en-US" dirty="0"/>
              <a:t> is good practice!</a:t>
            </a:r>
          </a:p>
        </p:txBody>
      </p:sp>
      <p:pic>
        <p:nvPicPr>
          <p:cNvPr id="3074" name="Picture 2">
            <a:extLst>
              <a:ext uri="{FF2B5EF4-FFF2-40B4-BE49-F238E27FC236}">
                <a16:creationId xmlns:a16="http://schemas.microsoft.com/office/drawing/2014/main" id="{D049CA2C-B51A-4667-8757-CEE9C9A1C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358" y="3798211"/>
            <a:ext cx="2895600" cy="115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6" name="Picture 5" descr="A diagram of a workflow&#10;&#10;Description automatically generated">
            <a:extLst>
              <a:ext uri="{FF2B5EF4-FFF2-40B4-BE49-F238E27FC236}">
                <a16:creationId xmlns:a16="http://schemas.microsoft.com/office/drawing/2014/main" id="{693FB2E2-9F0E-970E-6724-25C97FFB0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58" y="1539558"/>
            <a:ext cx="8413684" cy="1858962"/>
          </a:xfrm>
          <a:prstGeom prst="rect">
            <a:avLst/>
          </a:prstGeom>
        </p:spPr>
      </p:pic>
    </p:spTree>
    <p:extLst>
      <p:ext uri="{BB962C8B-B14F-4D97-AF65-F5344CB8AC3E}">
        <p14:creationId xmlns:p14="http://schemas.microsoft.com/office/powerpoint/2010/main" val="138309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a:t>
            </a:r>
            <a:r>
              <a:rPr lang="en-US" b="1" i="1" dirty="0"/>
              <a:t>Tell Don’t Ask</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extendibility</a:t>
            </a:r>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pic>
        <p:nvPicPr>
          <p:cNvPr id="4" name="Picture 3">
            <a:extLst>
              <a:ext uri="{FF2B5EF4-FFF2-40B4-BE49-F238E27FC236}">
                <a16:creationId xmlns:a16="http://schemas.microsoft.com/office/drawing/2014/main" id="{29A65A6D-5A72-44FF-97AD-18C830F0DA25}"/>
              </a:ext>
            </a:extLst>
          </p:cNvPr>
          <p:cNvPicPr>
            <a:picLocks noChangeAspect="1"/>
          </p:cNvPicPr>
          <p:nvPr/>
        </p:nvPicPr>
        <p:blipFill>
          <a:blip r:embed="rId3"/>
          <a:stretch>
            <a:fillRect/>
          </a:stretch>
        </p:blipFill>
        <p:spPr>
          <a:xfrm>
            <a:off x="2309497" y="1493838"/>
            <a:ext cx="4525006" cy="5001323"/>
          </a:xfrm>
          <a:prstGeom prst="rect">
            <a:avLst/>
          </a:prstGeom>
        </p:spPr>
      </p:pic>
      <p:sp>
        <p:nvSpPr>
          <p:cNvPr id="6" name="TextBox 5">
            <a:extLst>
              <a:ext uri="{FF2B5EF4-FFF2-40B4-BE49-F238E27FC236}">
                <a16:creationId xmlns:a16="http://schemas.microsoft.com/office/drawing/2014/main" id="{4DA8C56E-882E-427C-A66F-DD199A668858}"/>
              </a:ext>
            </a:extLst>
          </p:cNvPr>
          <p:cNvSpPr txBox="1"/>
          <p:nvPr/>
        </p:nvSpPr>
        <p:spPr>
          <a:xfrm>
            <a:off x="4343400" y="6488668"/>
            <a:ext cx="5105400" cy="369332"/>
          </a:xfrm>
          <a:prstGeom prst="rect">
            <a:avLst/>
          </a:prstGeom>
          <a:noFill/>
        </p:spPr>
        <p:txBody>
          <a:bodyPr wrap="square">
            <a:spAutoFit/>
          </a:bodyPr>
          <a:lstStyle/>
          <a:p>
            <a:r>
              <a:rPr lang="en-US" dirty="0"/>
              <a:t>https://martinfowler.com/bliki/TellDontAsk.html</a:t>
            </a:r>
          </a:p>
        </p:txBody>
      </p:sp>
    </p:spTree>
    <p:extLst>
      <p:ext uri="{BB962C8B-B14F-4D97-AF65-F5344CB8AC3E}">
        <p14:creationId xmlns:p14="http://schemas.microsoft.com/office/powerpoint/2010/main" val="415107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954655"/>
          </a:xfrm>
          <a:prstGeom prst="rect">
            <a:avLst/>
          </a:prstGeom>
        </p:spPr>
        <p:txBody>
          <a:bodyPr wrap="square">
            <a:spAutoFit/>
          </a:bodyPr>
          <a:lstStyle/>
          <a:p>
            <a:r>
              <a:rPr lang="en-US" sz="2400" dirty="0">
                <a:solidFill>
                  <a:srgbClr val="000000"/>
                </a:solidFill>
                <a:highlight>
                  <a:srgbClr val="FFFF00"/>
                </a:highlight>
                <a:latin typeface="Consolas" panose="020B0609020204030204" pitchFamily="49" charset="0"/>
              </a:rPr>
              <a:t>// Client program of region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 This code is determining if two regions intersect</a:t>
            </a:r>
            <a:endParaRPr lang="en-US" dirty="0">
              <a:highlight>
                <a:srgbClr val="FFFF00"/>
              </a:highlight>
            </a:endParaRPr>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6"/>
            <a:ext cx="8610600" cy="2976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6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should be a </a:t>
            </a:r>
            <a:r>
              <a:rPr lang="en-US" sz="2400" i="1" dirty="0"/>
              <a:t>tell</a:t>
            </a:r>
            <a:r>
              <a:rPr lang="en-US" sz="2400" dirty="0"/>
              <a:t>?</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839200" cy="830997"/>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(tell) a class to do something and be responsible for its own state and responsibilities</a:t>
            </a:r>
          </a:p>
          <a:p>
            <a:r>
              <a:rPr lang="en-US" dirty="0"/>
              <a:t>If client code accesses a lot of internal data of another class, consider check to see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 2 different approaches:</a:t>
            </a:r>
          </a:p>
          <a:p>
            <a:pPr marL="514350" indent="-514350">
              <a:buAutoNum type="arabicParenR"/>
            </a:pPr>
            <a:r>
              <a:rPr lang="en-US" dirty="0"/>
              <a:t>Adding a </a:t>
            </a:r>
            <a:r>
              <a:rPr lang="en-US" i="1" dirty="0" err="1"/>
              <a:t>getAverage</a:t>
            </a:r>
            <a:r>
              <a:rPr lang="en-US" dirty="0"/>
              <a:t>() method to the Student class which calculates the average</a:t>
            </a:r>
          </a:p>
          <a:p>
            <a:pPr marL="514350" indent="-514350">
              <a:buAutoNum type="arabicParenR"/>
            </a:pPr>
            <a:r>
              <a:rPr lang="en-US" dirty="0"/>
              <a:t>Adding a </a:t>
            </a:r>
            <a:r>
              <a:rPr lang="en-US" i="1"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#1:</a:t>
            </a:r>
          </a:p>
          <a:p>
            <a:pPr marL="514350" indent="-514350">
              <a:buAutoNum type="arabicParenR"/>
            </a:pPr>
            <a:r>
              <a:rPr lang="en-US" dirty="0"/>
              <a:t>Adding a </a:t>
            </a:r>
            <a:r>
              <a:rPr lang="en-US" i="1" dirty="0" err="1"/>
              <a:t>getAverage</a:t>
            </a:r>
            <a:r>
              <a:rPr lang="en-US" dirty="0"/>
              <a:t>() method to the Student class which calculates the average</a:t>
            </a:r>
          </a:p>
          <a:p>
            <a:pPr marL="0" indent="0">
              <a:buNone/>
            </a:pPr>
            <a:r>
              <a:rPr lang="en-US" dirty="0">
                <a:highlight>
                  <a:srgbClr val="FFFF00"/>
                </a:highlight>
              </a:rPr>
              <a:t>This approach engineers Student class so that it “knows” more about what goes on with Students, and </a:t>
            </a:r>
            <a:r>
              <a:rPr lang="en-US" dirty="0" err="1">
                <a:highlight>
                  <a:srgbClr val="FFFF00"/>
                </a:highlight>
              </a:rPr>
              <a:t>TeamGradeBook</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21336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8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F1CD26-666D-4C8A-ADB0-C09DB6DA88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AE2D890-DD52-42DE-B5B8-84F83EC3D48C}">
  <ds:schemaRefs>
    <ds:schemaRef ds:uri="http://schemas.microsoft.com/sharepoint/v3/contenttype/forms"/>
  </ds:schemaRefs>
</ds:datastoreItem>
</file>

<file path=customXml/itemProps3.xml><?xml version="1.0" encoding="utf-8"?>
<ds:datastoreItem xmlns:ds="http://schemas.openxmlformats.org/officeDocument/2006/customXml" ds:itemID="{14ED1C5F-D79B-46CB-908A-526AE7462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12786</TotalTime>
  <Words>1603</Words>
  <Application>Microsoft Office PowerPoint</Application>
  <PresentationFormat>On-screen Show (4:3)</PresentationFormat>
  <Paragraphs>222</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Office Theme</vt:lpstr>
      <vt:lpstr>CSSE 220</vt:lpstr>
      <vt:lpstr>Today’s topic – Tell Don’t Ask</vt:lpstr>
      <vt:lpstr>Tell Don’t Ask</vt:lpstr>
      <vt:lpstr>Tell Don’t Ask – getter methods</vt:lpstr>
      <vt:lpstr>Tell Don’t Ask  Use Procedural Abstraction</vt:lpstr>
      <vt:lpstr>Tell Don’t Ask – Bad Design</vt:lpstr>
      <vt:lpstr>Tell Don’t Ask</vt:lpstr>
      <vt:lpstr>A simple example of Tell Don’t Ask</vt:lpstr>
      <vt:lpstr>A simple example of Tell Don’t Ask</vt:lpstr>
      <vt:lpstr>A simple example of Tell Don’t Ask</vt:lpstr>
      <vt:lpstr>Diagrams look similar!</vt:lpstr>
      <vt:lpstr>Diagrams look similar!</vt:lpstr>
      <vt:lpstr>getGrades()</vt:lpstr>
      <vt:lpstr>getAverage()</vt:lpstr>
      <vt:lpstr>Why does this improve the design?</vt:lpstr>
      <vt:lpstr>In-Class Quiz Qs #1 &amp; #2</vt:lpstr>
      <vt:lpstr>Better Solution</vt:lpstr>
      <vt:lpstr>Eliminate manager salary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Ludden, Ian G</cp:lastModifiedBy>
  <cp:revision>252</cp:revision>
  <cp:lastPrinted>2016-09-28T11:28:01Z</cp:lastPrinted>
  <dcterms:created xsi:type="dcterms:W3CDTF">2013-12-22T20:42:02Z</dcterms:created>
  <dcterms:modified xsi:type="dcterms:W3CDTF">2023-08-11T18:16:22Z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