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22"/>
  </p:notesMasterIdLst>
  <p:handoutMasterIdLst>
    <p:handoutMasterId r:id="rId23"/>
  </p:handoutMasterIdLst>
  <p:sldIdLst>
    <p:sldId id="256" r:id="rId5"/>
    <p:sldId id="311" r:id="rId6"/>
    <p:sldId id="335" r:id="rId7"/>
    <p:sldId id="355" r:id="rId8"/>
    <p:sldId id="321" r:id="rId9"/>
    <p:sldId id="336" r:id="rId10"/>
    <p:sldId id="348" r:id="rId11"/>
    <p:sldId id="337" r:id="rId12"/>
    <p:sldId id="353" r:id="rId13"/>
    <p:sldId id="354" r:id="rId14"/>
    <p:sldId id="347" r:id="rId15"/>
    <p:sldId id="342" r:id="rId16"/>
    <p:sldId id="334" r:id="rId17"/>
    <p:sldId id="343" r:id="rId18"/>
    <p:sldId id="364" r:id="rId19"/>
    <p:sldId id="363" r:id="rId20"/>
    <p:sldId id="452" r:id="rId21"/>
  </p:sldIdLst>
  <p:sldSz cx="9144000" cy="6858000" type="screen4x3"/>
  <p:notesSz cx="6881813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74607C-BDB9-4BAB-A14A-C82D9BD80D44}" v="3" dt="2022-10-31T19:04:26.304"/>
    <p1510:client id="{C1B17D63-5D52-41AE-887F-0B9E4DDBDD20}" v="1" dt="2022-05-16T17:17:59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24"/>
    <p:restoredTop sz="94694"/>
  </p:normalViewPr>
  <p:slideViewPr>
    <p:cSldViewPr snapToGrid="0">
      <p:cViewPr varScale="1">
        <p:scale>
          <a:sx n="81" d="100"/>
          <a:sy n="81" d="100"/>
        </p:scale>
        <p:origin x="95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huh, Wesley" userId="S::schuhwa@rose-hulman.edu::cf247bd0-6430-46a6-b8e6-0a39bcbb1957" providerId="AD" clId="Web-{B374607C-BDB9-4BAB-A14A-C82D9BD80D44}"/>
    <pc:docChg chg="addSld delSld">
      <pc:chgData name="Schuh, Wesley" userId="S::schuhwa@rose-hulman.edu::cf247bd0-6430-46a6-b8e6-0a39bcbb1957" providerId="AD" clId="Web-{B374607C-BDB9-4BAB-A14A-C82D9BD80D44}" dt="2022-10-31T19:04:23.772" v="1"/>
      <pc:docMkLst>
        <pc:docMk/>
      </pc:docMkLst>
      <pc:sldChg chg="add del">
        <pc:chgData name="Schuh, Wesley" userId="S::schuhwa@rose-hulman.edu::cf247bd0-6430-46a6-b8e6-0a39bcbb1957" providerId="AD" clId="Web-{B374607C-BDB9-4BAB-A14A-C82D9BD80D44}" dt="2022-10-31T19:04:23.772" v="1"/>
        <pc:sldMkLst>
          <pc:docMk/>
          <pc:sldMk cId="2172895449" sldId="353"/>
        </pc:sldMkLst>
      </pc:sldChg>
    </pc:docChg>
  </pc:docChgLst>
  <pc:docChgLst>
    <pc:chgData name="Jiang, Yuxuan" userId="S::jiangy10@rose-hulman.edu::f21e5acd-4aff-4aeb-8cdf-204278490dfc" providerId="AD" clId="Web-{C1B17D63-5D52-41AE-887F-0B9E4DDBDD20}"/>
    <pc:docChg chg="delSld">
      <pc:chgData name="Jiang, Yuxuan" userId="S::jiangy10@rose-hulman.edu::f21e5acd-4aff-4aeb-8cdf-204278490dfc" providerId="AD" clId="Web-{C1B17D63-5D52-41AE-887F-0B9E4DDBDD20}" dt="2022-05-16T17:17:59.834" v="0"/>
      <pc:docMkLst>
        <pc:docMk/>
      </pc:docMkLst>
      <pc:sldChg chg="del">
        <pc:chgData name="Jiang, Yuxuan" userId="S::jiangy10@rose-hulman.edu::f21e5acd-4aff-4aeb-8cdf-204278490dfc" providerId="AD" clId="Web-{C1B17D63-5D52-41AE-887F-0B9E4DDBDD20}" dt="2022-05-16T17:17:59.834" v="0"/>
        <pc:sldMkLst>
          <pc:docMk/>
          <pc:sldMk cId="1791930590" sldId="3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899397" y="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E02F2FF-F7BD-4FD9-A88B-D0F48E2E13F5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899397" y="8829124"/>
            <a:ext cx="2980924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F586C94D-6B36-4CDB-B3A2-1D72DFD84C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485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29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1 963 24575,'8'0'0,"0"-1"0,0 0 0,0-1 0,12-3 0,19-4 0,57 1 0,0 4 0,0 4 0,191 25 0,-250-18 0,50 15 0,-53-12 0,65 11 0,18-8 0,288 39 0,-8-19 0,-234-20 0,-78-5 0,107-2 0,-166-8 0,0 0 0,0-1 0,0-2 0,-1 0 0,0-2 0,0-1 0,0-1 0,33-17 0,16-16 0,-2-3 0,-2-3 0,-2-3 0,94-92 0,-113 99 0,107-72 0,-37 31 0,-97 68 0,21-16 0,38-38 0,-69 59 0,0-1 0,-1 0 0,-1 0 0,0-1 0,-1 0 0,-1-1 0,11-23 0,53-118 0,-71 154 0,0 0 0,0-1 0,0 1 0,-1 0 0,1-1 0,-1 1 0,0-1 0,1 1 0,-1-1 0,0 1 0,0-1 0,-1 1 0,1-1 0,0 1 0,-1-1 0,0 1 0,1-1 0,-1 1 0,0 0 0,0-1 0,-2-1 0,1 1 0,0 1 0,-1-1 0,0 1 0,1 0 0,-1 0 0,0 0 0,0 0 0,0 0 0,0 0 0,-1 1 0,1 0 0,0 0 0,-5-2 0,-12 0 0,1 0 0,-1 1 0,0 0 0,-25 3 0,32-1 0,-31 1 0,-65 10 0,89-7 0,0 0 0,1 1 0,-1 1 0,1 1 0,-25 13 0,42-20 0,1 1 0,0-1 0,-1 1 0,1-1 0,0 1 0,0 0 0,0 0 0,0 0 0,0-1 0,0 1 0,0 0 0,0 0 0,0 1 0,0-1 0,0 0 0,0 0 0,1 0 0,-2 3 0,2-4 0,0 1 0,1 0 0,-1-1 0,0 1 0,1 0 0,-1-1 0,0 1 0,1-1 0,-1 1 0,0-1 0,1 1 0,-1-1 0,1 1 0,-1-1 0,1 1 0,0-1 0,-1 1 0,1-1 0,-1 0 0,1 1 0,0-1 0,-1 0 0,1 0 0,0 0 0,0 1 0,8 1 0,0 0 0,0 0 0,0-1 0,10 0 0,76 2 0,190 16 0,-2 16 0,-277-34 0,0-1 0,1 1 0,-1 0 0,0 1 0,0-1 0,-1 1 0,1 0 0,0 1 0,-1 0 0,1-1 0,-1 2 0,0-1 0,0 1 0,0-1 0,0 1 0,-1 1 0,1-1 0,-1 1 0,0-1 0,-1 1 0,1 0 0,-1 1 0,0-1 0,3 7 0,10 25 0,-13-25 0,2-1 0,-1-1 0,2 1 0,-1-1 0,1 0 0,1 0 0,0-1 0,13 15 0,-9-14-341,0-1 0,1 0-1,14 8 1,1-2-6485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2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24575,'5'0'0,"7"0"0,7 0 0,9 0 0,11 0 0,14 0 0,18 0 0,18 0 0,18 0 0,7 0 0,4 0 0,3 0 0,0 0 0,6 0 0,-14 0 0,-16 0 0,-19 0 0,-24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3.0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24575,'10'0'0,"9"0"0,11 0 0,26 0 0,24 0 0,13-5 0,11-2 0,-1 1 0,-9 1 0,-10 1 0,-9 2 0,-12 1 0,-7 10 0,-2 5 0,-6-1 0,-6-3 0,-10-2-8191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4706 24575,'0'-3'0,"1"0"0,-1-1 0,1 1 0,0 0 0,0 0 0,0 0 0,0 0 0,1 0 0,-1 0 0,1 0 0,-1 0 0,1 0 0,0 1 0,3-4 0,37-32 0,-29 27 0,34-30 0,83-65 0,-54 50 0,42-28 0,-75 53 0,0-3 0,46-47 0,-3 3 0,-42 38 0,-2-1 0,-1-2 0,-2-2 0,-2-1 0,41-71 0,225-414 0,-133 191 0,-67 137 0,24-50 0,-97 184 0,38-128 0,31-253 0,-16-12 0,-70 385 0,-3-1 0,-3-1 0,-4-100 0,-5 116 0,3 0 0,16-108 0,49-246 0,-64 407 0,0-2 0,-1 1 0,0 0 0,0-1 0,-1 1 0,0-1 0,-1 1 0,-3-16 0,3 26 0,1 0 0,-1 0 0,1 0 0,-1 0 0,1 0 0,-1 1 0,1-1 0,-1 0 0,0 0 0,1 0 0,-1 1 0,0-1 0,0 0 0,0 1 0,1-1 0,-1 1 0,0-1 0,0 1 0,0-1 0,0 1 0,0 0 0,0-1 0,0 1 0,0 0 0,0 0 0,0 0 0,0-1 0,0 1 0,0 0 0,0 1 0,0-1 0,0 0 0,0 0 0,0 0 0,0 1 0,0-1 0,0 0 0,0 1 0,-1 0 0,-6 2 0,0 1 0,0 0 0,-12 8 0,11-7 0,-207 112 0,212-115 0,0 0 0,0 0 0,0 1 0,0-1 0,1 1 0,-1 0 0,1 0 0,-1 0 0,-3 5 0,7-8 0,0 0 0,0 1 0,0-1 0,0 0 0,0 0 0,0 0 0,0 1 0,0-1 0,0 0 0,0 0 0,0 0 0,0 1 0,0-1 0,0 0 0,1 0 0,-1 0 0,0 0 0,0 1 0,0-1 0,0 0 0,0 0 0,1 0 0,-1 0 0,0 0 0,0 0 0,0 1 0,0-1 0,1 0 0,-1 0 0,0 0 0,0 0 0,0 0 0,1 0 0,-1 0 0,0 0 0,0 0 0,0 0 0,1 0 0,-1 0 0,0 0 0,0 0 0,1 0 0,-1 0 0,0 0 0,0 0 0,0 0 0,0 0 0,1-1 0,-1 1 0,0 0 0,14-1 0,6-6 0,0 0 0,0-1 0,-1 0 0,0-2 0,24-16 0,-21 12 0,0 2 0,2 0 0,27-10 0,-37 18 0,0 0 0,1 1 0,-1 0 0,1 1 0,0 1 0,0 0 0,-1 1 0,1 0 0,0 2 0,0 0 0,-1 0 0,1 1 0,-1 1 0,0 0 0,0 1 0,0 1 0,18 10 0,4 6-170,-1 1-1,-1 2 0,-2 1 1,0 2-1,-2 1 0,0 2 1,33 45-1,-33-36-6655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27T11:34:38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5581 24575,'11'-11'0,"1"1"0,0 1 0,26-15 0,1 0 0,170-107 0,-115 76 0,120-94 0,125-150 0,-272 238 0,112-90 0,-10 9 0,-95 75 0,-3-4 0,-3-2 0,82-116 0,-65 67 0,234-366 0,-115 176 0,-137 215 0,-38 49 0,-1-1 0,-3-1 0,-2-2 0,-2 0 0,22-85 0,8-26 0,91-200 0,-19 35 0,-11 26 0,-95 263 0,61-156 0,-62 149 0,-3-2 0,11-62 0,66-298 0,-44 214 0,-31 122 0,-5 35 0,20-50 0,-20 61 0,0 1 0,-2-2 0,-1 1 0,7-54 0,-12 60 0,-1 12 0,0 1 0,0-1 0,-1 1 0,0-1 0,0 1 0,-1-1 0,0 1 0,0-1 0,-1 1 0,1 0 0,-6-12 0,7 18 0,0 1 0,-1-1 0,1 0 0,-1 1 0,1-1 0,-1 1 0,1-1 0,-1 0 0,1 1 0,-1-1 0,1 1 0,-1 0 0,1-1 0,-1 1 0,0-1 0,1 1 0,-1 0 0,0-1 0,0 1 0,1 0 0,-1 0 0,0 0 0,1 0 0,-1-1 0,0 1 0,0 0 0,1 0 0,-1 0 0,0 0 0,0 1 0,1-1 0,-1 0 0,0 0 0,0 0 0,1 1 0,-1-1 0,0 0 0,1 1 0,-1-1 0,0 0 0,1 1 0,-1-1 0,1 1 0,-1-1 0,1 1 0,-1-1 0,1 1 0,-1 0 0,0 0 0,-24 37 0,22-33 0,-6 9 0,-1-1 0,0 0 0,-22 22 0,18-21 0,1 0 0,-20 28 0,16-13 0,-23 49 0,34-64 0,1 0 0,0 0 0,1 0 0,1 1 0,-4 28 0,7-43 0,-1 1 0,1 0 0,0 0 0,0 0 0,0 0 0,0 0 0,0 0 0,0 0 0,0-1 0,0 1 0,0 0 0,0 0 0,0 0 0,0 0 0,1 0 0,-1 0 0,0-1 0,1 1 0,-1 0 0,0 0 0,1 0 0,-1-1 0,1 1 0,0 0 0,-1-1 0,1 1 0,-1 0 0,1-1 0,0 1 0,0-1 0,-1 1 0,1-1 0,0 1 0,0-1 0,-1 0 0,1 1 0,0-1 0,0 0 0,0 0 0,0 1 0,0-1 0,0 0 0,-1 0 0,1 0 0,0 0 0,0 0 0,2-1 0,3 0 0,1-1 0,0-1 0,-1 0 0,1 1 0,7-6 0,-2 1 0,231-117 0,-180 88 0,102-80 0,-162 113 0,7-4 0,-1-1 0,16-18 0,-23 24 0,-1 0 0,0 0 0,1 0 0,-1 0 0,0 0 0,0 0 0,0 0 0,0 0 0,-1 0 0,1-3 0,-1 4 0,1 0 0,-1 1 0,0-1 0,-1 0 0,1 0 0,0 0 0,0 0 0,0 0 0,0 1 0,-1-1 0,1 0 0,0 0 0,-1 0 0,1 1 0,-1-1 0,1 0 0,-1 0 0,1 1 0,-1-1 0,1 0 0,-1 1 0,0-1 0,1 1 0,-1-1 0,0 1 0,0-1 0,-4-2 0,1 1 0,0 0 0,-1 0 0,1 1 0,-1-1 0,0 1 0,1 0 0,-1 0 0,0 0 0,0 1 0,1-1 0,-1 1 0,-6 1 0,9-1 0,0 1 0,1-1 0,-1 1 0,0-1 0,0 1 0,1 0 0,-1 0 0,1-1 0,-1 1 0,1 0 0,-1 0 0,1 1 0,0-1 0,-1 0 0,1 0 0,0 1 0,0-1 0,0 1 0,0-1 0,0 1 0,0-1 0,0 1 0,0-1 0,1 1 0,-1 0 0,1 0 0,-1-1 0,1 1 0,0 0 0,0 0 0,0-1 0,0 1 0,0 0 0,0 0 0,0 0 0,0-1 0,1 1 0,-1 0 0,1 2 0,4 17 0,1 1 0,1-2 0,1 1 0,0-1 0,13 21 0,4 2 0,37 49 0,76 75 0,-46-59 0,-64-75-1365,-2-5-5461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97903" y="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FC78385-4D3F-43FE-97C2-4CB45FAD9DCD}" type="datetimeFigureOut">
              <a:rPr lang="en-US"/>
              <a:pPr>
                <a:defRPr/>
              </a:pPr>
              <a:t>11/22/2022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9188" y="698500"/>
            <a:ext cx="4643437" cy="3484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472" tIns="44737" rIns="89472" bIns="44737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8483" y="4416102"/>
            <a:ext cx="5504853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97903" y="8829124"/>
            <a:ext cx="2982418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09" tIns="46406" rIns="92809" bIns="46406" numCol="1" anchor="b" anchorCtr="0" compatLnSpc="1">
            <a:prstTxWarp prst="textNoShape">
              <a:avLst/>
            </a:prstTxWarp>
          </a:bodyPr>
          <a:lstStyle>
            <a:lvl1pPr algn="r" defTabSz="910113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BDF97A26-8EDD-4564-9705-85BE5B01BB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Doing everything in </a:t>
            </a:r>
            <a:r>
              <a:rPr lang="en-US" err="1"/>
              <a:t>LinkedListSimple</a:t>
            </a:r>
            <a:r>
              <a:rPr lang="en-US"/>
              <a:t> today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Quiz given in next slide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A892EB-4ED9-40F8-8DD5-2C12D0D4A00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80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diagram is their quiz for the 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4223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474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329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</a:t>
            </a:r>
            <a:r>
              <a:rPr lang="en-US" baseline="0" dirty="0"/>
              <a:t> the end of Monday’s class, pick up from here on Wednesday to complete quiz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6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DF97A26-8EDD-4564-9705-85BE5B01BB3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6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C9645-B44E-48B7-8B78-F42842175B4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5B30F1-E047-4650-BFCB-53C7CB21B9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25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4DB7A0D-7957-4983-89DC-ABA871FB5D4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43F763-FFA4-4122-BB10-31488A5FB13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60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7E42741-44EC-4F02-916A-883E9E975BA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649201-5ED0-4F2A-8F2D-2EB8563B7EC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478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4F295D-B4FB-47C7-ABE7-E3B0DED16A6B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B27-B903-4227-BCF8-55EF37DC6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02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C7B8FB-6A62-4B8F-B178-8F5700724967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13D0EB-45B8-459E-B690-0E608BEE1F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9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AF9970-C56C-49D1-A05D-CB02523538B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F712C18-26B8-4E4F-BA31-714AFEDDC2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7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8F6622-1145-4FF5-B65B-54B990E85A25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AFE424-9F89-4E32-ADE8-D217DD8472E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7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BEE7CD-DF58-475A-B4A3-14FA5C2A98BA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BA637E-5842-4BEF-970F-1D5F15FF4B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160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DAC-2CA7-45E8-A019-4434C9B1A93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29E039-3AC9-4A0B-A4F6-F0AE5C172D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8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493980-E9E2-48A8-A4D8-C69CA8E0FB12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82215C-9C42-4373-9EF0-EAD23AD6490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1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717C165-B5F7-447A-BAD5-8CC49919CB68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00BFBD-625C-4159-9F03-384B4C45D9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52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7C1CBE-7A55-4083-921E-CCF93302F1C6}" type="datetime2">
              <a:rPr lang="en-US" smtClean="0"/>
              <a:pPr>
                <a:defRPr/>
              </a:pPr>
              <a:t>Tuesday, November 22,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0A3005E-6D5E-433E-809B-26004E38BE6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86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10.png"/><Relationship Id="rId3" Type="http://schemas.openxmlformats.org/officeDocument/2006/relationships/image" Target="../media/image15.png"/><Relationship Id="rId7" Type="http://schemas.openxmlformats.org/officeDocument/2006/relationships/image" Target="../media/image80.png"/><Relationship Id="rId12" Type="http://schemas.openxmlformats.org/officeDocument/2006/relationships/customXml" Target="../ink/ink5.xml"/><Relationship Id="rId2" Type="http://schemas.openxmlformats.org/officeDocument/2006/relationships/hyperlink" Target="https://plantuml.com/eclipse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00.png"/><Relationship Id="rId5" Type="http://schemas.openxmlformats.org/officeDocument/2006/relationships/image" Target="../media/image7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720969" y="2130425"/>
            <a:ext cx="7772400" cy="1470025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Linked List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AFEBF2-1E79-874A-90AE-45D33A2495CA}"/>
              </a:ext>
            </a:extLst>
          </p:cNvPr>
          <p:cNvSpPr/>
          <p:nvPr/>
        </p:nvSpPr>
        <p:spPr>
          <a:xfrm>
            <a:off x="304800" y="5276850"/>
            <a:ext cx="8534400" cy="129540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PracticeLinkedListSimpleSolution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C7C37-0D28-3C29-DD3E-EC28D7538138}"/>
              </a:ext>
            </a:extLst>
          </p:cNvPr>
          <p:cNvSpPr txBox="1"/>
          <p:nvPr/>
        </p:nvSpPr>
        <p:spPr>
          <a:xfrm>
            <a:off x="3581400" y="-40807"/>
            <a:ext cx="5334001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0D7B27-62A7-EA3F-953A-5195B1E04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With </a:t>
            </a:r>
            <a:r>
              <a:rPr lang="en-US" i="1" dirty="0"/>
              <a:t>Trailer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30832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	trailer: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trailer = null; </a:t>
            </a:r>
            <a:r>
              <a:rPr lang="en-US" dirty="0">
                <a:latin typeface="Consolas" panose="020B0609020204030204" pitchFamily="49" charset="0"/>
              </a:rPr>
              <a:t>		_</a:t>
            </a:r>
            <a:r>
              <a:rPr lang="en-US" u="sng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 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w/ node values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trailer = current;</a:t>
            </a:r>
            <a:r>
              <a:rPr lang="en-US" dirty="0">
                <a:latin typeface="Consolas" panose="020B0609020204030204" pitchFamily="49" charset="0"/>
              </a:rPr>
              <a:t> 	____________	____________</a:t>
            </a: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	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110038" algn="l"/>
                <a:tab pos="5818188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839" y="3541853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84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sz="2800"/>
              <a:t>Solve the Other Problems in </a:t>
            </a:r>
            <a:r>
              <a:rPr lang="en-US" sz="2800" err="1"/>
              <a:t>LinkedListSimple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4572000" cy="5486400"/>
          </a:xfrm>
        </p:spPr>
        <p:txBody>
          <a:bodyPr>
            <a:normAutofit/>
          </a:bodyPr>
          <a:lstStyle/>
          <a:p>
            <a:r>
              <a:rPr lang="en-US" dirty="0"/>
              <a:t>Look at </a:t>
            </a:r>
            <a:r>
              <a:rPr lang="en-US" i="1" dirty="0" err="1"/>
              <a:t>toString</a:t>
            </a:r>
            <a:r>
              <a:rPr lang="en-US" dirty="0"/>
              <a:t> to get an idea of how to do </a:t>
            </a:r>
            <a:r>
              <a:rPr lang="en-US" i="1" dirty="0"/>
              <a:t>size</a:t>
            </a:r>
            <a:r>
              <a:rPr lang="en-US" dirty="0"/>
              <a:t>, then go from there</a:t>
            </a:r>
          </a:p>
          <a:p>
            <a:r>
              <a:rPr lang="en-US" dirty="0"/>
              <a:t>Recommended order</a:t>
            </a:r>
          </a:p>
          <a:p>
            <a:r>
              <a:rPr lang="en-US" dirty="0"/>
              <a:t>Get help if you get stuck!</a:t>
            </a:r>
          </a:p>
          <a:p>
            <a:endParaRPr lang="en-US" dirty="0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0A0D5D2A-826E-8A4C-AA23-5C30E1FCFE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220040"/>
            <a:ext cx="4236847" cy="4190160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941E73EC-A7B4-264E-A6B0-A540F8ECC6A5}"/>
              </a:ext>
            </a:extLst>
          </p:cNvPr>
          <p:cNvSpPr/>
          <p:nvPr/>
        </p:nvSpPr>
        <p:spPr>
          <a:xfrm>
            <a:off x="4361935" y="2471477"/>
            <a:ext cx="1569308" cy="543572"/>
          </a:xfrm>
          <a:custGeom>
            <a:avLst/>
            <a:gdLst>
              <a:gd name="connsiteX0" fmla="*/ 0 w 1569308"/>
              <a:gd name="connsiteY0" fmla="*/ 222296 h 543572"/>
              <a:gd name="connsiteX1" fmla="*/ 1000897 w 1569308"/>
              <a:gd name="connsiteY1" fmla="*/ 12231 h 543572"/>
              <a:gd name="connsiteX2" fmla="*/ 1569308 w 1569308"/>
              <a:gd name="connsiteY2" fmla="*/ 543572 h 543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9308" h="543572">
                <a:moveTo>
                  <a:pt x="0" y="222296"/>
                </a:moveTo>
                <a:cubicBezTo>
                  <a:pt x="369673" y="90490"/>
                  <a:pt x="739346" y="-41315"/>
                  <a:pt x="1000897" y="12231"/>
                </a:cubicBezTo>
                <a:cubicBezTo>
                  <a:pt x="1262448" y="65777"/>
                  <a:pt x="1415878" y="304674"/>
                  <a:pt x="1569308" y="543572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08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84048"/>
          </a:xfrm>
        </p:spPr>
        <p:txBody>
          <a:bodyPr>
            <a:normAutofit fontScale="90000"/>
          </a:bodyPr>
          <a:lstStyle/>
          <a:p>
            <a:r>
              <a:rPr lang="en-US" dirty="0"/>
              <a:t>Reminder: </a:t>
            </a:r>
            <a:br>
              <a:rPr lang="en-US" dirty="0"/>
            </a:br>
            <a:r>
              <a:rPr lang="en-US" dirty="0"/>
              <a:t>Shorthand Diagramming Notation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6D5CD16-23D1-B275-277F-B3D494AAC9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65891"/>
            <a:ext cx="8475785" cy="24710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Use arrows:</a:t>
            </a:r>
          </a:p>
          <a:p>
            <a:r>
              <a:rPr lang="en-US" dirty="0"/>
              <a:t>To represent the references stored in:</a:t>
            </a:r>
          </a:p>
          <a:p>
            <a:pPr lvl="1"/>
            <a:r>
              <a:rPr lang="en-US" dirty="0"/>
              <a:t>a node’s </a:t>
            </a:r>
            <a:r>
              <a:rPr lang="en-US" i="1" dirty="0"/>
              <a:t>next</a:t>
            </a:r>
          </a:p>
          <a:p>
            <a:pPr lvl="1"/>
            <a:r>
              <a:rPr lang="en-US" dirty="0"/>
              <a:t>the variables </a:t>
            </a:r>
            <a:r>
              <a:rPr lang="en-US" i="1" dirty="0"/>
              <a:t>current</a:t>
            </a:r>
            <a:r>
              <a:rPr lang="en-US" dirty="0"/>
              <a:t>, and </a:t>
            </a:r>
            <a:r>
              <a:rPr lang="en-US" i="1" dirty="0"/>
              <a:t>trailer</a:t>
            </a:r>
          </a:p>
          <a:p>
            <a:r>
              <a:rPr lang="en-US" dirty="0"/>
              <a:t>To connect the list’s nodes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6AA7C5-6ECF-8950-116A-7C1827DB3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188443"/>
            <a:ext cx="7772400" cy="23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395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Requires you to implement a </a:t>
            </a:r>
            <a:r>
              <a:rPr lang="en-US" err="1"/>
              <a:t>SinglyLinkedList</a:t>
            </a:r>
            <a:endParaRPr lang="en-US"/>
          </a:p>
          <a:p>
            <a:pPr lvl="1"/>
            <a:r>
              <a:rPr lang="en-US"/>
              <a:t>Additional algorithm questions which make use of the </a:t>
            </a:r>
            <a:r>
              <a:rPr lang="en-US" err="1"/>
              <a:t>SinglyLinkedList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DEB52B-C033-DFBC-C08F-AF5E825D4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800" y="3294062"/>
            <a:ext cx="44450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70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advice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1524000"/>
            <a:ext cx="86105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When done with Milestone1 (or beyond)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b="1" dirty="0"/>
              <a:t>Add “final Milestone1 Commit”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To your commit message so graders will know to check out that version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an end-to-end solution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the next thing you can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Don’t focus on cool graphics and other extra items early in the project, focus on basic functionality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Complete the milestone and keep moving forward!</a:t>
            </a:r>
          </a:p>
        </p:txBody>
      </p:sp>
    </p:spTree>
    <p:extLst>
      <p:ext uri="{BB962C8B-B14F-4D97-AF65-F5344CB8AC3E}">
        <p14:creationId xmlns:p14="http://schemas.microsoft.com/office/powerpoint/2010/main" val="1261546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22313" y="457200"/>
            <a:ext cx="7772400" cy="766763"/>
          </a:xfrm>
        </p:spPr>
        <p:txBody>
          <a:bodyPr/>
          <a:lstStyle/>
          <a:p>
            <a:r>
              <a:rPr lang="en-US" dirty="0"/>
              <a:t>Project FEEDBACK SO FAR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D3FB7-E88B-B055-29E6-BDDC1D113CF9}"/>
              </a:ext>
            </a:extLst>
          </p:cNvPr>
          <p:cNvSpPr txBox="1"/>
          <p:nvPr/>
        </p:nvSpPr>
        <p:spPr>
          <a:xfrm>
            <a:off x="722313" y="1905000"/>
            <a:ext cx="777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complete this short feedback form so we can help improve the process moving forward!</a:t>
            </a:r>
          </a:p>
          <a:p>
            <a:endParaRPr lang="en-US" dirty="0"/>
          </a:p>
          <a:p>
            <a:r>
              <a:rPr lang="en-US"/>
              <a:t>______________</a:t>
            </a:r>
            <a:endParaRPr lang="en-US" dirty="0"/>
          </a:p>
          <a:p>
            <a:r>
              <a:rPr lang="en-US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DE3A8D-AAAA-B62E-C9FB-E1BCD5EF3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45" y="4187662"/>
            <a:ext cx="807832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3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088" y="381000"/>
            <a:ext cx="8613112" cy="994172"/>
          </a:xfrm>
        </p:spPr>
        <p:txBody>
          <a:bodyPr>
            <a:normAutofit/>
          </a:bodyPr>
          <a:lstStyle/>
          <a:p>
            <a:r>
              <a:rPr lang="en-US" dirty="0"/>
              <a:t>Meeting (Milestone 1)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88" y="2320996"/>
            <a:ext cx="3285812" cy="3263504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B465-F53C-BF80-ECF6-68C741C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944" y="2226469"/>
            <a:ext cx="5229955" cy="335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291D6-8788-5EA9-36E0-8B320FAB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172200" cy="11430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DNR: Driver, Navigator, </a:t>
            </a:r>
            <a:r>
              <a:rPr lang="en-US" sz="3600" b="1" u="sng" dirty="0">
                <a:highlight>
                  <a:srgbClr val="FFFF00"/>
                </a:highlight>
              </a:rPr>
              <a:t>Reviewer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6E78A-135C-AFDB-E3C2-2C2CC0CD7F8B}"/>
              </a:ext>
            </a:extLst>
          </p:cNvPr>
          <p:cNvSpPr txBox="1"/>
          <p:nvPr/>
        </p:nvSpPr>
        <p:spPr>
          <a:xfrm>
            <a:off x="144184" y="1676400"/>
            <a:ext cx="854261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Reviewer - The review has a number of important responsibilities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Look at each piece of code and either correct or mark </a:t>
            </a:r>
            <a:r>
              <a:rPr lang="en-US" b="1" i="0" u="sng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TODOs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in the code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its easy and obvious, just fix it</a:t>
            </a:r>
          </a:p>
          <a:p>
            <a:pPr marL="900113" lvl="2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If NOT, add a TODO to complete later</a:t>
            </a:r>
          </a:p>
          <a:p>
            <a:pPr marL="1243013" lvl="3" indent="-214313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Eclipse can provide a view of your TODOs in a project</a:t>
            </a:r>
          </a:p>
          <a:p>
            <a:pPr marL="685800" lvl="1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Generate the </a:t>
            </a:r>
            <a:r>
              <a:rPr lang="en-US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PlantUML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for the current project and next Milestone before the TA meeting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Use to easily generate UML: </a:t>
            </a:r>
            <a:r>
              <a:rPr lang="en-US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https://plantuml.com/eclipse</a:t>
            </a:r>
            <a:endParaRPr lang="en-US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Can copy the source code and modify as needed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Identify violations of the 5 OODP based on code and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Mark TODOs in code or add comments to review document </a:t>
            </a:r>
            <a:r>
              <a:rPr lang="en-US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(notes for meeting with TA)</a:t>
            </a:r>
          </a:p>
          <a:p>
            <a:pPr marL="600075" lvl="1" indent="-257175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Provide a log of the results of the review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is easily done with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good commit record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Evaluation of the current UML</a:t>
            </a:r>
          </a:p>
          <a:p>
            <a:pPr marL="942975" lvl="2" indent="-257175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Production of the planned UML for the next milestone with notes</a:t>
            </a:r>
          </a:p>
          <a:p>
            <a:pPr marL="600075" lvl="1" indent="-257175">
              <a:spcBef>
                <a:spcPts val="0"/>
              </a:spcBef>
              <a:spcAft>
                <a:spcPts val="750"/>
              </a:spcAft>
              <a:buFont typeface="+mj-lt"/>
              <a:buAutoNum type="arabicPeriod"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During the TA meeting, the reviewer will discuss their review of the code and discuss concerns they have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450893D-D1A2-5D6E-6C5E-EE0241FBC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9499" y="-5379"/>
            <a:ext cx="2438226" cy="19319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14:cNvPr>
              <p14:cNvContentPartPr/>
              <p14:nvPr/>
            </p14:nvContentPartPr>
            <p14:xfrm>
              <a:off x="6518753" y="1944466"/>
              <a:ext cx="1492560" cy="411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59B26E-8CFF-9858-7D5E-881A0D6D89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10113" y="1935466"/>
                <a:ext cx="1510200" cy="429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1D91FC0-1890-ED8C-7251-535DA902A49A}"/>
              </a:ext>
            </a:extLst>
          </p:cNvPr>
          <p:cNvGrpSpPr/>
          <p:nvPr/>
        </p:nvGrpSpPr>
        <p:grpSpPr>
          <a:xfrm>
            <a:off x="3560273" y="3939946"/>
            <a:ext cx="2052720" cy="2178720"/>
            <a:chOff x="3560273" y="3939946"/>
            <a:chExt cx="2052720" cy="21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14:cNvPr>
                <p14:cNvContentPartPr/>
                <p14:nvPr/>
              </p14:nvContentPartPr>
              <p14:xfrm>
                <a:off x="3560273" y="5809066"/>
                <a:ext cx="49212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593B082-4D27-4B50-7762-34C12DA0630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51633" y="5800066"/>
                  <a:ext cx="5097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14:cNvPr>
                <p14:cNvContentPartPr/>
                <p14:nvPr/>
              </p14:nvContentPartPr>
              <p14:xfrm>
                <a:off x="3743513" y="6098866"/>
                <a:ext cx="375840" cy="198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6E73FA2-2051-3DEE-219C-9E6794EFAD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34513" y="6090226"/>
                  <a:ext cx="3934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14:cNvPr>
                <p14:cNvContentPartPr/>
                <p14:nvPr/>
              </p14:nvContentPartPr>
              <p14:xfrm>
                <a:off x="4012433" y="3964066"/>
                <a:ext cx="945360" cy="16945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4ABC26D-74AF-DA43-4332-68C7854D424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003433" y="3955066"/>
                  <a:ext cx="963000" cy="171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14:cNvPr>
                <p14:cNvContentPartPr/>
                <p14:nvPr/>
              </p14:nvContentPartPr>
              <p14:xfrm>
                <a:off x="4152473" y="3939946"/>
                <a:ext cx="1460520" cy="2009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41209B7-A617-D25D-D56D-5D68D2BE3DF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143833" y="3930946"/>
                  <a:ext cx="1478160" cy="2026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98630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1FF715-0823-404A-A702-CDE3E8A13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457200"/>
            <a:ext cx="5549900" cy="14700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/>
              <a:t>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into pairs</a:t>
            </a:r>
          </a:p>
          <a:p>
            <a:r>
              <a:rPr lang="en-US" dirty="0"/>
              <a:t>Look at/run the code in </a:t>
            </a:r>
            <a:r>
              <a:rPr lang="en-US" dirty="0" err="1"/>
              <a:t>LinkedList.java</a:t>
            </a:r>
            <a:r>
              <a:rPr lang="en-US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r>
              <a:rPr lang="en-US" dirty="0"/>
              <a:t>Draw a box-and-pointer diagram of what’s happening in the main code.</a:t>
            </a:r>
          </a:p>
          <a:p>
            <a:r>
              <a:rPr lang="en-US" dirty="0"/>
              <a:t>To figure it out, you’ll have to look at the </a:t>
            </a:r>
            <a:r>
              <a:rPr lang="en-US" dirty="0">
                <a:solidFill>
                  <a:schemeClr val="accent6"/>
                </a:solidFill>
              </a:rPr>
              <a:t>LinkedList constructor</a:t>
            </a:r>
            <a:r>
              <a:rPr lang="en-US" dirty="0"/>
              <a:t> and </a:t>
            </a:r>
            <a:r>
              <a:rPr lang="en-US" dirty="0" err="1">
                <a:solidFill>
                  <a:schemeClr val="accent6"/>
                </a:solidFill>
              </a:rPr>
              <a:t>addAtBeginning</a:t>
            </a:r>
            <a:r>
              <a:rPr lang="en-US" dirty="0"/>
              <a:t>.</a:t>
            </a:r>
          </a:p>
          <a:p>
            <a:r>
              <a:rPr lang="en-US" dirty="0"/>
              <a:t>If you’ve forgotten how to do box-and-pointer diagrams, </a:t>
            </a:r>
            <a:r>
              <a:rPr lang="en-US" i="1" dirty="0"/>
              <a:t>checkout the next slide</a:t>
            </a:r>
          </a:p>
        </p:txBody>
      </p:sp>
      <p:sp>
        <p:nvSpPr>
          <p:cNvPr id="4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E0DF6DB1-B0B6-0743-B07A-66AE728B8FB3}"/>
              </a:ext>
            </a:extLst>
          </p:cNvPr>
          <p:cNvSpPr/>
          <p:nvPr/>
        </p:nvSpPr>
        <p:spPr>
          <a:xfrm>
            <a:off x="7543800" y="1066800"/>
            <a:ext cx="1404398" cy="1369761"/>
          </a:xfrm>
          <a:custGeom>
            <a:avLst/>
            <a:gdLst>
              <a:gd name="connsiteX0" fmla="*/ 864973 w 1404398"/>
              <a:gd name="connsiteY0" fmla="*/ 1359412 h 1369761"/>
              <a:gd name="connsiteX1" fmla="*/ 902043 w 1404398"/>
              <a:gd name="connsiteY1" fmla="*/ 1309985 h 1369761"/>
              <a:gd name="connsiteX2" fmla="*/ 1322173 w 1404398"/>
              <a:gd name="connsiteY2" fmla="*/ 902212 h 1369761"/>
              <a:gd name="connsiteX3" fmla="*/ 1272746 w 1404398"/>
              <a:gd name="connsiteY3" fmla="*/ 148450 h 1369761"/>
              <a:gd name="connsiteX4" fmla="*/ 0 w 1404398"/>
              <a:gd name="connsiteY4" fmla="*/ 169 h 13697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04398" h="1369761">
                <a:moveTo>
                  <a:pt x="864973" y="1359412"/>
                </a:moveTo>
                <a:cubicBezTo>
                  <a:pt x="845408" y="1372798"/>
                  <a:pt x="825843" y="1386185"/>
                  <a:pt x="902043" y="1309985"/>
                </a:cubicBezTo>
                <a:cubicBezTo>
                  <a:pt x="978243" y="1233785"/>
                  <a:pt x="1260389" y="1095801"/>
                  <a:pt x="1322173" y="902212"/>
                </a:cubicBezTo>
                <a:cubicBezTo>
                  <a:pt x="1383957" y="708623"/>
                  <a:pt x="1493108" y="298790"/>
                  <a:pt x="1272746" y="148450"/>
                </a:cubicBezTo>
                <a:cubicBezTo>
                  <a:pt x="1052384" y="-1891"/>
                  <a:pt x="526192" y="-861"/>
                  <a:pt x="0" y="169"/>
                </a:cubicBezTo>
              </a:path>
            </a:pathLst>
          </a:custGeom>
          <a:noFill/>
          <a:ln w="38100">
            <a:solidFill>
              <a:srgbClr val="DA1F28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4822147-9025-372D-20A5-1C4B14E4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324" y="308700"/>
            <a:ext cx="6817352" cy="62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1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619"/>
          </a:xfrm>
        </p:spPr>
        <p:txBody>
          <a:bodyPr>
            <a:normAutofit fontScale="90000"/>
          </a:bodyPr>
          <a:lstStyle/>
          <a:p>
            <a:r>
              <a:rPr lang="en-US" dirty="0"/>
              <a:t>Optional - Now Walk Through Together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152B9-15A8-EC47-9C15-6B29F9785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167"/>
            <a:ext cx="8229600" cy="114300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Set a breakpoint at first </a:t>
            </a:r>
            <a:r>
              <a:rPr lang="en-US" i="1" dirty="0" err="1"/>
              <a:t>addAtBeginning</a:t>
            </a:r>
            <a:endParaRPr lang="en-US" i="1" dirty="0"/>
          </a:p>
          <a:p>
            <a:r>
              <a:rPr lang="en-US" dirty="0"/>
              <a:t>Execute in the debugger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808D61-1BA9-E645-8E8E-AF84FCAD6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83695"/>
            <a:ext cx="5867400" cy="1918188"/>
          </a:xfrm>
          <a:prstGeom prst="rect">
            <a:avLst/>
          </a:prstGeom>
        </p:spPr>
      </p:pic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4CD2F10-7549-AE67-1CF8-7AECC6E3C7A6}"/>
              </a:ext>
            </a:extLst>
          </p:cNvPr>
          <p:cNvSpPr txBox="1">
            <a:spLocks/>
          </p:cNvSpPr>
          <p:nvPr/>
        </p:nvSpPr>
        <p:spPr>
          <a:xfrm>
            <a:off x="471714" y="3960131"/>
            <a:ext cx="8229600" cy="1143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i="1" dirty="0"/>
              <a:t>Step over</a:t>
            </a:r>
            <a:r>
              <a:rPr lang="en-US" dirty="0"/>
              <a:t> and keep an eye on debugger’s </a:t>
            </a:r>
            <a:r>
              <a:rPr lang="en-US" i="1" dirty="0"/>
              <a:t>Variables</a:t>
            </a:r>
            <a:r>
              <a:rPr lang="en-US" dirty="0"/>
              <a:t> tab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353DB-E516-A66B-226D-23930E87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86" y="4444465"/>
            <a:ext cx="4347028" cy="226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48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Solve the Other Problems in </a:t>
            </a:r>
            <a:r>
              <a:rPr lang="en-US" dirty="0" err="1"/>
              <a:t>LinkedListSimple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 at </a:t>
            </a:r>
            <a:r>
              <a:rPr lang="en-US" dirty="0" err="1"/>
              <a:t>toString</a:t>
            </a:r>
            <a:r>
              <a:rPr lang="en-US" dirty="0"/>
              <a:t> to get an idea of how to do size, then go from there</a:t>
            </a:r>
          </a:p>
          <a:p>
            <a:r>
              <a:rPr lang="en-US" dirty="0"/>
              <a:t>They are in approximate difficulty order</a:t>
            </a:r>
          </a:p>
          <a:p>
            <a:r>
              <a:rPr lang="en-US" dirty="0"/>
              <a:t>Get help if you get stuck!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2BBD26-2DEC-053F-ED87-B644CF1C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4114801"/>
            <a:ext cx="8991600" cy="13289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5427C7-48E7-3347-67D7-6C240DD7E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3446" y="5149089"/>
            <a:ext cx="3043258" cy="169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264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Diagramming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190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pictures will be extremely helpful</a:t>
            </a:r>
          </a:p>
          <a:p>
            <a:r>
              <a:rPr lang="en-US" dirty="0"/>
              <a:t>We can use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 this )</a:t>
            </a:r>
            <a:r>
              <a:rPr lang="en-US" dirty="0"/>
              <a:t> to see what the current list looks like (does it match diagram?)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45863"/>
            <a:ext cx="9144000" cy="286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00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 in Arrays vs. </a:t>
            </a:r>
            <a:r>
              <a:rPr lang="en-US" dirty="0" err="1"/>
              <a:t>LinkedLists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535531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int[] 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latin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</a:rPr>
              <a:t> (int k = 0; k &lt; </a:t>
            </a:r>
            <a:r>
              <a:rPr lang="en-US" dirty="0" err="1"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Equivalent in while loop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 k = 0;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 &lt;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nums.length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</a:t>
            </a:r>
            <a:r>
              <a:rPr lang="en-US" dirty="0" err="1">
                <a:latin typeface="Consolas" panose="020B0609020204030204" pitchFamily="49" charset="0"/>
              </a:rPr>
              <a:t>nums</a:t>
            </a:r>
            <a:r>
              <a:rPr lang="en-US" dirty="0">
                <a:latin typeface="Consolas" panose="020B0609020204030204" pitchFamily="49" charset="0"/>
              </a:rPr>
              <a:t>[k]</a:t>
            </a:r>
          </a:p>
          <a:p>
            <a:pPr>
              <a:tabLst>
                <a:tab pos="4492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k++;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0264" y="1295400"/>
            <a:ext cx="4263736" cy="507831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LinkedList list = ……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//Another Day!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?</a:t>
            </a:r>
            <a:r>
              <a:rPr lang="en-US" dirty="0">
                <a:latin typeface="Consolas" panose="020B0609020204030204" pitchFamily="49" charset="0"/>
              </a:rPr>
              <a:t>  ) {</a:t>
            </a:r>
          </a:p>
          <a:p>
            <a:r>
              <a:rPr lang="en-US" dirty="0">
                <a:latin typeface="Consolas" panose="020B0609020204030204" pitchFamily="49" charset="0"/>
              </a:rPr>
              <a:t>	//do stuff with</a:t>
            </a:r>
          </a:p>
          <a:p>
            <a:r>
              <a:rPr lang="en-US" dirty="0">
                <a:latin typeface="Consolas" panose="020B0609020204030204" pitchFamily="49" charset="0"/>
              </a:rPr>
              <a:t>	//arbitrary element 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8B63E1-DC7F-407B-9518-B7AF42F0E02B}"/>
              </a:ext>
            </a:extLst>
          </p:cNvPr>
          <p:cNvSpPr/>
          <p:nvPr/>
        </p:nvSpPr>
        <p:spPr>
          <a:xfrm>
            <a:off x="152400" y="2133600"/>
            <a:ext cx="4720936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D163A-D411-403E-9332-9FA27FF3EAD8}"/>
              </a:ext>
            </a:extLst>
          </p:cNvPr>
          <p:cNvSpPr/>
          <p:nvPr/>
        </p:nvSpPr>
        <p:spPr>
          <a:xfrm>
            <a:off x="4953000" y="2645113"/>
            <a:ext cx="387234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an array, use a ‘for’ because we know exact length of array at the outset.</a:t>
            </a:r>
          </a:p>
          <a:p>
            <a:r>
              <a:rPr lang="en-US" dirty="0"/>
              <a:t>This is known as a </a:t>
            </a:r>
            <a:r>
              <a:rPr lang="en-US" i="1" dirty="0"/>
              <a:t>definite loop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1C50B0-8EBB-4AD9-BBC1-6453A7A0765A}"/>
              </a:ext>
            </a:extLst>
          </p:cNvPr>
          <p:cNvSpPr/>
          <p:nvPr/>
        </p:nvSpPr>
        <p:spPr>
          <a:xfrm>
            <a:off x="4953000" y="2599730"/>
            <a:ext cx="3872346" cy="12404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973377-9D45-468F-8F28-68D3B6E7A8CB}"/>
              </a:ext>
            </a:extLst>
          </p:cNvPr>
          <p:cNvCxnSpPr>
            <a:cxnSpLocks/>
          </p:cNvCxnSpPr>
          <p:nvPr/>
        </p:nvCxnSpPr>
        <p:spPr>
          <a:xfrm flipH="1" flipV="1">
            <a:off x="4419600" y="2438400"/>
            <a:ext cx="533400" cy="381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844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Loops in Arrays vs. </a:t>
            </a:r>
            <a:r>
              <a:rPr lang="en-US" err="1"/>
              <a:t>LinkedLists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2400" y="1295400"/>
            <a:ext cx="4876800" cy="286232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[] 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= ……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 (int k = 0; k &lt;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nums.length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; k++) {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do stuff with</a:t>
            </a:r>
          </a:p>
          <a:p>
            <a:pPr>
              <a:tabLst>
                <a:tab pos="449263" algn="l"/>
              </a:tabLst>
            </a:pP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	// arbitrary element </a:t>
            </a:r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</a:p>
          <a:p>
            <a:r>
              <a:rPr lang="en-US" sz="160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C010BA-72B8-F845-B0B3-4054E0F6BFE2}"/>
              </a:ext>
            </a:extLst>
          </p:cNvPr>
          <p:cNvSpPr txBox="1"/>
          <p:nvPr/>
        </p:nvSpPr>
        <p:spPr>
          <a:xfrm>
            <a:off x="4738255" y="1295400"/>
            <a:ext cx="4263736" cy="313932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err="1">
                <a:latin typeface="Consolas" panose="020B0609020204030204" pitchFamily="49" charset="0"/>
              </a:rPr>
              <a:t>LinkedList</a:t>
            </a:r>
            <a:r>
              <a:rPr lang="en-US">
                <a:latin typeface="Consolas" panose="020B0609020204030204" pitchFamily="49" charset="0"/>
              </a:rPr>
              <a:t> list = ……</a:t>
            </a:r>
          </a:p>
          <a:p>
            <a:endParaRPr lang="en-US">
              <a:latin typeface="Consolas" panose="020B0609020204030204" pitchFamily="49" charset="0"/>
            </a:endParaRPr>
          </a:p>
          <a:p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while ( 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!= null</a:t>
            </a:r>
            <a:r>
              <a:rPr lang="en-US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>
                <a:latin typeface="Consolas" panose="020B0609020204030204" pitchFamily="49" charset="0"/>
              </a:rPr>
              <a:t>) {</a:t>
            </a:r>
          </a:p>
          <a:p>
            <a:r>
              <a:rPr lang="en-US">
                <a:latin typeface="Consolas" panose="020B0609020204030204" pitchFamily="49" charset="0"/>
              </a:rPr>
              <a:t>	// do stuff with</a:t>
            </a:r>
          </a:p>
          <a:p>
            <a:r>
              <a:rPr lang="en-US">
                <a:latin typeface="Consolas" panose="020B0609020204030204" pitchFamily="49" charset="0"/>
              </a:rPr>
              <a:t>	// arbitrary element 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 err="1">
                <a:latin typeface="Consolas" panose="020B0609020204030204" pitchFamily="49" charset="0"/>
              </a:rPr>
              <a:t>current.value</a:t>
            </a:r>
            <a:r>
              <a:rPr lang="en-US">
                <a:latin typeface="Consolas" panose="020B0609020204030204" pitchFamily="49" charset="0"/>
              </a:rPr>
              <a:t>++;</a:t>
            </a:r>
          </a:p>
          <a:p>
            <a:r>
              <a:rPr lang="en-US">
                <a:latin typeface="Consolas" panose="020B0609020204030204" pitchFamily="49" charset="0"/>
              </a:rPr>
              <a:t>	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>
                <a:solidFill>
                  <a:srgbClr val="0070C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>
                <a:latin typeface="Consolas" panose="020B0609020204030204" pitchFamily="49" charset="0"/>
              </a:rPr>
              <a:t>}</a:t>
            </a:r>
          </a:p>
          <a:p>
            <a:endParaRPr lang="en-US">
              <a:latin typeface="Consolas" panose="020B0609020204030204" pitchFamily="49" charset="0"/>
            </a:endParaRPr>
          </a:p>
          <a:p>
            <a:endParaRPr lang="en-US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A9A264-9A3D-4D45-A2E4-5083416690B3}"/>
              </a:ext>
            </a:extLst>
          </p:cNvPr>
          <p:cNvSpPr/>
          <p:nvPr/>
        </p:nvSpPr>
        <p:spPr>
          <a:xfrm>
            <a:off x="2057400" y="4431144"/>
            <a:ext cx="4253345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AD128-8C78-BB4B-ACC4-C52DC8E39683}"/>
              </a:ext>
            </a:extLst>
          </p:cNvPr>
          <p:cNvSpPr/>
          <p:nvPr/>
        </p:nvSpPr>
        <p:spPr>
          <a:xfrm>
            <a:off x="2133600" y="4419600"/>
            <a:ext cx="4253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For linked lists, use a ‘while’ because we do not know exact length of a linked list at outset.</a:t>
            </a:r>
          </a:p>
          <a:p>
            <a:r>
              <a:rPr lang="en-US" dirty="0"/>
              <a:t>This is known as an </a:t>
            </a:r>
            <a:r>
              <a:rPr lang="en-US" i="1" dirty="0"/>
              <a:t>indefinite loop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BD85E8-A70E-8C4E-AE1A-338A89CA5023}"/>
              </a:ext>
            </a:extLst>
          </p:cNvPr>
          <p:cNvSpPr/>
          <p:nvPr/>
        </p:nvSpPr>
        <p:spPr>
          <a:xfrm>
            <a:off x="4800600" y="2175075"/>
            <a:ext cx="3953163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3B0A80-497A-1C44-9001-997BFF74C7C3}"/>
              </a:ext>
            </a:extLst>
          </p:cNvPr>
          <p:cNvCxnSpPr>
            <a:cxnSpLocks/>
          </p:cNvCxnSpPr>
          <p:nvPr/>
        </p:nvCxnSpPr>
        <p:spPr>
          <a:xfrm flipV="1">
            <a:off x="3460830" y="2465408"/>
            <a:ext cx="1331089" cy="197927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146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26" y="89443"/>
            <a:ext cx="8229600" cy="1143000"/>
          </a:xfrm>
        </p:spPr>
        <p:txBody>
          <a:bodyPr/>
          <a:lstStyle/>
          <a:p>
            <a:r>
              <a:rPr lang="en-US" dirty="0"/>
              <a:t>Traverse Linked List Stop at the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0A6EBD-ECB4-D34F-B630-0D98143FF102}"/>
              </a:ext>
            </a:extLst>
          </p:cNvPr>
          <p:cNvSpPr txBox="1"/>
          <p:nvPr/>
        </p:nvSpPr>
        <p:spPr>
          <a:xfrm>
            <a:off x="548219" y="1168078"/>
            <a:ext cx="8098069" cy="258532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LinkedList list = ……	current's values: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Node 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this.head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u="sng" dirty="0">
                <a:latin typeface="Consolas" panose="020B0609020204030204" pitchFamily="49" charset="0"/>
              </a:rPr>
              <a:t>1742</a:t>
            </a:r>
            <a:r>
              <a:rPr lang="en-US" dirty="0">
                <a:latin typeface="Consolas" panose="020B0609020204030204" pitchFamily="49" charset="0"/>
              </a:rPr>
              <a:t>_____________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while (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!= null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) {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do stuff with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// arbitrary element 	__________________</a:t>
            </a: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current =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;	</a:t>
            </a:r>
            <a:r>
              <a:rPr lang="en-US" dirty="0">
                <a:latin typeface="Consolas" panose="020B0609020204030204" pitchFamily="49" charset="0"/>
              </a:rPr>
              <a:t>__________________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>
              <a:tabLst>
                <a:tab pos="449263" algn="l"/>
                <a:tab pos="4284663" algn="l"/>
              </a:tabLst>
            </a:pPr>
            <a:r>
              <a:rPr lang="en-US" dirty="0">
                <a:latin typeface="Consolas" panose="020B0609020204030204" pitchFamily="49" charset="0"/>
              </a:rPr>
              <a:t>} // end while</a:t>
            </a:r>
          </a:p>
          <a:p>
            <a:pPr>
              <a:tabLst>
                <a:tab pos="449263" algn="l"/>
                <a:tab pos="4110038" algn="l"/>
              </a:tabLst>
            </a:pP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</a:rPr>
              <a:t>current.next</a:t>
            </a:r>
            <a:r>
              <a:rPr lang="en-US" dirty="0">
                <a:latin typeface="Consolas" panose="020B0609020204030204" pitchFamily="49" charset="0"/>
              </a:rPr>
              <a:t> = new Node(</a:t>
            </a:r>
            <a:r>
              <a:rPr lang="en-US" dirty="0" err="1">
                <a:latin typeface="Consolas" panose="020B0609020204030204" pitchFamily="49" charset="0"/>
              </a:rPr>
              <a:t>vToAdd</a:t>
            </a:r>
            <a:r>
              <a:rPr lang="en-US" dirty="0">
                <a:latin typeface="Consolas" panose="020B0609020204030204" pitchFamily="49" charset="0"/>
              </a:rPr>
              <a:t>, null); // adds new node at end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BD9B52-619B-914F-84F4-7ACF95555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51" y="3876717"/>
            <a:ext cx="6745969" cy="298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89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6D3FF-4230-44B7-891A-B84816FD139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EB23CE-1CD2-4B69-9E50-DC66E79D388B}">
  <ds:schemaRefs>
    <ds:schemaRef ds:uri="http://schemas.microsoft.com/office/2006/metadata/properties"/>
    <ds:schemaRef ds:uri="http://schemas.microsoft.com/office/infopath/2007/PartnerControls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EDF375F3-61F4-4637-A002-8FFA823081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1016</Words>
  <Application>Microsoft Office PowerPoint</Application>
  <PresentationFormat>On-screen Show (4:3)</PresentationFormat>
  <Paragraphs>159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Courier New</vt:lpstr>
      <vt:lpstr>Times New Roman</vt:lpstr>
      <vt:lpstr>Office Theme</vt:lpstr>
      <vt:lpstr>CSSE 220</vt:lpstr>
      <vt:lpstr>Quiz</vt:lpstr>
      <vt:lpstr>PowerPoint Presentation</vt:lpstr>
      <vt:lpstr>Optional - Now Walk Through Together</vt:lpstr>
      <vt:lpstr>Solve the Other Problems in LinkedListSimple</vt:lpstr>
      <vt:lpstr>Shorthand Diagramming Notation</vt:lpstr>
      <vt:lpstr>Loops in Arrays vs. LinkedLists</vt:lpstr>
      <vt:lpstr>Loops in Arrays vs. LinkedLists</vt:lpstr>
      <vt:lpstr>Traverse Linked List Stop at the End</vt:lpstr>
      <vt:lpstr>Traverse Linked List With Trailer</vt:lpstr>
      <vt:lpstr>Solve the Other Problems in LinkedListSimple</vt:lpstr>
      <vt:lpstr>Reminder:  Shorthand Diagramming Notation</vt:lpstr>
      <vt:lpstr>Homework</vt:lpstr>
      <vt:lpstr>Project advice</vt:lpstr>
      <vt:lpstr>Project FEEDBACK SO FAR</vt:lpstr>
      <vt:lpstr>Meeting (Milestone 1) with your TA</vt:lpstr>
      <vt:lpstr>DNR: Driver, Navigator, Reviewer</vt:lpstr>
    </vt:vector>
  </TitlesOfParts>
  <Manager/>
  <Company>RHIT CSSE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CSSE Faculty</dc:creator>
  <cp:keywords/>
  <dc:description/>
  <cp:lastModifiedBy>Yoder, Jason</cp:lastModifiedBy>
  <cp:revision>25</cp:revision>
  <cp:lastPrinted>2015-10-26T12:57:27Z</cp:lastPrinted>
  <dcterms:created xsi:type="dcterms:W3CDTF">2007-11-19T15:20:41Z</dcterms:created>
  <dcterms:modified xsi:type="dcterms:W3CDTF">2022-11-22T20:23:29Z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MediaServiceImageTags">
    <vt:lpwstr/>
  </property>
</Properties>
</file>