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4" r:id="rId5"/>
    <p:sldId id="289" r:id="rId6"/>
    <p:sldId id="275" r:id="rId7"/>
    <p:sldId id="276" r:id="rId8"/>
    <p:sldId id="310" r:id="rId9"/>
    <p:sldId id="308" r:id="rId10"/>
    <p:sldId id="299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C636A-2F28-42CF-9AB8-1476136029BF}" v="5" dt="2021-11-09T14:26:06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87191"/>
  </p:normalViewPr>
  <p:slideViewPr>
    <p:cSldViewPr snapToGrid="0">
      <p:cViewPr varScale="1">
        <p:scale>
          <a:sx n="131" d="100"/>
          <a:sy n="131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78BC636A-2F28-42CF-9AB8-1476136029BF}"/>
    <pc:docChg chg="modSld">
      <pc:chgData name="Dorsey, Cameron" userId="S::dorseycs@rose-hulman.edu::e3fdc538-7733-41a8-91e6-3ff377dfa323" providerId="AD" clId="Web-{78BC636A-2F28-42CF-9AB8-1476136029BF}" dt="2021-11-09T14:26:06.271" v="4" actId="20577"/>
      <pc:docMkLst>
        <pc:docMk/>
      </pc:docMkLst>
      <pc:sldChg chg="modSp">
        <pc:chgData name="Dorsey, Cameron" userId="S::dorseycs@rose-hulman.edu::e3fdc538-7733-41a8-91e6-3ff377dfa323" providerId="AD" clId="Web-{78BC636A-2F28-42CF-9AB8-1476136029BF}" dt="2021-11-09T14:26:06.271" v="4" actId="20577"/>
        <pc:sldMkLst>
          <pc:docMk/>
          <pc:sldMk cId="2085811604" sldId="297"/>
        </pc:sldMkLst>
        <pc:spChg chg="mod">
          <ac:chgData name="Dorsey, Cameron" userId="S::dorseycs@rose-hulman.edu::e3fdc538-7733-41a8-91e6-3ff377dfa323" providerId="AD" clId="Web-{78BC636A-2F28-42CF-9AB8-1476136029BF}" dt="2021-11-09T14:26:06.271" v="4" actId="20577"/>
          <ac:spMkLst>
            <pc:docMk/>
            <pc:sldMk cId="2085811604" sldId="297"/>
            <ac:spMk id="3" creationId="{00000000-0000-0000-0000-000000000000}"/>
          </ac:spMkLst>
        </pc:spChg>
      </pc:sldChg>
      <pc:sldChg chg="modSp">
        <pc:chgData name="Dorsey, Cameron" userId="S::dorseycs@rose-hulman.edu::e3fdc538-7733-41a8-91e6-3ff377dfa323" providerId="AD" clId="Web-{78BC636A-2F28-42CF-9AB8-1476136029BF}" dt="2021-11-09T13:39:39.063" v="3" actId="1076"/>
        <pc:sldMkLst>
          <pc:docMk/>
          <pc:sldMk cId="1942888041" sldId="299"/>
        </pc:sldMkLst>
        <pc:grpChg chg="mod">
          <ac:chgData name="Dorsey, Cameron" userId="S::dorseycs@rose-hulman.edu::e3fdc538-7733-41a8-91e6-3ff377dfa323" providerId="AD" clId="Web-{78BC636A-2F28-42CF-9AB8-1476136029BF}" dt="2021-11-09T13:39:39.063" v="3" actId="1076"/>
          <ac:grpSpMkLst>
            <pc:docMk/>
            <pc:sldMk cId="1942888041" sldId="299"/>
            <ac:grpSpMk id="51" creationId="{00000000-0000-0000-0000-000000000000}"/>
          </ac:grpSpMkLst>
        </pc:grpChg>
        <pc:cxnChg chg="mod">
          <ac:chgData name="Dorsey, Cameron" userId="S::dorseycs@rose-hulman.edu::e3fdc538-7733-41a8-91e6-3ff377dfa323" providerId="AD" clId="Web-{78BC636A-2F28-42CF-9AB8-1476136029BF}" dt="2021-11-09T13:39:39.063" v="3" actId="1076"/>
          <ac:cxnSpMkLst>
            <pc:docMk/>
            <pc:sldMk cId="1942888041" sldId="299"/>
            <ac:cxnSpMk id="23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</a:t>
            </a:r>
            <a:r>
              <a:rPr lang="en-US" baseline="0"/>
              <a:t>on’t burn too much time on it. They understand recursion…</a:t>
            </a:r>
          </a:p>
          <a:p>
            <a:r>
              <a:rPr lang="en-US"/>
              <a:t>Demo with cards or</a:t>
            </a:r>
            <a:r>
              <a:rPr lang="en-US" baseline="0"/>
              <a:t> big letters</a:t>
            </a:r>
          </a:p>
          <a:p>
            <a:r>
              <a:rPr lang="en-US" baseline="0"/>
              <a:t>[I reviewed selection and insertion sort stressing the differences before going over merge sort.  That helps emphasize the differences.]</a:t>
            </a: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unravel the recursion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shows how we </a:t>
            </a:r>
            <a:r>
              <a:rPr lang="en-US" i="1" dirty="0"/>
              <a:t>trust</a:t>
            </a:r>
            <a:r>
              <a:rPr lang="en-US" i="0" dirty="0"/>
              <a:t> that </a:t>
            </a:r>
            <a:r>
              <a:rPr lang="en-US" i="1" dirty="0" err="1"/>
              <a:t>mergeSort</a:t>
            </a:r>
            <a:r>
              <a:rPr lang="en-US" i="0" dirty="0"/>
              <a:t>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In other words, we use </a:t>
            </a:r>
            <a:r>
              <a:rPr lang="en-US" i="1" dirty="0" err="1"/>
              <a:t>mergeSort’s</a:t>
            </a:r>
            <a:r>
              <a:rPr lang="en-US" i="1" dirty="0"/>
              <a:t> ensures</a:t>
            </a:r>
            <a:r>
              <a:rPr lang="en-US" i="0" dirty="0"/>
              <a:t> clause to reason about the value of </a:t>
            </a:r>
            <a:r>
              <a:rPr lang="en-US" i="1" dirty="0" err="1"/>
              <a:t>mergeSort’s</a:t>
            </a:r>
            <a:r>
              <a:rPr lang="en-US" i="0" dirty="0"/>
              <a:t> parameter (the array) after the call w/o thinking about </a:t>
            </a:r>
            <a:r>
              <a:rPr lang="en-US" i="0" u="sng" dirty="0"/>
              <a:t>how</a:t>
            </a:r>
            <a:r>
              <a:rPr lang="en-US" i="1" u="none" dirty="0"/>
              <a:t> </a:t>
            </a:r>
            <a:r>
              <a:rPr lang="en-US" i="1" u="none" dirty="0" err="1"/>
              <a:t>mergeSort</a:t>
            </a:r>
            <a:r>
              <a:rPr lang="en-US" i="1" u="none" dirty="0"/>
              <a:t> </a:t>
            </a:r>
            <a:r>
              <a:rPr lang="en-US" i="0" u="none" dirty="0"/>
              <a:t>did the work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Unravels the recursion for an input array of size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are breaking the abstraction provided by procedural abstraction by showing </a:t>
            </a:r>
            <a:r>
              <a:rPr lang="en-US" i="1" dirty="0"/>
              <a:t>how it does it</a:t>
            </a:r>
            <a:r>
              <a:rPr lang="en-US" i="0" dirty="0"/>
              <a:t>, instead of sticking to the </a:t>
            </a:r>
            <a:r>
              <a:rPr lang="en-US" i="1" dirty="0"/>
              <a:t>what it does</a:t>
            </a:r>
            <a:endParaRPr lang="en-US" i="0" dirty="0"/>
          </a:p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Just summarize it here.  Don’t dawdle; this will make more sense when they implement it.</a:t>
            </a:r>
          </a:p>
          <a:p>
            <a:endParaRPr lang="en-US" baseline="0"/>
          </a:p>
          <a:p>
            <a:r>
              <a:rPr lang="en-US" baseline="0"/>
              <a:t>Leading Questions:</a:t>
            </a:r>
          </a:p>
          <a:p>
            <a:endParaRPr lang="en-US" baseline="0"/>
          </a:p>
          <a:p>
            <a:pPr marL="228600" indent="-228600">
              <a:buAutoNum type="arabicPeriod"/>
            </a:pPr>
            <a:r>
              <a:rPr lang="en-US" baseline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Have students implement</a:t>
            </a:r>
            <a:r>
              <a:rPr lang="en-US" baseline="0"/>
              <a:t> </a:t>
            </a:r>
            <a:r>
              <a:rPr lang="en-US" baseline="0" err="1"/>
              <a:t>mergesort.StringMergeSort</a:t>
            </a:r>
            <a:r>
              <a:rPr lang="en-US" baseline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Review Sorts (Insertion, Selection)</a:t>
            </a:r>
          </a:p>
          <a:p>
            <a:r>
              <a:rPr lang="en-US"/>
              <a:t>Big-oh practice</a:t>
            </a:r>
          </a:p>
          <a:p>
            <a:r>
              <a:rPr lang="en-US"/>
              <a:t>Merge sort</a:t>
            </a:r>
          </a:p>
          <a:p>
            <a:r>
              <a:rPr lang="en-US"/>
              <a:t>Presentation Guidelines </a:t>
            </a:r>
          </a:p>
          <a:p>
            <a:pPr lvl="1"/>
            <a:r>
              <a:rPr lang="en-US"/>
              <a:t>(1 week from today!)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recursive idea:</a:t>
            </a:r>
          </a:p>
          <a:p>
            <a:pPr lvl="1"/>
            <a:r>
              <a:rPr lang="en-US"/>
              <a:t>Base case:</a:t>
            </a:r>
            <a:br>
              <a:rPr lang="en-US"/>
            </a:br>
            <a:r>
              <a:rPr lang="en-US"/>
              <a:t>If list is length 0 or 1, then it’s already sorted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There are &gt;= 2 items</a:t>
            </a:r>
          </a:p>
          <a:p>
            <a:pPr lvl="2"/>
            <a:r>
              <a:rPr lang="en-US"/>
              <a:t>Divide collection into two halves</a:t>
            </a:r>
          </a:p>
          <a:p>
            <a:pPr lvl="2"/>
            <a:r>
              <a:rPr lang="en-US"/>
              <a:t>Recursively sort the two halves</a:t>
            </a:r>
          </a:p>
          <a:p>
            <a:pPr lvl="2"/>
            <a:r>
              <a:rPr lang="en-US" b="1"/>
              <a:t>Merge</a:t>
            </a:r>
            <a:r>
              <a:rPr lang="en-US"/>
              <a:t> the sorted halves back together into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718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124200" y="152400"/>
            <a:ext cx="56769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collection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 into one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72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400" dirty="0"/>
              <a:t>“you </a:t>
            </a:r>
            <a:r>
              <a:rPr lang="en-US" sz="2400" dirty="0" err="1"/>
              <a:t>gotta</a:t>
            </a:r>
            <a:r>
              <a:rPr lang="en-US" sz="2400" dirty="0"/>
              <a:t> believe”</a:t>
            </a:r>
            <a:br>
              <a:rPr lang="en-US" sz="2400" dirty="0"/>
            </a:br>
            <a:r>
              <a:rPr lang="en-US" sz="2400" dirty="0"/>
              <a:t>trust </a:t>
            </a:r>
            <a:r>
              <a:rPr lang="en-US" sz="2400"/>
              <a:t>the abstraction</a:t>
            </a:r>
            <a:endParaRPr lang="en-US" sz="2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 – i.e., at base case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288E-A955-914B-BB39-CB4A409DBA23}"/>
              </a:ext>
            </a:extLst>
          </p:cNvPr>
          <p:cNvSpPr txBox="1"/>
          <p:nvPr/>
        </p:nvSpPr>
        <p:spPr>
          <a:xfrm>
            <a:off x="4675516" y="2302261"/>
            <a:ext cx="4261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ensures a’s values are reordered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so that they are in sorted order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a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&gt;decreasing: |a|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 a)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a1, a2;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split(a, a1,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a1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if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512C-A112-A83E-D772-509E5FD2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" y="2290762"/>
            <a:ext cx="4394200" cy="4292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82F5364-117E-E138-4F49-066A82D9D6BB}"/>
              </a:ext>
            </a:extLst>
          </p:cNvPr>
          <p:cNvSpPr/>
          <p:nvPr/>
        </p:nvSpPr>
        <p:spPr>
          <a:xfrm>
            <a:off x="3472774" y="5092210"/>
            <a:ext cx="1974715" cy="545188"/>
          </a:xfrm>
          <a:custGeom>
            <a:avLst/>
            <a:gdLst>
              <a:gd name="connsiteX0" fmla="*/ 1974715 w 1974715"/>
              <a:gd name="connsiteY0" fmla="*/ 43994 h 545188"/>
              <a:gd name="connsiteX1" fmla="*/ 1303507 w 1974715"/>
              <a:gd name="connsiteY1" fmla="*/ 43994 h 545188"/>
              <a:gd name="connsiteX2" fmla="*/ 758758 w 1974715"/>
              <a:gd name="connsiteY2" fmla="*/ 501194 h 545188"/>
              <a:gd name="connsiteX3" fmla="*/ 0 w 1974715"/>
              <a:gd name="connsiteY3" fmla="*/ 501194 h 54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715" h="545188">
                <a:moveTo>
                  <a:pt x="1974715" y="43994"/>
                </a:moveTo>
                <a:cubicBezTo>
                  <a:pt x="1740440" y="5894"/>
                  <a:pt x="1506166" y="-32206"/>
                  <a:pt x="1303507" y="43994"/>
                </a:cubicBezTo>
                <a:cubicBezTo>
                  <a:pt x="1100847" y="120194"/>
                  <a:pt x="976009" y="424994"/>
                  <a:pt x="758758" y="501194"/>
                </a:cubicBezTo>
                <a:cubicBezTo>
                  <a:pt x="541507" y="577394"/>
                  <a:pt x="270753" y="539294"/>
                  <a:pt x="0" y="50119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700" dirty="0"/>
              <a:t>unraveling the recursion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9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/>
              <a:t>7 sorted collections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540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Analyzing</a:t>
            </a: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i="1" dirty="0" err="1"/>
              <a:t>PracticeMergeSortSimple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 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0F78-BDD3-68A4-18EE-9AD83B4B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28" y="3417207"/>
            <a:ext cx="4343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BE333-608A-46DF-A4AF-FE0B5801D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72D072-43D2-4244-93B0-C6CB1ACF61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28CFE-245D-43D8-B0D0-387487C5B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706</Words>
  <Application>Microsoft Macintosh PowerPoint</Application>
  <PresentationFormat>On-screen Show (4:3)</PresentationFormat>
  <Paragraphs>117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Today’s Plan</vt:lpstr>
      <vt:lpstr>Merge Sort</vt:lpstr>
      <vt:lpstr> Merge Sort</vt:lpstr>
      <vt:lpstr>Merge Sort “you gotta believe” trust the abstraction</vt:lpstr>
      <vt:lpstr>Merge Sort unraveling the recursion</vt:lpstr>
      <vt:lpstr>Analyzing Merge Sort</vt:lpstr>
      <vt:lpstr>Work on PracticeMergeSortSimple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11</cp:revision>
  <cp:lastPrinted>2008-10-29T02:15:06Z</cp:lastPrinted>
  <dcterms:created xsi:type="dcterms:W3CDTF">2011-01-13T14:36:30Z</dcterms:created>
  <dcterms:modified xsi:type="dcterms:W3CDTF">2022-11-06T18:11:28Z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