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7"/>
  </p:notesMasterIdLst>
  <p:handoutMasterIdLst>
    <p:handoutMasterId r:id="rId18"/>
  </p:handoutMasterIdLst>
  <p:sldIdLst>
    <p:sldId id="256" r:id="rId5"/>
    <p:sldId id="311" r:id="rId6"/>
    <p:sldId id="335" r:id="rId7"/>
    <p:sldId id="355" r:id="rId8"/>
    <p:sldId id="336" r:id="rId9"/>
    <p:sldId id="348" r:id="rId10"/>
    <p:sldId id="337" r:id="rId11"/>
    <p:sldId id="353" r:id="rId12"/>
    <p:sldId id="354" r:id="rId13"/>
    <p:sldId id="347" r:id="rId14"/>
    <p:sldId id="342" r:id="rId15"/>
    <p:sldId id="334" r:id="rId16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B17D63-5D52-41AE-887F-0B9E4DDBDD20}" v="1" dt="2022-05-16T17:17:59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24"/>
    <p:restoredTop sz="94694"/>
  </p:normalViewPr>
  <p:slideViewPr>
    <p:cSldViewPr snapToGrid="0">
      <p:cViewPr varScale="1">
        <p:scale>
          <a:sx n="117" d="100"/>
          <a:sy n="117" d="100"/>
        </p:scale>
        <p:origin x="116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g, Yuxuan" userId="S::jiangy10@rose-hulman.edu::f21e5acd-4aff-4aeb-8cdf-204278490dfc" providerId="AD" clId="Web-{C1B17D63-5D52-41AE-887F-0B9E4DDBDD20}"/>
    <pc:docChg chg="delSld">
      <pc:chgData name="Jiang, Yuxuan" userId="S::jiangy10@rose-hulman.edu::f21e5acd-4aff-4aeb-8cdf-204278490dfc" providerId="AD" clId="Web-{C1B17D63-5D52-41AE-887F-0B9E4DDBDD20}" dt="2022-05-16T17:17:59.834" v="0"/>
      <pc:docMkLst>
        <pc:docMk/>
      </pc:docMkLst>
      <pc:sldChg chg="del">
        <pc:chgData name="Jiang, Yuxuan" userId="S::jiangy10@rose-hulman.edu::f21e5acd-4aff-4aeb-8cdf-204278490dfc" providerId="AD" clId="Web-{C1B17D63-5D52-41AE-887F-0B9E4DDBDD20}" dt="2022-05-16T17:17:59.834" v="0"/>
        <pc:sldMkLst>
          <pc:docMk/>
          <pc:sldMk cId="1791930590" sldId="3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7" y="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02F2FF-F7BD-4FD9-A88B-D0F48E2E13F5}" type="datetimeFigureOut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7" y="882912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586C94D-6B36-4CDB-B3A2-1D72DFD84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5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FC78385-4D3F-43FE-97C2-4CB45FAD9DCD}" type="datetimeFigureOut">
              <a:rPr lang="en-US"/>
              <a:pPr>
                <a:defRPr/>
              </a:pPr>
              <a:t>10/28/22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9188" y="698500"/>
            <a:ext cx="4643437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472" tIns="44737" rIns="89472" bIns="4473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3" y="4416102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DF97A26-8EDD-4564-9705-85BE5B01B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Doing everything in </a:t>
            </a:r>
            <a:r>
              <a:rPr lang="en-US" err="1"/>
              <a:t>LinkedListSimple</a:t>
            </a:r>
            <a:r>
              <a:rPr lang="en-US"/>
              <a:t> today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Quiz given in next slide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892EB-4ED9-40F8-8DD5-2C12D0D4A0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8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diagram is their quiz for the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C9645-B44E-48B7-8B78-F42842175B42}" type="datetime2">
              <a:rPr lang="en-US" smtClean="0"/>
              <a:pPr>
                <a:defRPr/>
              </a:pPr>
              <a:t>Friday, October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B30F1-E047-4650-BFCB-53C7CB21B9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B7A0D-7957-4983-89DC-ABA871FB5D48}" type="datetime2">
              <a:rPr lang="en-US" smtClean="0"/>
              <a:pPr>
                <a:defRPr/>
              </a:pPr>
              <a:t>Friday, October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3F763-FFA4-4122-BB10-31488A5FB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42741-44EC-4F02-916A-883E9E975BA2}" type="datetime2">
              <a:rPr lang="en-US" smtClean="0"/>
              <a:pPr>
                <a:defRPr/>
              </a:pPr>
              <a:t>Friday, October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49201-5ED0-4F2A-8F2D-2EB8563B7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Friday, October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Friday, October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F9970-C56C-49D1-A05D-CB02523538BA}" type="datetime2">
              <a:rPr lang="en-US" smtClean="0"/>
              <a:pPr>
                <a:defRPr/>
              </a:pPr>
              <a:t>Friday, October 28,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12C18-26B8-4E4F-BA31-714AFEDDC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8F6622-1145-4FF5-B65B-54B990E85A25}" type="datetime2">
              <a:rPr lang="en-US" smtClean="0"/>
              <a:pPr>
                <a:defRPr/>
              </a:pPr>
              <a:t>Friday, October 28,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FE424-9F89-4E32-ADE8-D217DD8472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EE7CD-DF58-475A-B4A3-14FA5C2A98BA}" type="datetime2">
              <a:rPr lang="en-US" smtClean="0"/>
              <a:pPr>
                <a:defRPr/>
              </a:pPr>
              <a:t>Friday, October 28,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A637E-5842-4BEF-970F-1D5F15FF4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DAC-2CA7-45E8-A019-4434C9B1A932}" type="datetime2">
              <a:rPr lang="en-US" smtClean="0"/>
              <a:pPr>
                <a:defRPr/>
              </a:pPr>
              <a:t>Friday, October 28,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9E039-3AC9-4A0B-A4F6-F0AE5C172D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493980-E9E2-48A8-A4D8-C69CA8E0FB12}" type="datetime2">
              <a:rPr lang="en-US" smtClean="0"/>
              <a:pPr>
                <a:defRPr/>
              </a:pPr>
              <a:t>Friday, October 28,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2215C-9C42-4373-9EF0-EAD23AD64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17C165-B5F7-447A-BAD5-8CC49919CB68}" type="datetime2">
              <a:rPr lang="en-US" smtClean="0"/>
              <a:pPr>
                <a:defRPr/>
              </a:pPr>
              <a:t>Friday, October 28,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BFBD-625C-4159-9F03-384B4C45D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7C1CBE-7A55-4083-921E-CCF93302F1C6}" type="datetime2">
              <a:rPr lang="en-US" smtClean="0"/>
              <a:pPr>
                <a:defRPr/>
              </a:pPr>
              <a:t>Friday, October 28,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3005E-6D5E-433E-809B-26004E38BE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20969" y="2130425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Linked List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FEBF2-1E79-874A-90AE-45D33A2495CA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/>
              <a:t>Solve the Other Problems in </a:t>
            </a:r>
            <a:r>
              <a:rPr lang="en-US" sz="2800" err="1"/>
              <a:t>LinkedListSimple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572000" cy="5486400"/>
          </a:xfrm>
        </p:spPr>
        <p:txBody>
          <a:bodyPr>
            <a:normAutofit/>
          </a:bodyPr>
          <a:lstStyle/>
          <a:p>
            <a:r>
              <a:rPr lang="en-US" dirty="0"/>
              <a:t>Look at </a:t>
            </a:r>
            <a:r>
              <a:rPr lang="en-US" i="1" dirty="0" err="1"/>
              <a:t>toString</a:t>
            </a:r>
            <a:r>
              <a:rPr lang="en-US" dirty="0"/>
              <a:t> to get an idea of how to do </a:t>
            </a:r>
            <a:r>
              <a:rPr lang="en-US" i="1" dirty="0"/>
              <a:t>size</a:t>
            </a:r>
            <a:r>
              <a:rPr lang="en-US" dirty="0"/>
              <a:t>, then go from there</a:t>
            </a:r>
          </a:p>
          <a:p>
            <a:r>
              <a:rPr lang="en-US" dirty="0"/>
              <a:t>Recommended order</a:t>
            </a:r>
          </a:p>
          <a:p>
            <a:r>
              <a:rPr lang="en-US" dirty="0"/>
              <a:t>Get help if you get stuck!</a:t>
            </a: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A0D5D2A-826E-8A4C-AA23-5C30E1FCF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20040"/>
            <a:ext cx="4236847" cy="419016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941E73EC-A7B4-264E-A6B0-A540F8ECC6A5}"/>
              </a:ext>
            </a:extLst>
          </p:cNvPr>
          <p:cNvSpPr/>
          <p:nvPr/>
        </p:nvSpPr>
        <p:spPr>
          <a:xfrm>
            <a:off x="4361935" y="2471477"/>
            <a:ext cx="1569308" cy="543572"/>
          </a:xfrm>
          <a:custGeom>
            <a:avLst/>
            <a:gdLst>
              <a:gd name="connsiteX0" fmla="*/ 0 w 1569308"/>
              <a:gd name="connsiteY0" fmla="*/ 222296 h 543572"/>
              <a:gd name="connsiteX1" fmla="*/ 1000897 w 1569308"/>
              <a:gd name="connsiteY1" fmla="*/ 12231 h 543572"/>
              <a:gd name="connsiteX2" fmla="*/ 1569308 w 1569308"/>
              <a:gd name="connsiteY2" fmla="*/ 543572 h 54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9308" h="543572">
                <a:moveTo>
                  <a:pt x="0" y="222296"/>
                </a:moveTo>
                <a:cubicBezTo>
                  <a:pt x="369673" y="90490"/>
                  <a:pt x="739346" y="-41315"/>
                  <a:pt x="1000897" y="12231"/>
                </a:cubicBezTo>
                <a:cubicBezTo>
                  <a:pt x="1262448" y="65777"/>
                  <a:pt x="1415878" y="304674"/>
                  <a:pt x="1569308" y="543572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0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4048"/>
          </a:xfrm>
        </p:spPr>
        <p:txBody>
          <a:bodyPr>
            <a:normAutofit fontScale="90000"/>
          </a:bodyPr>
          <a:lstStyle/>
          <a:p>
            <a:r>
              <a:rPr lang="en-US" dirty="0"/>
              <a:t>Reminder: </a:t>
            </a:r>
            <a:br>
              <a:rPr lang="en-US" dirty="0"/>
            </a:br>
            <a:r>
              <a:rPr lang="en-US" dirty="0"/>
              <a:t>Shorthand Diagramming Notation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D5CD16-23D1-B275-277F-B3D494AA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5891"/>
            <a:ext cx="8475785" cy="24710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arrows:</a:t>
            </a:r>
          </a:p>
          <a:p>
            <a:r>
              <a:rPr lang="en-US" dirty="0"/>
              <a:t>To represent the references stored in:</a:t>
            </a:r>
          </a:p>
          <a:p>
            <a:pPr lvl="1"/>
            <a:r>
              <a:rPr lang="en-US" dirty="0"/>
              <a:t>a node’s </a:t>
            </a:r>
            <a:r>
              <a:rPr lang="en-US" i="1" dirty="0"/>
              <a:t>next</a:t>
            </a:r>
          </a:p>
          <a:p>
            <a:pPr lvl="1"/>
            <a:r>
              <a:rPr lang="en-US" dirty="0"/>
              <a:t>the variables </a:t>
            </a:r>
            <a:r>
              <a:rPr lang="en-US" i="1" dirty="0"/>
              <a:t>current</a:t>
            </a:r>
            <a:r>
              <a:rPr lang="en-US" dirty="0"/>
              <a:t>, and </a:t>
            </a:r>
            <a:r>
              <a:rPr lang="en-US" i="1" dirty="0"/>
              <a:t>trailer</a:t>
            </a:r>
          </a:p>
          <a:p>
            <a:r>
              <a:rPr lang="en-US" dirty="0"/>
              <a:t>To connect the list’s nodes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AA7C5-6ECF-8950-116A-7C1827DB3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88443"/>
            <a:ext cx="7772400" cy="23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9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SinglyLinkedList</a:t>
            </a:r>
            <a:endParaRPr lang="en-US"/>
          </a:p>
          <a:p>
            <a:pPr lvl="1"/>
            <a:r>
              <a:rPr lang="en-US"/>
              <a:t>Requires you to implement a </a:t>
            </a:r>
            <a:r>
              <a:rPr lang="en-US" err="1"/>
              <a:t>SinglyLinkedList</a:t>
            </a:r>
            <a:endParaRPr lang="en-US"/>
          </a:p>
          <a:p>
            <a:pPr lvl="1"/>
            <a:r>
              <a:rPr lang="en-US"/>
              <a:t>Additional algorithm questions which make use of the </a:t>
            </a:r>
            <a:r>
              <a:rPr lang="en-US" err="1"/>
              <a:t>SinglyLinkedList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EB52B-C033-DFBC-C08F-AF5E825D4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3294062"/>
            <a:ext cx="44450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7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1FF715-0823-404A-A702-CDE3E8A1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57200"/>
            <a:ext cx="5549900" cy="1470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into pairs</a:t>
            </a:r>
          </a:p>
          <a:p>
            <a:r>
              <a:rPr lang="en-US" dirty="0"/>
              <a:t>Look at/run the code in </a:t>
            </a:r>
            <a:r>
              <a:rPr lang="en-US" dirty="0" err="1"/>
              <a:t>LinkedList.java</a:t>
            </a:r>
            <a:r>
              <a:rPr lang="en-US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en-US" dirty="0"/>
              <a:t>Draw a box-and-pointer diagram of what’s happening in the main code.</a:t>
            </a:r>
          </a:p>
          <a:p>
            <a:r>
              <a:rPr lang="en-US" dirty="0"/>
              <a:t>To figure it out, you’ll have to look at the </a:t>
            </a:r>
            <a:r>
              <a:rPr lang="en-US" dirty="0">
                <a:solidFill>
                  <a:schemeClr val="accent6"/>
                </a:solidFill>
              </a:rPr>
              <a:t>LinkedList constructor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/>
                </a:solidFill>
              </a:rPr>
              <a:t>addAtBeginning</a:t>
            </a:r>
            <a:r>
              <a:rPr lang="en-US" dirty="0"/>
              <a:t>.</a:t>
            </a:r>
          </a:p>
          <a:p>
            <a:r>
              <a:rPr lang="en-US" dirty="0"/>
              <a:t>If you’ve forgotten how to do box-and-pointer diagrams, </a:t>
            </a:r>
            <a:r>
              <a:rPr lang="en-US" i="1" dirty="0"/>
              <a:t>checkout the next slide</a:t>
            </a:r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0DF6DB1-B0B6-0743-B07A-66AE728B8FB3}"/>
              </a:ext>
            </a:extLst>
          </p:cNvPr>
          <p:cNvSpPr/>
          <p:nvPr/>
        </p:nvSpPr>
        <p:spPr>
          <a:xfrm>
            <a:off x="7543800" y="1066800"/>
            <a:ext cx="1404398" cy="1369761"/>
          </a:xfrm>
          <a:custGeom>
            <a:avLst/>
            <a:gdLst>
              <a:gd name="connsiteX0" fmla="*/ 864973 w 1404398"/>
              <a:gd name="connsiteY0" fmla="*/ 1359412 h 1369761"/>
              <a:gd name="connsiteX1" fmla="*/ 902043 w 1404398"/>
              <a:gd name="connsiteY1" fmla="*/ 1309985 h 1369761"/>
              <a:gd name="connsiteX2" fmla="*/ 1322173 w 1404398"/>
              <a:gd name="connsiteY2" fmla="*/ 902212 h 1369761"/>
              <a:gd name="connsiteX3" fmla="*/ 1272746 w 1404398"/>
              <a:gd name="connsiteY3" fmla="*/ 148450 h 1369761"/>
              <a:gd name="connsiteX4" fmla="*/ 0 w 1404398"/>
              <a:gd name="connsiteY4" fmla="*/ 169 h 136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398" h="1369761">
                <a:moveTo>
                  <a:pt x="864973" y="1359412"/>
                </a:moveTo>
                <a:cubicBezTo>
                  <a:pt x="845408" y="1372798"/>
                  <a:pt x="825843" y="1386185"/>
                  <a:pt x="902043" y="1309985"/>
                </a:cubicBezTo>
                <a:cubicBezTo>
                  <a:pt x="978243" y="1233785"/>
                  <a:pt x="1260389" y="1095801"/>
                  <a:pt x="1322173" y="902212"/>
                </a:cubicBezTo>
                <a:cubicBezTo>
                  <a:pt x="1383957" y="708623"/>
                  <a:pt x="1493108" y="298790"/>
                  <a:pt x="1272746" y="148450"/>
                </a:cubicBezTo>
                <a:cubicBezTo>
                  <a:pt x="1052384" y="-1891"/>
                  <a:pt x="526192" y="-861"/>
                  <a:pt x="0" y="169"/>
                </a:cubicBezTo>
              </a:path>
            </a:pathLst>
          </a:custGeom>
          <a:noFill/>
          <a:ln w="38100">
            <a:solidFill>
              <a:srgbClr val="DA1F2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822147-9025-372D-20A5-1C4B14E4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4" y="308700"/>
            <a:ext cx="6817352" cy="62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8619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Optional - Now Walk Through Together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152B9-15A8-EC47-9C15-6B29F978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167"/>
            <a:ext cx="8229600" cy="1143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a breakpoint at first </a:t>
            </a:r>
            <a:r>
              <a:rPr lang="en-US" i="1" dirty="0" err="1"/>
              <a:t>addAtBeginning</a:t>
            </a:r>
            <a:endParaRPr lang="en-US" i="1" dirty="0"/>
          </a:p>
          <a:p>
            <a:r>
              <a:rPr lang="en-US" dirty="0"/>
              <a:t>Execute in the debugger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808D61-1BA9-E645-8E8E-AF84FCAD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3695"/>
            <a:ext cx="5867400" cy="1918188"/>
          </a:xfrm>
          <a:prstGeom prst="rect">
            <a:avLst/>
          </a:prstGeom>
        </p:spPr>
      </p:pic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4CD2F10-7549-AE67-1CF8-7AECC6E3C7A6}"/>
              </a:ext>
            </a:extLst>
          </p:cNvPr>
          <p:cNvSpPr txBox="1">
            <a:spLocks/>
          </p:cNvSpPr>
          <p:nvPr/>
        </p:nvSpPr>
        <p:spPr>
          <a:xfrm>
            <a:off x="471714" y="3960131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i="1" dirty="0"/>
              <a:t>Step over</a:t>
            </a:r>
            <a:r>
              <a:rPr lang="en-US" dirty="0"/>
              <a:t> and keep an eye on debugger’s </a:t>
            </a:r>
            <a:r>
              <a:rPr lang="en-US" i="1" dirty="0"/>
              <a:t>Variables</a:t>
            </a:r>
            <a:r>
              <a:rPr lang="en-US" dirty="0"/>
              <a:t> tab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353DB-E516-A66B-226D-23930E87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86" y="4444465"/>
            <a:ext cx="4347028" cy="22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4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Diagramming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pictures will be extremely helpful</a:t>
            </a:r>
          </a:p>
          <a:p>
            <a:r>
              <a:rPr lang="en-US" dirty="0"/>
              <a:t>We can use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 this )</a:t>
            </a:r>
            <a:r>
              <a:rPr lang="en-US" dirty="0"/>
              <a:t> to see what the current list looks like (does it match diagram?)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863"/>
            <a:ext cx="9144000" cy="28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0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Arrays vs. </a:t>
            </a:r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876800" cy="53553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(int k = 0; k &lt; </a:t>
            </a:r>
            <a:r>
              <a:rPr lang="en-US" dirty="0" err="1"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; k++) {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[k]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Equivalent in while loop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k = 0;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k &lt;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[k]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k++;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0264" y="1295400"/>
            <a:ext cx="4263736" cy="5078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LinkedList list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//Another Day!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r>
              <a:rPr lang="en-US" dirty="0">
                <a:latin typeface="Consolas" panose="020B0609020204030204" pitchFamily="49" charset="0"/>
              </a:rPr>
              <a:t>	//do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8B63E1-DC7F-407B-9518-B7AF42F0E02B}"/>
              </a:ext>
            </a:extLst>
          </p:cNvPr>
          <p:cNvSpPr/>
          <p:nvPr/>
        </p:nvSpPr>
        <p:spPr>
          <a:xfrm>
            <a:off x="152400" y="2133600"/>
            <a:ext cx="472093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D163A-D411-403E-9332-9FA27FF3EAD8}"/>
              </a:ext>
            </a:extLst>
          </p:cNvPr>
          <p:cNvSpPr/>
          <p:nvPr/>
        </p:nvSpPr>
        <p:spPr>
          <a:xfrm>
            <a:off x="4953000" y="2645113"/>
            <a:ext cx="3872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an array, use a ‘for’ because we know exact length of array at the outset.</a:t>
            </a:r>
          </a:p>
          <a:p>
            <a:r>
              <a:rPr lang="en-US" dirty="0"/>
              <a:t>This is known as a </a:t>
            </a:r>
            <a:r>
              <a:rPr lang="en-US" i="1" dirty="0"/>
              <a:t>definite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1C50B0-8EBB-4AD9-BBC1-6453A7A0765A}"/>
              </a:ext>
            </a:extLst>
          </p:cNvPr>
          <p:cNvSpPr/>
          <p:nvPr/>
        </p:nvSpPr>
        <p:spPr>
          <a:xfrm>
            <a:off x="4953000" y="2599730"/>
            <a:ext cx="3872346" cy="1240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973377-9D45-468F-8F28-68D3B6E7A8CB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2438400"/>
            <a:ext cx="5334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44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in Arrays vs. </a:t>
            </a:r>
            <a:r>
              <a:rPr lang="en-US" err="1"/>
              <a:t>LinkedLists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876800" cy="28623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[] 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= ……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(int k = 0; k &lt;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nums.length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 k++) {</a:t>
            </a:r>
          </a:p>
          <a:p>
            <a:pPr>
              <a:tabLst>
                <a:tab pos="449263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// arbitrary element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010BA-72B8-F845-B0B3-4054E0F6BFE2}"/>
              </a:ext>
            </a:extLst>
          </p:cNvPr>
          <p:cNvSpPr txBox="1"/>
          <p:nvPr/>
        </p:nvSpPr>
        <p:spPr>
          <a:xfrm>
            <a:off x="4738255" y="1295400"/>
            <a:ext cx="4263736" cy="31393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err="1">
                <a:latin typeface="Consolas" panose="020B0609020204030204" pitchFamily="49" charset="0"/>
              </a:rPr>
              <a:t>LinkedList</a:t>
            </a:r>
            <a:r>
              <a:rPr lang="en-US">
                <a:latin typeface="Consolas" panose="020B0609020204030204" pitchFamily="49" charset="0"/>
              </a:rPr>
              <a:t> list = ……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while (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!= null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latin typeface="Consolas" panose="020B0609020204030204" pitchFamily="49" charset="0"/>
              </a:rPr>
              <a:t>	// do stuff with</a:t>
            </a:r>
          </a:p>
          <a:p>
            <a:r>
              <a:rPr lang="en-US">
                <a:latin typeface="Consolas" panose="020B0609020204030204" pitchFamily="49" charset="0"/>
              </a:rPr>
              <a:t>	// arbitrary element </a:t>
            </a:r>
          </a:p>
          <a:p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 err="1">
                <a:latin typeface="Consolas" panose="020B0609020204030204" pitchFamily="49" charset="0"/>
              </a:rPr>
              <a:t>current.value</a:t>
            </a:r>
            <a:r>
              <a:rPr lang="en-US">
                <a:latin typeface="Consolas" panose="020B0609020204030204" pitchFamily="49" charset="0"/>
              </a:rPr>
              <a:t>++;</a:t>
            </a:r>
          </a:p>
          <a:p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9A264-9A3D-4D45-A2E4-5083416690B3}"/>
              </a:ext>
            </a:extLst>
          </p:cNvPr>
          <p:cNvSpPr/>
          <p:nvPr/>
        </p:nvSpPr>
        <p:spPr>
          <a:xfrm>
            <a:off x="2057400" y="4431144"/>
            <a:ext cx="425334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AD128-8C78-BB4B-ACC4-C52DC8E39683}"/>
              </a:ext>
            </a:extLst>
          </p:cNvPr>
          <p:cNvSpPr/>
          <p:nvPr/>
        </p:nvSpPr>
        <p:spPr>
          <a:xfrm>
            <a:off x="2133600" y="4419600"/>
            <a:ext cx="42533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linked lists, use a ‘while’ because we do not know exact length of a linked list at outset.</a:t>
            </a:r>
          </a:p>
          <a:p>
            <a:r>
              <a:rPr lang="en-US" dirty="0"/>
              <a:t>This is known as an </a:t>
            </a:r>
            <a:r>
              <a:rPr lang="en-US" i="1" dirty="0"/>
              <a:t>indefinite loop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BD85E8-A70E-8C4E-AE1A-338A89CA5023}"/>
              </a:ext>
            </a:extLst>
          </p:cNvPr>
          <p:cNvSpPr/>
          <p:nvPr/>
        </p:nvSpPr>
        <p:spPr>
          <a:xfrm>
            <a:off x="4800600" y="2175075"/>
            <a:ext cx="39531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3B0A80-497A-1C44-9001-997BFF74C7C3}"/>
              </a:ext>
            </a:extLst>
          </p:cNvPr>
          <p:cNvCxnSpPr>
            <a:cxnSpLocks/>
          </p:cNvCxnSpPr>
          <p:nvPr/>
        </p:nvCxnSpPr>
        <p:spPr>
          <a:xfrm flipV="1">
            <a:off x="3460830" y="2465408"/>
            <a:ext cx="1331089" cy="19792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4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26" y="89443"/>
            <a:ext cx="8229600" cy="1143000"/>
          </a:xfrm>
        </p:spPr>
        <p:txBody>
          <a:bodyPr/>
          <a:lstStyle/>
          <a:p>
            <a:r>
              <a:rPr lang="en-US"/>
              <a:t>Traverse Linked List Stop at the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A6EBD-ECB4-D34F-B630-0D98143FF102}"/>
              </a:ext>
            </a:extLst>
          </p:cNvPr>
          <p:cNvSpPr txBox="1"/>
          <p:nvPr/>
        </p:nvSpPr>
        <p:spPr>
          <a:xfrm>
            <a:off x="548219" y="1168078"/>
            <a:ext cx="8098069" cy="258532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LinkedList list = ……	current's values: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	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u="sng" dirty="0">
                <a:latin typeface="Consolas" panose="020B0609020204030204" pitchFamily="49" charset="0"/>
              </a:rPr>
              <a:t>1742</a:t>
            </a:r>
            <a:r>
              <a:rPr lang="en-US" dirty="0">
                <a:latin typeface="Consolas" panose="020B0609020204030204" pitchFamily="49" charset="0"/>
              </a:rPr>
              <a:t>_____________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!= null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) {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__________________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} // end while</a:t>
            </a:r>
          </a:p>
          <a:p>
            <a:pPr>
              <a:tabLst>
                <a:tab pos="449263" algn="l"/>
                <a:tab pos="4110038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latin typeface="Consolas" panose="020B0609020204030204" pitchFamily="49" charset="0"/>
              </a:rPr>
              <a:t> = new Node(</a:t>
            </a:r>
            <a:r>
              <a:rPr lang="en-US" dirty="0" err="1">
                <a:latin typeface="Consolas" panose="020B0609020204030204" pitchFamily="49" charset="0"/>
              </a:rPr>
              <a:t>vToAdd</a:t>
            </a:r>
            <a:r>
              <a:rPr lang="en-US" dirty="0">
                <a:latin typeface="Consolas" panose="020B0609020204030204" pitchFamily="49" charset="0"/>
              </a:rPr>
              <a:t>, null); // adds new node at 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D9B52-619B-914F-84F4-7ACF9555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51" y="3876717"/>
            <a:ext cx="6745969" cy="29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9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26" y="89443"/>
            <a:ext cx="8229600" cy="1143000"/>
          </a:xfrm>
        </p:spPr>
        <p:txBody>
          <a:bodyPr/>
          <a:lstStyle/>
          <a:p>
            <a:r>
              <a:rPr lang="en-US" dirty="0"/>
              <a:t>Traverse Linked List With </a:t>
            </a:r>
            <a:r>
              <a:rPr lang="en-US" i="1" dirty="0"/>
              <a:t>Trailer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A6EBD-ECB4-D34F-B630-0D98143FF102}"/>
              </a:ext>
            </a:extLst>
          </p:cNvPr>
          <p:cNvSpPr txBox="1"/>
          <p:nvPr/>
        </p:nvSpPr>
        <p:spPr>
          <a:xfrm>
            <a:off x="548219" y="1168078"/>
            <a:ext cx="8098069" cy="23083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LinkedList list = ……	current	trailer: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trailer = null; </a:t>
            </a:r>
            <a:r>
              <a:rPr lang="en-US" dirty="0">
                <a:latin typeface="Consolas" panose="020B0609020204030204" pitchFamily="49" charset="0"/>
              </a:rPr>
              <a:t>		_</a:t>
            </a:r>
            <a:r>
              <a:rPr lang="en-US" u="sng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u="sng" dirty="0">
                <a:latin typeface="Consolas" panose="020B0609020204030204" pitchFamily="49" charset="0"/>
              </a:rPr>
              <a:t>1742</a:t>
            </a:r>
            <a:r>
              <a:rPr lang="en-US" dirty="0">
                <a:latin typeface="Consolas" panose="020B0609020204030204" pitchFamily="49" charset="0"/>
              </a:rPr>
              <a:t>_______ 	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!= null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) {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w/ node values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trailer = current;</a:t>
            </a:r>
            <a:r>
              <a:rPr lang="en-US" dirty="0">
                <a:latin typeface="Consolas" panose="020B0609020204030204" pitchFamily="49" charset="0"/>
              </a:rPr>
              <a:t> 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____________	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} // end while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D9B52-619B-914F-84F4-7ACF9555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9" y="3541853"/>
            <a:ext cx="6745969" cy="29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4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2EB23CE-1CD2-4B69-9E50-DC66E79D38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F6D3FF-4230-44B7-891A-B84816FD13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2F283B-6588-4A17-9501-58C69A53AC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645</Words>
  <Application>Microsoft Macintosh PowerPoint</Application>
  <PresentationFormat>On-screen Show (4:3)</PresentationFormat>
  <Paragraphs>115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Office Theme</vt:lpstr>
      <vt:lpstr>CSSE 220</vt:lpstr>
      <vt:lpstr>Quiz</vt:lpstr>
      <vt:lpstr>PowerPoint Presentation</vt:lpstr>
      <vt:lpstr>Optional - Now Walk Through Together</vt:lpstr>
      <vt:lpstr>Shorthand Diagramming Notation</vt:lpstr>
      <vt:lpstr>Loops in Arrays vs. LinkedLists</vt:lpstr>
      <vt:lpstr>Loops in Arrays vs. LinkedLists</vt:lpstr>
      <vt:lpstr>Traverse Linked List Stop at the End</vt:lpstr>
      <vt:lpstr>Traverse Linked List With Trailer</vt:lpstr>
      <vt:lpstr>Solve the Other Problems in LinkedListSimple</vt:lpstr>
      <vt:lpstr>Reminder:  Shorthand Diagramming Notation</vt:lpstr>
      <vt:lpstr>Homework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Hollingsworth, Joseph</cp:lastModifiedBy>
  <cp:revision>20</cp:revision>
  <cp:lastPrinted>2015-10-26T12:57:27Z</cp:lastPrinted>
  <dcterms:created xsi:type="dcterms:W3CDTF">2007-11-19T15:20:41Z</dcterms:created>
  <dcterms:modified xsi:type="dcterms:W3CDTF">2022-10-28T14:50:39Z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