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49"/>
  </p:notesMasterIdLst>
  <p:handoutMasterIdLst>
    <p:handoutMasterId r:id="rId50"/>
  </p:handoutMasterIdLst>
  <p:sldIdLst>
    <p:sldId id="300" r:id="rId5"/>
    <p:sldId id="269" r:id="rId6"/>
    <p:sldId id="302" r:id="rId7"/>
    <p:sldId id="310" r:id="rId8"/>
    <p:sldId id="265" r:id="rId9"/>
    <p:sldId id="266" r:id="rId10"/>
    <p:sldId id="268" r:id="rId11"/>
    <p:sldId id="303" r:id="rId12"/>
    <p:sldId id="375" r:id="rId13"/>
    <p:sldId id="376" r:id="rId14"/>
    <p:sldId id="377" r:id="rId15"/>
    <p:sldId id="378" r:id="rId16"/>
    <p:sldId id="320" r:id="rId17"/>
    <p:sldId id="270" r:id="rId18"/>
    <p:sldId id="271" r:id="rId19"/>
    <p:sldId id="272" r:id="rId20"/>
    <p:sldId id="273" r:id="rId21"/>
    <p:sldId id="259" r:id="rId22"/>
    <p:sldId id="261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9" r:id="rId45"/>
    <p:sldId id="257" r:id="rId46"/>
    <p:sldId id="314" r:id="rId47"/>
    <p:sldId id="317" r:id="rId4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CFE12-58A5-41F5-B330-9BEFD567C01A}" v="5" dt="2022-03-10T19:35:47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lam, Connor" userId="e32381b8-1bc2-4fc5-952b-ed5b64c6d83d" providerId="ADAL" clId="{3C1CFE12-58A5-41F5-B330-9BEFD567C01A}"/>
    <pc:docChg chg="modSld">
      <pc:chgData name="Hallam, Connor" userId="e32381b8-1bc2-4fc5-952b-ed5b64c6d83d" providerId="ADAL" clId="{3C1CFE12-58A5-41F5-B330-9BEFD567C01A}" dt="2022-03-10T19:35:47.335" v="0" actId="1076"/>
      <pc:docMkLst>
        <pc:docMk/>
      </pc:docMkLst>
      <pc:sldChg chg="modSp mod">
        <pc:chgData name="Hallam, Connor" userId="e32381b8-1bc2-4fc5-952b-ed5b64c6d83d" providerId="ADAL" clId="{3C1CFE12-58A5-41F5-B330-9BEFD567C01A}" dt="2022-03-10T19:35:47.335" v="0" actId="1076"/>
        <pc:sldMkLst>
          <pc:docMk/>
          <pc:sldMk cId="4048058715" sldId="299"/>
        </pc:sldMkLst>
        <pc:picChg chg="mod">
          <ac:chgData name="Hallam, Connor" userId="e32381b8-1bc2-4fc5-952b-ed5b64c6d83d" providerId="ADAL" clId="{3C1CFE12-58A5-41F5-B330-9BEFD567C01A}" dt="2022-03-10T19:35:47.335" v="0" actId="1076"/>
          <ac:picMkLst>
            <pc:docMk/>
            <pc:sldMk cId="4048058715" sldId="299"/>
            <ac:picMk id="4" creationId="{00000000-0000-0000-0000-000000000000}"/>
          </ac:picMkLst>
        </pc:picChg>
      </pc:sldChg>
    </pc:docChg>
  </pc:docChgLst>
  <pc:docChgLst>
    <pc:chgData name="Herbert, Reddick" userId="S::herberrf@rose-hulman.edu::cf62b490-58d1-48ed-84e7-2bab9e5b73b8" providerId="AD" clId="Web-{9297395C-0E3C-4178-A4B8-684EF7CFDD5F}"/>
    <pc:docChg chg="modSld">
      <pc:chgData name="Herbert, Reddick" userId="S::herberrf@rose-hulman.edu::cf62b490-58d1-48ed-84e7-2bab9e5b73b8" providerId="AD" clId="Web-{9297395C-0E3C-4178-A4B8-684EF7CFDD5F}" dt="2021-12-03T16:19:11.879" v="0" actId="1076"/>
      <pc:docMkLst>
        <pc:docMk/>
      </pc:docMkLst>
      <pc:sldChg chg="modSp">
        <pc:chgData name="Herbert, Reddick" userId="S::herberrf@rose-hulman.edu::cf62b490-58d1-48ed-84e7-2bab9e5b73b8" providerId="AD" clId="Web-{9297395C-0E3C-4178-A4B8-684EF7CFDD5F}" dt="2021-12-03T16:19:11.879" v="0" actId="1076"/>
        <pc:sldMkLst>
          <pc:docMk/>
          <pc:sldMk cId="1078238249" sldId="277"/>
        </pc:sldMkLst>
        <pc:picChg chg="mod">
          <ac:chgData name="Herbert, Reddick" userId="S::herberrf@rose-hulman.edu::cf62b490-58d1-48ed-84e7-2bab9e5b73b8" providerId="AD" clId="Web-{9297395C-0E3C-4178-A4B8-684EF7CFDD5F}" dt="2021-12-03T16:19:11.879" v="0" actId="1076"/>
          <ac:picMkLst>
            <pc:docMk/>
            <pc:sldMk cId="1078238249" sldId="277"/>
            <ac:picMk id="5" creationId="{00000000-0000-0000-0000-000000000000}"/>
          </ac:picMkLst>
        </pc:picChg>
      </pc:sldChg>
    </pc:docChg>
  </pc:docChgLst>
  <pc:docChgLst>
    <pc:chgData name="Hollingsworth, Joseph" userId="6338ef61-550f-4a52-a8a3-bd9025908f10" providerId="ADAL" clId="{120998B4-69A1-3749-836A-2E539F5DD8AC}"/>
    <pc:docChg chg="modSld">
      <pc:chgData name="Hollingsworth, Joseph" userId="6338ef61-550f-4a52-a8a3-bd9025908f10" providerId="ADAL" clId="{120998B4-69A1-3749-836A-2E539F5DD8AC}" dt="2022-03-10T02:02:55.801" v="14" actId="6549"/>
      <pc:docMkLst>
        <pc:docMk/>
      </pc:docMkLst>
      <pc:sldChg chg="modSp mod">
        <pc:chgData name="Hollingsworth, Joseph" userId="6338ef61-550f-4a52-a8a3-bd9025908f10" providerId="ADAL" clId="{120998B4-69A1-3749-836A-2E539F5DD8AC}" dt="2022-03-10T02:02:55.801" v="14" actId="6549"/>
        <pc:sldMkLst>
          <pc:docMk/>
          <pc:sldMk cId="3104463201" sldId="300"/>
        </pc:sldMkLst>
        <pc:spChg chg="mod">
          <ac:chgData name="Hollingsworth, Joseph" userId="6338ef61-550f-4a52-a8a3-bd9025908f10" providerId="ADAL" clId="{120998B4-69A1-3749-836A-2E539F5DD8AC}" dt="2022-03-10T02:02:55.801" v="14" actId="6549"/>
          <ac:spMkLst>
            <pc:docMk/>
            <pc:sldMk cId="3104463201" sldId="300"/>
            <ac:spMk id="3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FEAA5051-5FB3-3044-8D2D-0A21FF32C22C}"/>
    <pc:docChg chg="custSel delSld modSld">
      <pc:chgData name="Hollingsworth, Joseph" userId="6338ef61-550f-4a52-a8a3-bd9025908f10" providerId="ADAL" clId="{FEAA5051-5FB3-3044-8D2D-0A21FF32C22C}" dt="2021-09-07T01:29:31.780" v="116" actId="2696"/>
      <pc:docMkLst>
        <pc:docMk/>
      </pc:docMkLst>
      <pc:sldChg chg="del">
        <pc:chgData name="Hollingsworth, Joseph" userId="6338ef61-550f-4a52-a8a3-bd9025908f10" providerId="ADAL" clId="{FEAA5051-5FB3-3044-8D2D-0A21FF32C22C}" dt="2021-09-07T01:29:31.780" v="116" actId="2696"/>
        <pc:sldMkLst>
          <pc:docMk/>
          <pc:sldMk cId="3686379248" sldId="258"/>
        </pc:sldMkLst>
      </pc:sldChg>
      <pc:sldChg chg="del">
        <pc:chgData name="Hollingsworth, Joseph" userId="6338ef61-550f-4a52-a8a3-bd9025908f10" providerId="ADAL" clId="{FEAA5051-5FB3-3044-8D2D-0A21FF32C22C}" dt="2021-09-07T01:29:31.780" v="116" actId="2696"/>
        <pc:sldMkLst>
          <pc:docMk/>
          <pc:sldMk cId="2989450680" sldId="260"/>
        </pc:sldMkLst>
      </pc:sldChg>
      <pc:sldChg chg="del">
        <pc:chgData name="Hollingsworth, Joseph" userId="6338ef61-550f-4a52-a8a3-bd9025908f10" providerId="ADAL" clId="{FEAA5051-5FB3-3044-8D2D-0A21FF32C22C}" dt="2021-09-07T01:29:31.780" v="116" actId="2696"/>
        <pc:sldMkLst>
          <pc:docMk/>
          <pc:sldMk cId="593419135" sldId="263"/>
        </pc:sldMkLst>
      </pc:sldChg>
      <pc:sldChg chg="del">
        <pc:chgData name="Hollingsworth, Joseph" userId="6338ef61-550f-4a52-a8a3-bd9025908f10" providerId="ADAL" clId="{FEAA5051-5FB3-3044-8D2D-0A21FF32C22C}" dt="2021-09-07T01:29:31.780" v="116" actId="2696"/>
        <pc:sldMkLst>
          <pc:docMk/>
          <pc:sldMk cId="2468141845" sldId="264"/>
        </pc:sldMkLst>
      </pc:sldChg>
      <pc:sldChg chg="addSp delSp modSp mod">
        <pc:chgData name="Hollingsworth, Joseph" userId="6338ef61-550f-4a52-a8a3-bd9025908f10" providerId="ADAL" clId="{FEAA5051-5FB3-3044-8D2D-0A21FF32C22C}" dt="2021-09-07T01:27:30.132" v="73" actId="1076"/>
        <pc:sldMkLst>
          <pc:docMk/>
          <pc:sldMk cId="2605874023" sldId="274"/>
        </pc:sldMkLst>
        <pc:picChg chg="del">
          <ac:chgData name="Hollingsworth, Joseph" userId="6338ef61-550f-4a52-a8a3-bd9025908f10" providerId="ADAL" clId="{FEAA5051-5FB3-3044-8D2D-0A21FF32C22C}" dt="2021-09-07T01:27:11.468" v="70" actId="478"/>
          <ac:picMkLst>
            <pc:docMk/>
            <pc:sldMk cId="2605874023" sldId="274"/>
            <ac:picMk id="4" creationId="{00000000-0000-0000-0000-000000000000}"/>
          </ac:picMkLst>
        </pc:picChg>
        <pc:picChg chg="add mod">
          <ac:chgData name="Hollingsworth, Joseph" userId="6338ef61-550f-4a52-a8a3-bd9025908f10" providerId="ADAL" clId="{FEAA5051-5FB3-3044-8D2D-0A21FF32C22C}" dt="2021-09-07T01:27:30.132" v="73" actId="1076"/>
          <ac:picMkLst>
            <pc:docMk/>
            <pc:sldMk cId="2605874023" sldId="274"/>
            <ac:picMk id="6" creationId="{571D1775-5DFD-264D-9DC4-D3F616D70D01}"/>
          </ac:picMkLst>
        </pc:picChg>
      </pc:sldChg>
      <pc:sldChg chg="addSp delSp modSp mod">
        <pc:chgData name="Hollingsworth, Joseph" userId="6338ef61-550f-4a52-a8a3-bd9025908f10" providerId="ADAL" clId="{FEAA5051-5FB3-3044-8D2D-0A21FF32C22C}" dt="2021-09-07T01:27:34.622" v="75"/>
        <pc:sldMkLst>
          <pc:docMk/>
          <pc:sldMk cId="1141841959" sldId="275"/>
        </pc:sldMkLst>
        <pc:picChg chg="del">
          <ac:chgData name="Hollingsworth, Joseph" userId="6338ef61-550f-4a52-a8a3-bd9025908f10" providerId="ADAL" clId="{FEAA5051-5FB3-3044-8D2D-0A21FF32C22C}" dt="2021-09-07T01:27:34.226" v="74" actId="478"/>
          <ac:picMkLst>
            <pc:docMk/>
            <pc:sldMk cId="1141841959" sldId="275"/>
            <ac:picMk id="4" creationId="{00000000-0000-0000-0000-000000000000}"/>
          </ac:picMkLst>
        </pc:picChg>
        <pc:picChg chg="add mod">
          <ac:chgData name="Hollingsworth, Joseph" userId="6338ef61-550f-4a52-a8a3-bd9025908f10" providerId="ADAL" clId="{FEAA5051-5FB3-3044-8D2D-0A21FF32C22C}" dt="2021-09-07T01:27:34.622" v="75"/>
          <ac:picMkLst>
            <pc:docMk/>
            <pc:sldMk cId="1141841959" sldId="275"/>
            <ac:picMk id="5" creationId="{3D923838-26FB-C445-A161-AA50C97332C5}"/>
          </ac:picMkLst>
        </pc:picChg>
      </pc:sldChg>
      <pc:sldChg chg="addSp delSp modSp mod">
        <pc:chgData name="Hollingsworth, Joseph" userId="6338ef61-550f-4a52-a8a3-bd9025908f10" providerId="ADAL" clId="{FEAA5051-5FB3-3044-8D2D-0A21FF32C22C}" dt="2021-09-07T01:27:38.252" v="77"/>
        <pc:sldMkLst>
          <pc:docMk/>
          <pc:sldMk cId="3912177595" sldId="276"/>
        </pc:sldMkLst>
        <pc:picChg chg="del">
          <ac:chgData name="Hollingsworth, Joseph" userId="6338ef61-550f-4a52-a8a3-bd9025908f10" providerId="ADAL" clId="{FEAA5051-5FB3-3044-8D2D-0A21FF32C22C}" dt="2021-09-07T01:27:37.916" v="76" actId="478"/>
          <ac:picMkLst>
            <pc:docMk/>
            <pc:sldMk cId="3912177595" sldId="276"/>
            <ac:picMk id="4" creationId="{00000000-0000-0000-0000-000000000000}"/>
          </ac:picMkLst>
        </pc:picChg>
        <pc:picChg chg="add mod">
          <ac:chgData name="Hollingsworth, Joseph" userId="6338ef61-550f-4a52-a8a3-bd9025908f10" providerId="ADAL" clId="{FEAA5051-5FB3-3044-8D2D-0A21FF32C22C}" dt="2021-09-07T01:27:38.252" v="77"/>
          <ac:picMkLst>
            <pc:docMk/>
            <pc:sldMk cId="3912177595" sldId="276"/>
            <ac:picMk id="6" creationId="{D4A2E085-4E0F-D54F-B197-DF110EEDC639}"/>
          </ac:picMkLst>
        </pc:picChg>
      </pc:sldChg>
      <pc:sldChg chg="modSp mod">
        <pc:chgData name="Hollingsworth, Joseph" userId="6338ef61-550f-4a52-a8a3-bd9025908f10" providerId="ADAL" clId="{FEAA5051-5FB3-3044-8D2D-0A21FF32C22C}" dt="2021-09-07T01:28:51.375" v="115" actId="113"/>
        <pc:sldMkLst>
          <pc:docMk/>
          <pc:sldMk cId="278095655" sldId="292"/>
        </pc:sldMkLst>
        <pc:spChg chg="mod">
          <ac:chgData name="Hollingsworth, Joseph" userId="6338ef61-550f-4a52-a8a3-bd9025908f10" providerId="ADAL" clId="{FEAA5051-5FB3-3044-8D2D-0A21FF32C22C}" dt="2021-09-07T01:28:51.375" v="115" actId="113"/>
          <ac:spMkLst>
            <pc:docMk/>
            <pc:sldMk cId="278095655" sldId="292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FEAA5051-5FB3-3044-8D2D-0A21FF32C22C}" dt="2021-09-07T01:20:41.217" v="2" actId="6549"/>
        <pc:sldMkLst>
          <pc:docMk/>
          <pc:sldMk cId="3104463201" sldId="300"/>
        </pc:sldMkLst>
        <pc:spChg chg="mod">
          <ac:chgData name="Hollingsworth, Joseph" userId="6338ef61-550f-4a52-a8a3-bd9025908f10" providerId="ADAL" clId="{FEAA5051-5FB3-3044-8D2D-0A21FF32C22C}" dt="2021-09-07T01:20:41.217" v="2" actId="6549"/>
          <ac:spMkLst>
            <pc:docMk/>
            <pc:sldMk cId="3104463201" sldId="300"/>
            <ac:spMk id="9219" creationId="{00000000-0000-0000-0000-000000000000}"/>
          </ac:spMkLst>
        </pc:spChg>
      </pc:sldChg>
      <pc:sldChg chg="modSp mod">
        <pc:chgData name="Hollingsworth, Joseph" userId="6338ef61-550f-4a52-a8a3-bd9025908f10" providerId="ADAL" clId="{FEAA5051-5FB3-3044-8D2D-0A21FF32C22C}" dt="2021-09-06T19:49:37.675" v="1" actId="20577"/>
        <pc:sldMkLst>
          <pc:docMk/>
          <pc:sldMk cId="2288678104" sldId="302"/>
        </pc:sldMkLst>
        <pc:spChg chg="mod">
          <ac:chgData name="Hollingsworth, Joseph" userId="6338ef61-550f-4a52-a8a3-bd9025908f10" providerId="ADAL" clId="{FEAA5051-5FB3-3044-8D2D-0A21FF32C22C}" dt="2021-09-06T19:49:37.675" v="1" actId="20577"/>
          <ac:spMkLst>
            <pc:docMk/>
            <pc:sldMk cId="2288678104" sldId="302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FEAA5051-5FB3-3044-8D2D-0A21FF32C22C}" dt="2021-09-07T01:29:31.780" v="116" actId="2696"/>
        <pc:sldMkLst>
          <pc:docMk/>
          <pc:sldMk cId="811587282" sldId="304"/>
        </pc:sldMkLst>
      </pc:sldChg>
      <pc:sldChg chg="del">
        <pc:chgData name="Hollingsworth, Joseph" userId="6338ef61-550f-4a52-a8a3-bd9025908f10" providerId="ADAL" clId="{FEAA5051-5FB3-3044-8D2D-0A21FF32C22C}" dt="2021-09-07T01:29:31.780" v="116" actId="2696"/>
        <pc:sldMkLst>
          <pc:docMk/>
          <pc:sldMk cId="104887871" sldId="309"/>
        </pc:sldMkLst>
      </pc:sldChg>
      <pc:sldChg chg="modSp mod">
        <pc:chgData name="Hollingsworth, Joseph" userId="6338ef61-550f-4a52-a8a3-bd9025908f10" providerId="ADAL" clId="{FEAA5051-5FB3-3044-8D2D-0A21FF32C22C}" dt="2021-09-07T01:21:43.994" v="69" actId="20577"/>
        <pc:sldMkLst>
          <pc:docMk/>
          <pc:sldMk cId="901388388" sldId="310"/>
        </pc:sldMkLst>
        <pc:spChg chg="mod">
          <ac:chgData name="Hollingsworth, Joseph" userId="6338ef61-550f-4a52-a8a3-bd9025908f10" providerId="ADAL" clId="{FEAA5051-5FB3-3044-8D2D-0A21FF32C22C}" dt="2021-09-07T01:21:43.994" v="69" actId="20577"/>
          <ac:spMkLst>
            <pc:docMk/>
            <pc:sldMk cId="901388388" sldId="310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FEAA5051-5FB3-3044-8D2D-0A21FF32C22C}" dt="2021-09-07T01:29:31.780" v="116" actId="2696"/>
        <pc:sldMkLst>
          <pc:docMk/>
          <pc:sldMk cId="2319455308" sldId="315"/>
        </pc:sldMkLst>
      </pc:sldChg>
      <pc:sldChg chg="del">
        <pc:chgData name="Hollingsworth, Joseph" userId="6338ef61-550f-4a52-a8a3-bd9025908f10" providerId="ADAL" clId="{FEAA5051-5FB3-3044-8D2D-0A21FF32C22C}" dt="2021-09-07T01:29:31.780" v="116" actId="2696"/>
        <pc:sldMkLst>
          <pc:docMk/>
          <pc:sldMk cId="2771398721" sldId="316"/>
        </pc:sldMkLst>
      </pc:sldChg>
      <pc:sldChg chg="del">
        <pc:chgData name="Hollingsworth, Joseph" userId="6338ef61-550f-4a52-a8a3-bd9025908f10" providerId="ADAL" clId="{FEAA5051-5FB3-3044-8D2D-0A21FF32C22C}" dt="2021-09-06T19:49:20.724" v="0" actId="2696"/>
        <pc:sldMkLst>
          <pc:docMk/>
          <pc:sldMk cId="888947291" sldId="3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9/6/22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Note: You will want to use clicker for slides</a:t>
            </a:r>
            <a:r>
              <a:rPr lang="en-US" baseline="0"/>
              <a:t> today!</a:t>
            </a:r>
            <a:endParaRPr lang="en-US"/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Bring hard copy of code from 2DArraysAndMapsS</a:t>
            </a:r>
            <a:r>
              <a:rPr lang="en-US" baseline="0"/>
              <a:t>olution.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/>
              <a:t>Bring copies of 2DArraysAndMapsSamples from Instructor Resources.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does</a:t>
            </a:r>
            <a:r>
              <a:rPr lang="en-US" baseline="0"/>
              <a:t> it mean when I write down?</a:t>
            </a:r>
          </a:p>
          <a:p>
            <a:r>
              <a:rPr lang="en-US" baseline="0" err="1"/>
              <a:t>int</a:t>
            </a:r>
            <a:r>
              <a:rPr lang="en-US" baseline="0"/>
              <a:t>[]      (an array of type </a:t>
            </a:r>
            <a:r>
              <a:rPr lang="en-US" baseline="0" err="1"/>
              <a:t>int</a:t>
            </a:r>
            <a:r>
              <a:rPr lang="en-US" baseline="0"/>
              <a:t>)</a:t>
            </a:r>
          </a:p>
          <a:p>
            <a:r>
              <a:rPr lang="en-US" baseline="0"/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___[]      (an array of some? type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Is </a:t>
            </a:r>
            <a:r>
              <a:rPr lang="en-US" baseline="0" err="1"/>
              <a:t>int</a:t>
            </a:r>
            <a:r>
              <a:rPr lang="en-US" baseline="0"/>
              <a:t>[] a type?   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What is does this mean?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err="1"/>
              <a:t>int</a:t>
            </a:r>
            <a:r>
              <a:rPr lang="en-US" baseline="0"/>
              <a:t>[][]    (an array of </a:t>
            </a:r>
            <a:r>
              <a:rPr lang="en-US" baseline="0" err="1"/>
              <a:t>int</a:t>
            </a:r>
            <a:r>
              <a:rPr lang="en-US" baseline="0"/>
              <a:t> arrays!)</a:t>
            </a:r>
          </a:p>
          <a:p>
            <a:endParaRPr lang="en-US" baseline="0"/>
          </a:p>
          <a:p>
            <a:endParaRPr lang="en-US" baseline="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8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groups are finished, ask them to work on the array problems from SVN</a:t>
            </a:r>
          </a:p>
          <a:p>
            <a:r>
              <a:rPr lang="en-US"/>
              <a:t>Once</a:t>
            </a:r>
            <a:r>
              <a:rPr lang="en-US" baseline="0"/>
              <a:t> enough groups are finished, review the quiz questions and refer students to the cheat sheet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4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groups are finished, ask them to work on the array problems from SVN</a:t>
            </a:r>
          </a:p>
          <a:p>
            <a:r>
              <a:rPr lang="en-US"/>
              <a:t>Once</a:t>
            </a:r>
            <a:r>
              <a:rPr lang="en-US" baseline="0"/>
              <a:t> enough groups are finished, review the quiz questions and refer students to the cheat sheet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individual assignment, pair programming</a:t>
            </a:r>
            <a:r>
              <a:rPr lang="en-US" baseline="0"/>
              <a:t> is not allowed!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vague than top OK</a:t>
            </a:r>
          </a:p>
          <a:p>
            <a:endParaRPr lang="en-US"/>
          </a:p>
          <a:p>
            <a:r>
              <a:rPr lang="en-US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Exam, just immediately F</a:t>
            </a:r>
          </a:p>
          <a:p>
            <a:r>
              <a:rPr lang="en-US"/>
              <a:t>Worse</a:t>
            </a:r>
            <a:r>
              <a:rPr lang="en-US" baseline="0"/>
              <a:t> than a 0% actually negative 100%</a:t>
            </a:r>
          </a:p>
          <a:p>
            <a:r>
              <a:rPr lang="en-US" baseline="0"/>
              <a:t>1 or 2 lines from </a:t>
            </a:r>
            <a:r>
              <a:rPr lang="en-US" baseline="0" err="1"/>
              <a:t>stackoverflow</a:t>
            </a:r>
            <a:r>
              <a:rPr lang="en-US" baseline="0"/>
              <a:t> is ok, but not 8-10</a:t>
            </a:r>
          </a:p>
          <a:p>
            <a:r>
              <a:rPr lang="en-US" baseline="0"/>
              <a:t>Its ok to ask for help when you have one small thing.</a:t>
            </a:r>
          </a:p>
          <a:p>
            <a:r>
              <a:rPr lang="en-US" baseline="0"/>
              <a:t>Unlimited help with Eclipse </a:t>
            </a:r>
            <a:r>
              <a:rPr lang="en-US" baseline="0" err="1"/>
              <a:t>Git</a:t>
            </a:r>
            <a:r>
              <a:rPr lang="en-US" baseline="0"/>
              <a:t> tools </a:t>
            </a:r>
            <a:r>
              <a:rPr lang="en-US" baseline="0" err="1"/>
              <a:t>etc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them ask questions (at least one) about academic honesty policy before moving on</a:t>
            </a:r>
          </a:p>
          <a:p>
            <a:endParaRPr lang="en-US"/>
          </a:p>
          <a:p>
            <a:r>
              <a:rPr lang="en-US"/>
              <a:t>Explain the reasoning behind the academic honesty policy:</a:t>
            </a:r>
          </a:p>
          <a:p>
            <a:r>
              <a:rPr lang="en-US"/>
              <a:t>Students need to learn competency, too much help does not prepare them for future courses or career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Like python’s “for </a:t>
            </a:r>
            <a:r>
              <a:rPr sz="1200" err="1"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sz="120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Tuesday, September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Tuesday, September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Tuesday, September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Tuesday, September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Tuesday, September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Tuesday, September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Tuesday, September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Tuesday, September 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Tuesday, September 6,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Tuesday, September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Tuesday, September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Tuesday, September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2D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096000"/>
            <a:ext cx="8534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Check out Practice2DArraysAndMaps from </a:t>
            </a:r>
            <a:r>
              <a:rPr lang="en-US" sz="2400" err="1"/>
              <a:t>Git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5C517F-D815-423A-B934-852BB1F9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837"/>
            <a:ext cx="6858957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271A74-ECB6-4CCF-A5AA-59EA1254D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6355"/>
            <a:ext cx="5943600" cy="1989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23BF6-EB1E-4931-9FD9-F4FA35DD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89" y="2159730"/>
            <a:ext cx="5858570" cy="46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EF1A8C-C5D2-477A-847F-0C38FBF0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864839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8C8FB-2C27-4E38-AC98-8143A25236B9}"/>
              </a:ext>
            </a:extLst>
          </p:cNvPr>
          <p:cNvSpPr txBox="1"/>
          <p:nvPr/>
        </p:nvSpPr>
        <p:spPr>
          <a:xfrm>
            <a:off x="304800" y="4605010"/>
            <a:ext cx="7962436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Ask me a question about a “gray area” right now!</a:t>
            </a:r>
          </a:p>
        </p:txBody>
      </p:sp>
    </p:spTree>
    <p:extLst>
      <p:ext uri="{BB962C8B-B14F-4D97-AF65-F5344CB8AC3E}">
        <p14:creationId xmlns:p14="http://schemas.microsoft.com/office/powerpoint/2010/main" val="2569689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/>
              <a:t>Questions: Post to Piazza</a:t>
            </a:r>
          </a:p>
          <a:p>
            <a:r>
              <a:rPr lang="en-US" strike="sngStrike"/>
              <a:t>Academic Honesty</a:t>
            </a:r>
          </a:p>
          <a:p>
            <a:r>
              <a:rPr lang="en-US" strike="sngStrike"/>
              <a:t>Quizzes</a:t>
            </a:r>
          </a:p>
          <a:p>
            <a:r>
              <a:rPr lang="en-US"/>
              <a:t>Review:</a:t>
            </a:r>
          </a:p>
          <a:p>
            <a:pPr lvl="1"/>
            <a:r>
              <a:rPr lang="en-US"/>
              <a:t>Coding </a:t>
            </a:r>
            <a:r>
              <a:rPr lang="en-US" err="1"/>
              <a:t>Gotchas</a:t>
            </a:r>
            <a:endParaRPr lang="en-US"/>
          </a:p>
          <a:p>
            <a:pPr lvl="1"/>
            <a:r>
              <a:rPr lang="en-US"/>
              <a:t>Enhanced for loops</a:t>
            </a:r>
          </a:p>
          <a:p>
            <a:r>
              <a:rPr lang="en-US"/>
              <a:t>2D Arrays</a:t>
            </a:r>
          </a:p>
          <a:p>
            <a:r>
              <a:rPr lang="en-US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80114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Gotchas – the </a:t>
            </a:r>
            <a:r>
              <a:rPr lang="en-US" i="1"/>
              <a:t>size</a:t>
            </a:r>
            <a:r>
              <a:rPr lang="en-US"/>
              <a:t>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[] numbers = { 2, 4, 8, 16};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numbersCount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// Java array uses 'length'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&lt;String&gt; words 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("Hello!");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wordsCount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words.size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uses 'size()'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String word = "Hello";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// String uses length()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9214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Convenient Syntax</a:t>
            </a:r>
          </a:p>
          <a:p>
            <a:r>
              <a:rPr lang="en-US"/>
              <a:t>for iterating through collections</a:t>
            </a:r>
          </a:p>
          <a:p>
            <a:r>
              <a:rPr lang="en-US"/>
              <a:t>More readable</a:t>
            </a:r>
          </a:p>
          <a:p>
            <a:r>
              <a:rPr lang="en-US"/>
              <a:t>Less Typing</a:t>
            </a:r>
          </a:p>
          <a:p>
            <a:r>
              <a:rPr lang="en-US"/>
              <a:t>Less Error Prone</a:t>
            </a:r>
          </a:p>
          <a:p>
            <a:r>
              <a:rPr lang="en-US"/>
              <a:t>Works for Arrays, </a:t>
            </a:r>
            <a:r>
              <a:rPr lang="en-US" err="1"/>
              <a:t>ArrayList</a:t>
            </a:r>
            <a:r>
              <a:rPr lang="en-US"/>
              <a:t>, Map (later)</a:t>
            </a:r>
          </a:p>
          <a:p>
            <a:r>
              <a:rPr lang="en-US"/>
              <a:t>Similar to Python: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820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Old school</a:t>
            </a:r>
            <a:br>
              <a:rPr sz="3200"/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(int </a:t>
            </a:r>
            <a:r>
              <a:rPr lang="en-US"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4F81BD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New, whiz-bang, enhanced for loop</a:t>
            </a:r>
            <a:br>
              <a:rPr sz="3200"/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…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(double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 {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9BBB59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61175"/>
              <a:ext cx="2590800" cy="1963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>
                  <a:solidFill>
                    <a:srgbClr val="FFFFFF"/>
                  </a:solidFill>
                </a:rPr>
                <a:t>No index variable </a:t>
              </a:r>
              <a:r>
                <a:rPr sz="2000" b="1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>
                  <a:solidFill>
                    <a:srgbClr val="FFFFFF"/>
                  </a:solidFill>
                </a:rPr>
                <a:t>Gives a name (</a:t>
              </a:r>
              <a:r>
                <a:rPr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04621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and </a:t>
            </a:r>
            <a:r>
              <a:rPr sz="4400" err="1"/>
              <a:t>ArrayList’s</a:t>
            </a:r>
            <a:endParaRPr sz="440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9BBB59"/>
              </a:buClr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&lt;State&gt; states = </a:t>
            </a:r>
            <a:r>
              <a:rPr lang="en-US" sz="3200"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(State </a:t>
            </a:r>
            <a:r>
              <a:rPr lang="en-US" sz="320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: states) {</a:t>
            </a: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total += </a:t>
            </a:r>
            <a:r>
              <a:rPr lang="en-US" sz="280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2800" err="1">
                <a:latin typeface="Courier New"/>
                <a:ea typeface="Courier New"/>
                <a:cs typeface="Courier New"/>
                <a:sym typeface="Courier New"/>
              </a:rPr>
              <a:t>.getElectoralVotes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// end for	</a:t>
            </a:r>
          </a:p>
          <a:p>
            <a:pPr>
              <a:defRPr sz="1800"/>
            </a:pP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State is a user defined class</a:t>
            </a:r>
          </a:p>
          <a:p>
            <a:pPr>
              <a:defRPr sz="1800"/>
            </a:pPr>
            <a:r>
              <a:rPr lang="en-US" sz="3200" err="1">
                <a:latin typeface="+mj-lt"/>
                <a:ea typeface="Courier New"/>
                <a:cs typeface="Courier New"/>
                <a:sym typeface="Courier New"/>
              </a:rPr>
              <a:t>getElectoralVotes</a:t>
            </a: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() is a method in State</a:t>
            </a:r>
            <a:br>
              <a:rPr lang="en-US" sz="3200"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which returns an </a:t>
            </a:r>
            <a:r>
              <a:rPr lang="en-US" sz="3200" i="1">
                <a:latin typeface="+mj-lt"/>
                <a:ea typeface="Courier New"/>
                <a:cs typeface="Courier New"/>
                <a:sym typeface="Courier New"/>
              </a:rPr>
              <a:t>int</a:t>
            </a:r>
            <a:endParaRPr sz="320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853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What:</a:t>
            </a:r>
          </a:p>
          <a:p>
            <a:r>
              <a:rPr lang="en-US"/>
              <a:t>Think of them as an array of arrays</a:t>
            </a:r>
          </a:p>
          <a:p>
            <a:r>
              <a:rPr lang="is-IS"/>
              <a:t>… or</a:t>
            </a:r>
            <a:r>
              <a:rPr lang="en-US"/>
              <a:t> as a grid with rows &amp; columns</a:t>
            </a:r>
          </a:p>
          <a:p>
            <a:pPr marL="0" indent="0">
              <a:buNone/>
            </a:pPr>
            <a:r>
              <a:rPr lang="en-US"/>
              <a:t>When:</a:t>
            </a:r>
          </a:p>
          <a:p>
            <a:pPr lvl="1"/>
            <a:r>
              <a:rPr lang="en-US"/>
              <a:t>Represent 2 dimensional data</a:t>
            </a:r>
          </a:p>
          <a:p>
            <a:pPr lvl="2"/>
            <a:r>
              <a:rPr lang="en-US"/>
              <a:t>Game Boards</a:t>
            </a:r>
          </a:p>
          <a:p>
            <a:pPr lvl="2"/>
            <a:r>
              <a:rPr lang="en-US"/>
              <a:t>Tables</a:t>
            </a:r>
          </a:p>
          <a:p>
            <a:pPr lvl="2"/>
            <a:r>
              <a:rPr lang="en-US"/>
              <a:t>Multiple lists of items</a:t>
            </a:r>
          </a:p>
          <a:p>
            <a:pPr lvl="2"/>
            <a:r>
              <a:rPr lang="en-US"/>
              <a:t>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7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Why:</a:t>
            </a:r>
          </a:p>
          <a:p>
            <a:r>
              <a:rPr lang="en-US"/>
              <a:t>Match your data representation as closely as possible to the real-world</a:t>
            </a:r>
          </a:p>
          <a:p>
            <a:pPr marL="0" indent="0">
              <a:buNone/>
            </a:pPr>
            <a:r>
              <a:rPr lang="en-US"/>
              <a:t>How: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char[][]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ticTacToe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char[3][3];</a:t>
            </a:r>
          </a:p>
          <a:p>
            <a:r>
              <a:rPr lang="en-US"/>
              <a:t>Retrieving data</a:t>
            </a:r>
          </a:p>
          <a:p>
            <a:pPr lvl="1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ticTacToe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accesses the first char[] </a:t>
            </a:r>
          </a:p>
          <a:p>
            <a:pPr lvl="1"/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ticTacToe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[1][2]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accesses the 2</a:t>
            </a:r>
            <a:r>
              <a:rPr lang="en-US" baseline="30000">
                <a:sym typeface="Wingdings" panose="05000000000000000000" pitchFamily="2" charset="2"/>
              </a:rPr>
              <a:t>nd</a:t>
            </a:r>
            <a:r>
              <a:rPr lang="en-US">
                <a:sym typeface="Wingdings" panose="05000000000000000000" pitchFamily="2" charset="2"/>
              </a:rPr>
              <a:t> row's 3</a:t>
            </a:r>
            <a:r>
              <a:rPr lang="en-US" baseline="30000">
                <a:sym typeface="Wingdings" panose="05000000000000000000" pitchFamily="2" charset="2"/>
              </a:rPr>
              <a:t>rd</a:t>
            </a:r>
            <a:r>
              <a:rPr lang="en-US">
                <a:sym typeface="Wingdings" panose="05000000000000000000" pitchFamily="2" charset="2"/>
              </a:rPr>
              <a:t> column</a:t>
            </a:r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6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Questions: Post to Piazza</a:t>
            </a:r>
          </a:p>
          <a:p>
            <a:r>
              <a:rPr lang="en-US"/>
              <a:t>Academic Honesty</a:t>
            </a:r>
          </a:p>
          <a:p>
            <a:r>
              <a:rPr lang="en-US"/>
              <a:t>Quizzes</a:t>
            </a:r>
          </a:p>
          <a:p>
            <a:r>
              <a:rPr lang="en-US"/>
              <a:t>Review:</a:t>
            </a:r>
          </a:p>
          <a:p>
            <a:pPr lvl="1"/>
            <a:r>
              <a:rPr lang="en-US"/>
              <a:t>Coding </a:t>
            </a:r>
            <a:r>
              <a:rPr lang="en-US" err="1"/>
              <a:t>Gotchas</a:t>
            </a:r>
            <a:endParaRPr lang="en-US"/>
          </a:p>
          <a:p>
            <a:pPr lvl="1"/>
            <a:r>
              <a:rPr lang="en-US"/>
              <a:t>Enhanced for loops</a:t>
            </a:r>
          </a:p>
          <a:p>
            <a:r>
              <a:rPr lang="en-US"/>
              <a:t>2D Arrays</a:t>
            </a:r>
          </a:p>
          <a:p>
            <a:r>
              <a:rPr lang="en-US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9800"/>
            <a:ext cx="5632498" cy="453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1D1775-5DFD-264D-9DC4-D3F616D70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7442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74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923838-26FB-C445-A161-AA50C9733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7442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1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A2E085-4E0F-D54F-B197-DF110EEDC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7442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15396"/>
            <a:ext cx="5638800" cy="4538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141763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ticTacToe</a:t>
            </a:r>
            <a:r>
              <a:rPr lang="en-US"/>
              <a:t>[ </a:t>
            </a:r>
            <a:r>
              <a:rPr lang="en-US">
                <a:solidFill>
                  <a:srgbClr val="FF0000"/>
                </a:solidFill>
              </a:rPr>
              <a:t>row</a:t>
            </a:r>
            <a:r>
              <a:rPr lang="en-US"/>
              <a:t> ] [  </a:t>
            </a:r>
            <a:r>
              <a:rPr lang="en-US">
                <a:solidFill>
                  <a:srgbClr val="00B0F0"/>
                </a:solidFill>
              </a:rPr>
              <a:t>column</a:t>
            </a:r>
            <a:r>
              <a:rPr lang="en-US"/>
              <a:t> ]   -&gt; refers to individual cell</a:t>
            </a:r>
          </a:p>
        </p:txBody>
      </p:sp>
    </p:spTree>
    <p:extLst>
      <p:ext uri="{BB962C8B-B14F-4D97-AF65-F5344CB8AC3E}">
        <p14:creationId xmlns:p14="http://schemas.microsoft.com/office/powerpoint/2010/main" val="1078238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[ 1 ][  1 ] = ‘X’;</a:t>
            </a:r>
          </a:p>
        </p:txBody>
      </p:sp>
    </p:spTree>
    <p:extLst>
      <p:ext uri="{BB962C8B-B14F-4D97-AF65-F5344CB8AC3E}">
        <p14:creationId xmlns:p14="http://schemas.microsoft.com/office/powerpoint/2010/main" val="242874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[ 1 ][  1 ]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3764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89089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183252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09014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2379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/>
              <a:t>Questions: Post to 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1" y="7620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PLEASE </a:t>
            </a:r>
            <a:r>
              <a:rPr lang="en-US" u="sng"/>
              <a:t>Post All Questions to Piazza</a:t>
            </a:r>
          </a:p>
          <a:p>
            <a:pPr lvl="1"/>
            <a:r>
              <a:rPr lang="en-US"/>
              <a:t>If asking a question about an </a:t>
            </a:r>
            <a:r>
              <a:rPr lang="en-US" b="1"/>
              <a:t>individual assignment</a:t>
            </a:r>
            <a:r>
              <a:rPr lang="en-US"/>
              <a:t> (i.e. </a:t>
            </a:r>
            <a:r>
              <a:rPr lang="en-US" b="1"/>
              <a:t>Homework</a:t>
            </a:r>
            <a:r>
              <a:rPr lang="en-US"/>
              <a:t>) and you must share code (Homework) to ask your question:</a:t>
            </a:r>
          </a:p>
          <a:p>
            <a:pPr lvl="1"/>
            <a:r>
              <a:rPr lang="en-US" b="1"/>
              <a:t>Email instructors ONLY </a:t>
            </a:r>
            <a:r>
              <a:rPr lang="en-US"/>
              <a:t>(see below)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Otherwise: please post questions and look to help </a:t>
            </a:r>
            <a:r>
              <a:rPr lang="en-US" i="1" u="sng"/>
              <a:t>provide hints</a:t>
            </a:r>
            <a:r>
              <a:rPr lang="en-US" i="1"/>
              <a:t> </a:t>
            </a:r>
            <a:r>
              <a:rPr lang="en-US"/>
              <a:t>to other students </a:t>
            </a:r>
          </a:p>
          <a:p>
            <a:r>
              <a:rPr lang="en-US"/>
              <a:t>Collaborative (i.e., in-class activities) or if you don’t have to post code to ask the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0" y="2667000"/>
            <a:ext cx="3611880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3858"/>
          <a:stretch/>
        </p:blipFill>
        <p:spPr>
          <a:xfrm>
            <a:off x="4176904" y="2678114"/>
            <a:ext cx="4779578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867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1878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68435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55760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8265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53083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582998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24989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nsolas" panose="020B0609020204030204" pitchFamily="49" charset="0"/>
              </a:rPr>
              <a:t>ticTacToe</a:t>
            </a:r>
            <a:r>
              <a:rPr lang="en-US" sz="280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5908" y="3230598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5992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array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int[</a:t>
            </a:r>
            <a:r>
              <a:rPr 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numArray.length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cols = </a:t>
            </a:r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[0].length;</a:t>
            </a:r>
          </a:p>
        </p:txBody>
      </p:sp>
    </p:spTree>
    <p:extLst>
      <p:ext uri="{BB962C8B-B14F-4D97-AF65-F5344CB8AC3E}">
        <p14:creationId xmlns:p14="http://schemas.microsoft.com/office/powerpoint/2010/main" val="278095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array dimensions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36" y="1411346"/>
            <a:ext cx="6287164" cy="4879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276600"/>
            <a:ext cx="1942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2 rows</a:t>
            </a:r>
          </a:p>
          <a:p>
            <a:r>
              <a:rPr lang="en-US" sz="2800"/>
              <a:t>4 columns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2678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an online quiz associated with almost every lecture</a:t>
            </a:r>
          </a:p>
          <a:p>
            <a:r>
              <a:rPr lang="en-US" dirty="0"/>
              <a:t>Available on Moodle</a:t>
            </a:r>
          </a:p>
          <a:p>
            <a:r>
              <a:rPr lang="en-US" dirty="0"/>
              <a:t>Each week's quizzes due date are the </a:t>
            </a:r>
            <a:r>
              <a:rPr lang="en-US" dirty="0">
                <a:highlight>
                  <a:srgbClr val="FFFF00"/>
                </a:highlight>
              </a:rPr>
              <a:t>Sunday</a:t>
            </a:r>
            <a:r>
              <a:rPr lang="en-US" dirty="0"/>
              <a:t> of beginning of the following week at 23:55 </a:t>
            </a:r>
          </a:p>
          <a:p>
            <a:r>
              <a:rPr lang="en-US" dirty="0"/>
              <a:t>You can post questions relating to quizzes on Piazza even sharing your code</a:t>
            </a:r>
          </a:p>
        </p:txBody>
      </p:sp>
    </p:spTree>
    <p:extLst>
      <p:ext uri="{BB962C8B-B14F-4D97-AF65-F5344CB8AC3E}">
        <p14:creationId xmlns:p14="http://schemas.microsoft.com/office/powerpoint/2010/main" val="901388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Iterate by rows through 2D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[2][4];</a:t>
            </a: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numArray.length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cols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[0].length;</a:t>
            </a:r>
          </a:p>
          <a:p>
            <a:pPr marL="0" indent="0">
              <a:buNone/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(int r = 0; r &lt; rows; r ++) {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(int c = 0; c &lt; cols;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[r][c] = count;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count ++;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 // end for	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768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/>
              <a:t>Order of iteration – by rows?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53340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[][]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[2][4];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numArray.length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cols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[0].length;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for (int r = 0; r &lt; rows; r ++) {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for (int c = 0; c &lt; cols;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[r][c] = count;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	count ++;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198"/>
            <a:ext cx="5105402" cy="3962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547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5033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4914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1494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180" y="5100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0061" y="50880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7555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480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Make groups of two (no more than 3, no one can work alone)</a:t>
            </a:r>
          </a:p>
          <a:p>
            <a:r>
              <a:rPr lang="en-US"/>
              <a:t>Read through the 3 2D Array sample problems with your partner and make sure you both understand how they work</a:t>
            </a:r>
          </a:p>
          <a:p>
            <a:r>
              <a:rPr lang="en-US"/>
              <a:t>Then use the code as an example to answer the 2D Array quiz questions</a:t>
            </a:r>
          </a:p>
          <a:p>
            <a:r>
              <a:rPr lang="en-US"/>
              <a:t>Then do the 2d sample problems</a:t>
            </a:r>
          </a:p>
          <a:p>
            <a:r>
              <a:rPr lang="en-US"/>
              <a:t>Call me over when you’re finished</a:t>
            </a:r>
          </a:p>
        </p:txBody>
      </p:sp>
    </p:spTree>
    <p:extLst>
      <p:ext uri="{BB962C8B-B14F-4D97-AF65-F5344CB8AC3E}">
        <p14:creationId xmlns:p14="http://schemas.microsoft.com/office/powerpoint/2010/main" val="2522096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Autofit/>
          </a:bodyPr>
          <a:lstStyle/>
          <a:p>
            <a:r>
              <a:rPr lang="en-US" sz="2400"/>
              <a:t>Read through the 3 2D Array sample problems make sure you understand how they work</a:t>
            </a:r>
          </a:p>
          <a:p>
            <a:pPr lvl="1"/>
            <a:r>
              <a:rPr lang="en-US" sz="2000"/>
              <a:t>2DArraysAndMapsSamples.pdf – from Teams folder</a:t>
            </a:r>
          </a:p>
          <a:p>
            <a:r>
              <a:rPr lang="en-US" sz="2400"/>
              <a:t>Then use the code as an example to answer the 2D Array quiz questions (on Moodle)</a:t>
            </a:r>
          </a:p>
          <a:p>
            <a:r>
              <a:rPr lang="en-US" sz="2400"/>
              <a:t>Then do the 2d sample problems in the in-class exercise for today</a:t>
            </a:r>
          </a:p>
          <a:p>
            <a:endParaRPr lang="en-US" sz="240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CE9D890-3DBF-3740-A8A0-A0CAB304B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038600"/>
            <a:ext cx="3898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69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Reminder: 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Post ANY questions to Piazza </a:t>
            </a:r>
            <a:r>
              <a:rPr lang="en-US" b="1" i="1" u="sng"/>
              <a:t>even including code </a:t>
            </a:r>
            <a:r>
              <a:rPr lang="en-US"/>
              <a:t>since this is purely collaborative exercise and the solution code is available to you</a:t>
            </a:r>
          </a:p>
          <a:p>
            <a:r>
              <a:rPr lang="en-US"/>
              <a:t>Please help! Post answers to questions posted by other students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aside: academic honesty in 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/>
              <a:t>What is definitely not OK: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1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/>
              <a:t>Pair programming on an </a:t>
            </a:r>
            <a:r>
              <a:rPr lang="en-US" i="1"/>
              <a:t>individual assignment</a:t>
            </a:r>
          </a:p>
          <a:p>
            <a:pPr fontAlgn="auto">
              <a:spcAft>
                <a:spcPts val="0"/>
              </a:spcAft>
            </a:pPr>
            <a:r>
              <a:rPr lang="en-US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“So you loop across the array elements, getting each element and seeing if it’s in the </a:t>
            </a:r>
            <a:r>
              <a:rPr lang="en-US" err="1"/>
              <a:t>hashtable</a:t>
            </a:r>
            <a:r>
              <a:rPr lang="en-US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/>
              <a:t>“So you write a for loop, 0 to array length - 1.  Your key variable is </a:t>
            </a:r>
            <a:r>
              <a:rPr lang="en-US" err="1"/>
              <a:t>gonna</a:t>
            </a:r>
            <a:r>
              <a:rPr lang="en-US"/>
              <a:t> be array[</a:t>
            </a:r>
            <a:r>
              <a:rPr lang="en-US" err="1"/>
              <a:t>i</a:t>
            </a:r>
            <a:r>
              <a:rPr lang="en-US"/>
              <a:t>].  You check if </a:t>
            </a:r>
            <a:r>
              <a:rPr lang="en-US" err="1"/>
              <a:t>hashMap.get</a:t>
            </a:r>
            <a:r>
              <a:rPr lang="en-US"/>
              <a:t>(key) is null, if not,  you get the value with get, then </a:t>
            </a:r>
            <a:r>
              <a:rPr lang="en-US" err="1"/>
              <a:t>hashMap.put</a:t>
            </a:r>
            <a:r>
              <a:rPr lang="en-US"/>
              <a:t>(key, </a:t>
            </a:r>
            <a:r>
              <a:rPr lang="en-US" err="1"/>
              <a:t>oldValue</a:t>
            </a:r>
            <a:r>
              <a:rPr lang="en-US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826914"/>
            <a:ext cx="2743200" cy="86177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Giving away the 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answer.  Cheating.</a:t>
            </a: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/>
              <a:t>Automatic F in the course</a:t>
            </a:r>
          </a:p>
          <a:p>
            <a:r>
              <a:rPr lang="en-US"/>
              <a:t>Drop 1 letter grade</a:t>
            </a:r>
          </a:p>
          <a:p>
            <a:r>
              <a:rPr lang="en-US"/>
              <a:t>-100% score on assignment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Yes, you can get an automatic F for cheating on one assignment one time.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You should always credit anyone you get help from on an assignment.  If you do, it lets us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Questions about Academic Integrity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Please post questions to Piazza relating to academic honesty</a:t>
            </a:r>
          </a:p>
          <a:p>
            <a:r>
              <a:rPr lang="en-US"/>
              <a:t>For example:</a:t>
            </a:r>
          </a:p>
          <a:p>
            <a:pPr lvl="1"/>
            <a:r>
              <a:rPr lang="en-US"/>
              <a:t>Is it OK if I do ___?</a:t>
            </a:r>
          </a:p>
          <a:p>
            <a:pPr lvl="1"/>
            <a:r>
              <a:rPr lang="en-US"/>
              <a:t>Why are we not allowed to do ___?</a:t>
            </a:r>
          </a:p>
          <a:p>
            <a:pPr lvl="1"/>
            <a:r>
              <a:rPr lang="en-US"/>
              <a:t>What should I do if ____?</a:t>
            </a:r>
          </a:p>
        </p:txBody>
      </p:sp>
    </p:spTree>
    <p:extLst>
      <p:ext uri="{BB962C8B-B14F-4D97-AF65-F5344CB8AC3E}">
        <p14:creationId xmlns:p14="http://schemas.microsoft.com/office/powerpoint/2010/main" val="48640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3C80-8B5A-43FD-B6AF-96F8F864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714"/>
            <a:ext cx="3048000" cy="5886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Today’s Handout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available digitally if you ever lose 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98922-BA33-41EE-B86F-28AD9AE79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74638"/>
            <a:ext cx="46482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3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E211C1-CD9D-46C8-BE98-ADF55AECFF6A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7FAF4A3-64B4-43E8-BB8B-B01EB9ECAC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830662-5179-45C5-B8BB-41FD5024BBF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2021</Words>
  <Application>Microsoft Macintosh PowerPoint</Application>
  <PresentationFormat>On-screen Show (4:3)</PresentationFormat>
  <Paragraphs>317</Paragraphs>
  <Slides>44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Consolas</vt:lpstr>
      <vt:lpstr>Courier New</vt:lpstr>
      <vt:lpstr>Wingdings</vt:lpstr>
      <vt:lpstr>Wingdings 3</vt:lpstr>
      <vt:lpstr>Office Theme</vt:lpstr>
      <vt:lpstr>CSSE 220</vt:lpstr>
      <vt:lpstr>Today’s Agenda</vt:lpstr>
      <vt:lpstr>Questions: Post to Piazza</vt:lpstr>
      <vt:lpstr>Quizzes</vt:lpstr>
      <vt:lpstr>An aside: academic honesty in CS</vt:lpstr>
      <vt:lpstr>How much help is too much help?</vt:lpstr>
      <vt:lpstr>Penalties – they are severe</vt:lpstr>
      <vt:lpstr>Questions about Academic Integrity Policy</vt:lpstr>
      <vt:lpstr>PowerPoint Presentation</vt:lpstr>
      <vt:lpstr>PowerPoint Presentation</vt:lpstr>
      <vt:lpstr>PowerPoint Presentation</vt:lpstr>
      <vt:lpstr>PowerPoint Presentation</vt:lpstr>
      <vt:lpstr>Today’s Agenda</vt:lpstr>
      <vt:lpstr>Coding Gotchas – the size of things</vt:lpstr>
      <vt:lpstr>Enhanced For Loops</vt:lpstr>
      <vt:lpstr>Enhanced For Loop and Arrays</vt:lpstr>
      <vt:lpstr>Enhanced For and ArrayList’s</vt:lpstr>
      <vt:lpstr>2D Arrays – What, When, Why, How?</vt:lpstr>
      <vt:lpstr>2D Arrays – What, When, Why, How?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2D array dimensions</vt:lpstr>
      <vt:lpstr>2D array dimensions</vt:lpstr>
      <vt:lpstr>Iterate by rows through 2D array?</vt:lpstr>
      <vt:lpstr>Order of iteration – by rows?</vt:lpstr>
      <vt:lpstr>2D Arrays</vt:lpstr>
      <vt:lpstr>2D Arrays</vt:lpstr>
      <vt:lpstr>Reminder: Questions from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Hollingsworth, Joseph</cp:lastModifiedBy>
  <cp:revision>2</cp:revision>
  <cp:lastPrinted>2012-11-29T20:56:52Z</cp:lastPrinted>
  <dcterms:created xsi:type="dcterms:W3CDTF">2007-11-19T15:20:41Z</dcterms:created>
  <dcterms:modified xsi:type="dcterms:W3CDTF">2022-09-06T13:42:39Z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