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7" r:id="rId7"/>
    <p:sldId id="278" r:id="rId8"/>
    <p:sldId id="263" r:id="rId9"/>
    <p:sldId id="279" r:id="rId10"/>
    <p:sldId id="265" r:id="rId11"/>
    <p:sldId id="280" r:id="rId12"/>
    <p:sldId id="281" r:id="rId13"/>
    <p:sldId id="282" r:id="rId14"/>
    <p:sldId id="283" r:id="rId15"/>
    <p:sldId id="269" r:id="rId16"/>
    <p:sldId id="284" r:id="rId17"/>
    <p:sldId id="270" r:id="rId18"/>
    <p:sldId id="271" r:id="rId19"/>
    <p:sldId id="275" r:id="rId20"/>
    <p:sldId id="276" r:id="rId21"/>
    <p:sldId id="285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71837" autoAdjust="0"/>
  </p:normalViewPr>
  <p:slideViewPr>
    <p:cSldViewPr snapToGrid="0" snapToObjects="1">
      <p:cViewPr varScale="1">
        <p:scale>
          <a:sx n="85" d="100"/>
          <a:sy n="85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week from today! Written part Wednesday, programming part Friday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72067-E504-440F-9140-E83496EA1D2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.equals()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Arrays.equals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slide look busy, but the animation should help explaining the details.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March 1,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7FC69-8F56-498B-B5D9-210476D93626}" type="datetime2">
              <a:rPr lang="en-US" smtClean="0"/>
              <a:pPr>
                <a:defRPr/>
              </a:pPr>
              <a:t>Tuesday, March 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82E21-D9B9-4FC7-BF24-159BE7931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EAB85-341F-9043-914D-264E2BF7A246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14339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Understanding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2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StudentV1 Class</a:t>
            </a:r>
          </a:p>
        </p:txBody>
      </p:sp>
    </p:spTree>
    <p:extLst>
      <p:ext uri="{BB962C8B-B14F-4D97-AF65-F5344CB8AC3E}">
        <p14:creationId xmlns:p14="http://schemas.microsoft.com/office/powerpoint/2010/main" val="125759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</a:t>
            </a:r>
            <a:r>
              <a:rPr lang="en-US" b="1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StudentV2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only one instance of a field/method for every instance of a class that's created. 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745152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853263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meta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object references and box and pointer diagrams</a:t>
            </a:r>
          </a:p>
          <a:p>
            <a:r>
              <a:rPr lang="en-US" dirty="0"/>
              <a:t>Talk about static methods</a:t>
            </a:r>
          </a:p>
          <a:p>
            <a:r>
              <a:rPr lang="en-US" dirty="0"/>
              <a:t>Continue working on writing your own classes</a:t>
            </a:r>
          </a:p>
          <a:p>
            <a:r>
              <a:rPr lang="en-US" dirty="0"/>
              <a:t>Get started on your next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working 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MapsHW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homework.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the Instructor or TA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Now is the time to fail, not at 23:45 the night it is due</a:t>
            </a:r>
          </a:p>
        </p:txBody>
      </p:sp>
    </p:spTree>
    <p:extLst>
      <p:ext uri="{BB962C8B-B14F-4D97-AF65-F5344CB8AC3E}">
        <p14:creationId xmlns:p14="http://schemas.microsoft.com/office/powerpoint/2010/main" val="22408819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MapsHW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183" y="3260993"/>
            <a:ext cx="8229240" cy="2313924"/>
          </a:xfrm>
        </p:spPr>
        <p:txBody>
          <a:bodyPr/>
          <a:lstStyle/>
          <a:p>
            <a:r>
              <a:rPr lang="en-US" dirty="0"/>
              <a:t>Collaborate with a partner on exactly 1 of the operations</a:t>
            </a:r>
          </a:p>
          <a:p>
            <a:r>
              <a:rPr lang="en-US" dirty="0"/>
              <a:t>Draw a few map diagrams for test data for </a:t>
            </a:r>
            <a:r>
              <a:rPr lang="en-US" i="1" dirty="0" err="1"/>
              <a:t>getNumberOfCoursesToTake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1364562"/>
            <a:ext cx="7010400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StudentAssignments problem in the SuperSimpleObject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 References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 between primitive types and object types in Java</a:t>
            </a:r>
          </a:p>
        </p:txBody>
      </p:sp>
    </p:spTree>
    <p:extLst>
      <p:ext uri="{BB962C8B-B14F-4D97-AF65-F5344CB8AC3E}">
        <p14:creationId xmlns:p14="http://schemas.microsoft.com/office/powerpoint/2010/main" val="15353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  <a:br>
              <a:rPr lang="en-US" i="1" dirty="0">
                <a:solidFill>
                  <a:schemeClr val="accent3"/>
                </a:solidFill>
              </a:rPr>
            </a:br>
            <a:r>
              <a:rPr lang="en-US" i="1" dirty="0">
                <a:solidFill>
                  <a:schemeClr val="accent3"/>
                </a:solidFill>
              </a:rPr>
              <a:t>reference = memory address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0269" y="4960166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431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</a:t>
            </a:r>
            <a:r>
              <a:rPr lang="en-US" i="1" dirty="0"/>
              <a:t>address</a:t>
            </a:r>
            <a:r>
              <a:rPr lang="en-US" dirty="0"/>
              <a:t> or </a:t>
            </a:r>
            <a:r>
              <a:rPr lang="en-US" i="1" dirty="0"/>
              <a:t>pointer</a:t>
            </a:r>
            <a:r>
              <a:rPr lang="en-US" dirty="0"/>
              <a:t>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5959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 </a:t>
            </a:r>
            <a:endParaRPr lang="en-US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  <a:r>
              <a:rPr lang="en-US" dirty="0">
                <a:solidFill>
                  <a:schemeClr val="accent3"/>
                </a:solidFill>
                <a:latin typeface="Lucida Sans Typewriter" pitchFamily="49" charset="0"/>
              </a:rPr>
              <a:t> // called shallow copy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769988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84133" y="4099051"/>
            <a:ext cx="1282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626864" y="3616722"/>
            <a:ext cx="2054988" cy="1020366"/>
            <a:chOff x="5486400" y="2530872"/>
            <a:chExt cx="2054988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712714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56082" y="2321116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2216" y="2861719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626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 Equality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598760"/>
            <a:ext cx="457164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1880" y="1193760"/>
            <a:ext cx="17935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269240" y="1234800"/>
            <a:ext cx="2220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 here?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2260080" y="2550960"/>
            <a:ext cx="182700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1314000" y="3065040"/>
            <a:ext cx="96336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3362400" y="2082600"/>
            <a:ext cx="54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V="1">
            <a:off x="1795680" y="2442240"/>
            <a:ext cx="360" cy="62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 flipV="1">
            <a:off x="6876360" y="3065040"/>
            <a:ext cx="1009440" cy="20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6"/>
          <p:cNvSpPr/>
          <p:nvPr/>
        </p:nvSpPr>
        <p:spPr>
          <a:xfrm>
            <a:off x="4255200" y="1560960"/>
            <a:ext cx="470664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 flipH="1">
            <a:off x="7885440" y="312048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7048440" y="2734560"/>
            <a:ext cx="90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7885440" y="258084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2173320" y="3601440"/>
            <a:ext cx="463104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operator compares references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2038320" y="5900760"/>
            <a:ext cx="49726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equals(), in general, compares values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>
            <a:off x="2743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>
            <a:off x="6001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6" name="Line 38"/>
          <p:cNvSpPr/>
          <p:nvPr/>
        </p:nvSpPr>
        <p:spPr>
          <a:xfrm>
            <a:off x="3897360" y="2082600"/>
            <a:ext cx="360" cy="468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1" grpId="0" animBg="1"/>
      <p:bldP spid="182" grpId="0" animBg="1"/>
      <p:bldP spid="187" grpId="0"/>
      <p:bldP spid="189" grpId="0" animBg="1"/>
      <p:bldP spid="190" grpId="0"/>
      <p:bldP spid="191" grpId="0" animBg="1"/>
      <p:bldP spid="192" grpId="0"/>
      <p:bldP spid="194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new is a clue… draw 2 boxes</a:t>
            </a:r>
            <a:b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1 for the tail of the arrow and 1 for the arrow head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into a method YOU PASS THE REFERENCE (memory address), so if you change it, it changes elsewhere!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null,  null is not in a box!</a:t>
            </a:r>
          </a:p>
          <a:p>
            <a:r>
              <a:rPr lang="en-US" dirty="0"/>
              <a:t>SMALL BOXES (arrow tail boxes)</a:t>
            </a:r>
            <a:br>
              <a:rPr lang="en-US" dirty="0"/>
            </a:br>
            <a:r>
              <a:rPr lang="en-US" dirty="0"/>
              <a:t>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001000" y="6248400"/>
            <a:ext cx="939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283863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</TotalTime>
  <Words>1883</Words>
  <Application>Microsoft Macintosh PowerPoint</Application>
  <PresentationFormat>On-screen Show (4:3)</PresentationFormat>
  <Paragraphs>314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Consolas</vt:lpstr>
      <vt:lpstr>Courier New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Plan for today</vt:lpstr>
      <vt:lpstr>MapsHW</vt:lpstr>
      <vt:lpstr>PowerPoint Presentation</vt:lpstr>
      <vt:lpstr>Object References</vt:lpstr>
      <vt:lpstr>What Do Variables Really Store?</vt:lpstr>
      <vt:lpstr>Assignment Copies Values</vt:lpstr>
      <vt:lpstr>PowerPoint Presentation</vt:lpstr>
      <vt:lpstr>Boxes and lines exercise</vt:lpstr>
      <vt:lpstr>Static</vt:lpstr>
      <vt:lpstr>Why fields can’t always be static</vt:lpstr>
      <vt:lpstr>Why fields can’t always be static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</dc:title>
  <dc:subject/>
  <dc:creator>CSSE Faculty</dc:creator>
  <cp:keywords/>
  <dc:description/>
  <cp:lastModifiedBy>Hollingsworth, Joseph</cp:lastModifiedBy>
  <cp:revision>71</cp:revision>
  <dcterms:created xsi:type="dcterms:W3CDTF">2011-03-10T14:54:15Z</dcterms:created>
  <dcterms:modified xsi:type="dcterms:W3CDTF">2022-03-01T15:40:42Z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