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sldIdLst>
    <p:sldId id="284" r:id="rId5"/>
    <p:sldId id="384" r:id="rId6"/>
    <p:sldId id="385" r:id="rId7"/>
    <p:sldId id="299" r:id="rId8"/>
    <p:sldId id="345" r:id="rId9"/>
    <p:sldId id="300" r:id="rId10"/>
    <p:sldId id="301" r:id="rId11"/>
    <p:sldId id="30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AA05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EFDA18-3446-41B1-A408-F82D800A963A}" v="1" dt="2021-09-21T14:46:36.872"/>
    <p1510:client id="{6CCFBCBD-E772-4C62-9B07-40333DA5934E}" v="5" dt="2021-12-17T18:18:11.928"/>
    <p1510:client id="{DFC939C8-6F38-44A3-8ABD-86B6AA420E85}" v="1" dt="2021-09-21T03:12:57.4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81" d="100"/>
          <a:sy n="81" d="100"/>
        </p:scale>
        <p:origin x="1493"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Carthy, Lauren" userId="S::mccartle@rose-hulman.edu::203b3500-82bf-4517-8ee0-e3c690a4347e" providerId="AD" clId="Web-{DFC939C8-6F38-44A3-8ABD-86B6AA420E85}"/>
    <pc:docChg chg="modSld">
      <pc:chgData name="McCarthy, Lauren" userId="S::mccartle@rose-hulman.edu::203b3500-82bf-4517-8ee0-e3c690a4347e" providerId="AD" clId="Web-{DFC939C8-6F38-44A3-8ABD-86B6AA420E85}" dt="2021-09-21T03:12:57.401" v="0" actId="1076"/>
      <pc:docMkLst>
        <pc:docMk/>
      </pc:docMkLst>
      <pc:sldChg chg="modSp">
        <pc:chgData name="McCarthy, Lauren" userId="S::mccartle@rose-hulman.edu::203b3500-82bf-4517-8ee0-e3c690a4347e" providerId="AD" clId="Web-{DFC939C8-6F38-44A3-8ABD-86B6AA420E85}" dt="2021-09-21T03:12:57.401" v="0" actId="1076"/>
        <pc:sldMkLst>
          <pc:docMk/>
          <pc:sldMk cId="574302629" sldId="300"/>
        </pc:sldMkLst>
        <pc:picChg chg="mod">
          <ac:chgData name="McCarthy, Lauren" userId="S::mccartle@rose-hulman.edu::203b3500-82bf-4517-8ee0-e3c690a4347e" providerId="AD" clId="Web-{DFC939C8-6F38-44A3-8ABD-86B6AA420E85}" dt="2021-09-21T03:12:57.401" v="0" actId="1076"/>
          <ac:picMkLst>
            <pc:docMk/>
            <pc:sldMk cId="574302629" sldId="300"/>
            <ac:picMk id="1032" creationId="{00000000-0000-0000-0000-000000000000}"/>
          </ac:picMkLst>
        </pc:picChg>
      </pc:sldChg>
    </pc:docChg>
  </pc:docChgLst>
  <pc:docChgLst>
    <pc:chgData name="Taskan, Deniz" userId="S::taskand@rose-hulman.edu::058fc117-7509-479e-a17c-62a739b0dd62" providerId="AD" clId="Web-{5BEFDA18-3446-41B1-A408-F82D800A963A}"/>
    <pc:docChg chg="modSld">
      <pc:chgData name="Taskan, Deniz" userId="S::taskand@rose-hulman.edu::058fc117-7509-479e-a17c-62a739b0dd62" providerId="AD" clId="Web-{5BEFDA18-3446-41B1-A408-F82D800A963A}" dt="2021-09-21T14:46:36.872" v="0" actId="1076"/>
      <pc:docMkLst>
        <pc:docMk/>
      </pc:docMkLst>
      <pc:sldChg chg="modSp">
        <pc:chgData name="Taskan, Deniz" userId="S::taskand@rose-hulman.edu::058fc117-7509-479e-a17c-62a739b0dd62" providerId="AD" clId="Web-{5BEFDA18-3446-41B1-A408-F82D800A963A}" dt="2021-09-21T14:46:36.872" v="0" actId="1076"/>
        <pc:sldMkLst>
          <pc:docMk/>
          <pc:sldMk cId="882866124" sldId="301"/>
        </pc:sldMkLst>
        <pc:spChg chg="mod">
          <ac:chgData name="Taskan, Deniz" userId="S::taskand@rose-hulman.edu::058fc117-7509-479e-a17c-62a739b0dd62" providerId="AD" clId="Web-{5BEFDA18-3446-41B1-A408-F82D800A963A}" dt="2021-09-21T14:46:36.872" v="0" actId="1076"/>
          <ac:spMkLst>
            <pc:docMk/>
            <pc:sldMk cId="882866124" sldId="301"/>
            <ac:spMk id="2" creationId="{D2DF736C-E80A-4645-A122-4CEF5178C895}"/>
          </ac:spMkLst>
        </pc:spChg>
      </pc:sldChg>
    </pc:docChg>
  </pc:docChgLst>
  <pc:docChgLst>
    <pc:chgData name="Robertson, Miguel" userId="S::robertm4@rose-hulman.edu::f50daf0a-839b-4a95-826e-19f04d2c4018" providerId="AD" clId="Web-{6CCFBCBD-E772-4C62-9B07-40333DA5934E}"/>
    <pc:docChg chg="modSld">
      <pc:chgData name="Robertson, Miguel" userId="S::robertm4@rose-hulman.edu::f50daf0a-839b-4a95-826e-19f04d2c4018" providerId="AD" clId="Web-{6CCFBCBD-E772-4C62-9B07-40333DA5934E}" dt="2021-12-17T18:18:11.740" v="1" actId="20577"/>
      <pc:docMkLst>
        <pc:docMk/>
      </pc:docMkLst>
      <pc:sldChg chg="modSp">
        <pc:chgData name="Robertson, Miguel" userId="S::robertm4@rose-hulman.edu::f50daf0a-839b-4a95-826e-19f04d2c4018" providerId="AD" clId="Web-{6CCFBCBD-E772-4C62-9B07-40333DA5934E}" dt="2021-12-17T18:18:11.740" v="1" actId="20577"/>
        <pc:sldMkLst>
          <pc:docMk/>
          <pc:sldMk cId="4103721323" sldId="299"/>
        </pc:sldMkLst>
        <pc:spChg chg="mod">
          <ac:chgData name="Robertson, Miguel" userId="S::robertm4@rose-hulman.edu::f50daf0a-839b-4a95-826e-19f04d2c4018" providerId="AD" clId="Web-{6CCFBCBD-E772-4C62-9B07-40333DA5934E}" dt="2021-12-17T18:18:11.740" v="1" actId="20577"/>
          <ac:spMkLst>
            <pc:docMk/>
            <pc:sldMk cId="4103721323" sldId="299"/>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374350-B736-4AC1-A1E7-19777DF1B0E1}" type="datetimeFigureOut">
              <a:rPr lang="en-US" smtClean="0"/>
              <a:t>2/25/2024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522A93-4968-4B29-BB16-64A778254383}" type="slidenum">
              <a:rPr lang="en-US" smtClean="0"/>
              <a:t>‹#›</a:t>
            </a:fld>
            <a:endParaRPr lang="en-US"/>
          </a:p>
        </p:txBody>
      </p:sp>
    </p:spTree>
    <p:extLst>
      <p:ext uri="{BB962C8B-B14F-4D97-AF65-F5344CB8AC3E}">
        <p14:creationId xmlns:p14="http://schemas.microsoft.com/office/powerpoint/2010/main" val="2726937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a:noFill/>
          <a:ln/>
        </p:spPr>
        <p:txBody>
          <a:bodyPr/>
          <a:lstStyle/>
          <a:p>
            <a:pPr eaLnBrk="1" hangingPunct="1">
              <a:spcBef>
                <a:spcPct val="0"/>
              </a:spcBef>
            </a:pPr>
            <a:endParaRPr lang="en-US"/>
          </a:p>
        </p:txBody>
      </p:sp>
      <p:sp>
        <p:nvSpPr>
          <p:cNvPr id="25604" name="Slide Number Placeholder 3"/>
          <p:cNvSpPr>
            <a:spLocks noGrp="1"/>
          </p:cNvSpPr>
          <p:nvPr>
            <p:ph type="sldNum" sz="quarter" idx="5"/>
          </p:nvPr>
        </p:nvSpPr>
        <p:spPr>
          <a:noFill/>
        </p:spPr>
        <p:txBody>
          <a:bodyPr/>
          <a:lstStyle/>
          <a:p>
            <a:fld id="{5EEE6D3C-5914-49B3-8B90-EF6D0ACD5512}" type="slidenum">
              <a:rPr lang="en-US" smtClean="0">
                <a:latin typeface="Calibri" pitchFamily="-106" charset="0"/>
              </a:rPr>
              <a:pPr/>
              <a:t>1</a:t>
            </a:fld>
            <a:endParaRPr lang="en-US">
              <a:latin typeface="Calibri" pitchFamily="-106" charset="0"/>
            </a:endParaRPr>
          </a:p>
        </p:txBody>
      </p:sp>
    </p:spTree>
    <p:extLst>
      <p:ext uri="{BB962C8B-B14F-4D97-AF65-F5344CB8AC3E}">
        <p14:creationId xmlns:p14="http://schemas.microsoft.com/office/powerpoint/2010/main" val="4165748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dirty="0"/>
              <a:t>csse220-private\</a:t>
            </a:r>
            <a:r>
              <a:rPr lang="en-US" dirty="0" err="1"/>
              <a:t>HomeworkProjects</a:t>
            </a:r>
            <a:r>
              <a:rPr lang="en-US" dirty="0"/>
              <a:t>\</a:t>
            </a:r>
            <a:r>
              <a:rPr lang="en-US" dirty="0" err="1"/>
              <a:t>DesignProblems</a:t>
            </a:r>
            <a:r>
              <a:rPr lang="en-US" dirty="0"/>
              <a:t>\Slides</a:t>
            </a:r>
          </a:p>
        </p:txBody>
      </p:sp>
      <p:sp>
        <p:nvSpPr>
          <p:cNvPr id="4" name="Slide Number Placeholder 3"/>
          <p:cNvSpPr>
            <a:spLocks noGrp="1"/>
          </p:cNvSpPr>
          <p:nvPr>
            <p:ph type="sldNum" sz="quarter" idx="5"/>
          </p:nvPr>
        </p:nvSpPr>
        <p:spPr/>
        <p:txBody>
          <a:bodyPr/>
          <a:lstStyle/>
          <a:p>
            <a:fld id="{AC522A93-4968-4B29-BB16-64A778254383}" type="slidenum">
              <a:rPr lang="en-US" smtClean="0"/>
              <a:t>2</a:t>
            </a:fld>
            <a:endParaRPr lang="en-US"/>
          </a:p>
        </p:txBody>
      </p:sp>
    </p:spTree>
    <p:extLst>
      <p:ext uri="{BB962C8B-B14F-4D97-AF65-F5344CB8AC3E}">
        <p14:creationId xmlns:p14="http://schemas.microsoft.com/office/powerpoint/2010/main" val="2247403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0A519B0-864F-436F-AD10-563B5AD2C023}"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932401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789983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775683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171909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519B0-864F-436F-AD10-563B5AD2C023}"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875095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A519B0-864F-436F-AD10-563B5AD2C023}"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47942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A519B0-864F-436F-AD10-563B5AD2C023}"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165824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A519B0-864F-436F-AD10-563B5AD2C023}"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61077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519B0-864F-436F-AD10-563B5AD2C023}"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424095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519B0-864F-436F-AD10-563B5AD2C023}"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81911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519B0-864F-436F-AD10-563B5AD2C023}"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837362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A519B0-864F-436F-AD10-563B5AD2C023}" type="datetimeFigureOut">
              <a:rPr lang="en-US" smtClean="0"/>
              <a:t>2/25/2024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A608D1-2CAF-4A5C-8E44-47F726A67544}" type="slidenum">
              <a:rPr lang="en-US" smtClean="0"/>
              <a:t>‹#›</a:t>
            </a:fld>
            <a:endParaRPr lang="en-US"/>
          </a:p>
        </p:txBody>
      </p:sp>
    </p:spTree>
    <p:extLst>
      <p:ext uri="{BB962C8B-B14F-4D97-AF65-F5344CB8AC3E}">
        <p14:creationId xmlns:p14="http://schemas.microsoft.com/office/powerpoint/2010/main" val="153567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RHIT-CSSE/csse220/tree/master/Homework/HWVaporSalesManage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plantuml.com/plantuml/img/bL71QiCm3BtxAqnFwTX-ONJGmGRTA6rWP-68pSIsZ2mVGkc_BqxTj6IdNMpydf_qdhH90YpPEvLw6o8mU9raS3YURCt4AECW9Vr6cLi6qoD_W0twfBJMFn0wXyTIv8kuRz17HmFYU_Uefz9R47m9NMizhky55FybsBCDieVXW95OxbHhTQx-NYjsCNRxKLu1F9OxaR7WZcWoMna-io-W8H-pO4i2heHCpTJOC8vMRZqdCCr9kuNFD4RwIvolqolKZhulvfP1h_e5L8rjCuDO2aqfjzp2qxDUFQpcy6gUGYLgNxN1q8tB_0K0"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www.plantuml.com/plantuml/img/bL7HIWCn47o_hmXzkeh-GP4A5HIq57lWyv8iDLoI3PiDSeZ_xkKkjkN01ryICfFPcKcsIO0bUzUateO835ub6HoEArizCOrsa99weimTW-wHNy46zTKefJuW68V7CkITk6_HHqS3uhEvLTFe7GW-1DDPZ-jh0SL_2GviWnnWUCD8B5UgTVDTyprMR0vskL5E0JoMFP6su8weCriPzjaNK9EFMR0Z0LTAfdOorenZb8ld188n9VOBdThFSNTqAW5gWihC0PPbPepY0ghckymWba9RnYrV-kvUhMvMvuBDkUccCjNuB-4llSLWnW_z0G00"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plantuml.com/plantuml/img/bL71QiCm3BtxAqnFwTX-ONJGmGRTA6rWP-68pSIsZ2mVGkc_BqxTj6IdNMpydf_qdhH90YpPEvLw6o8mU9raS3YURCt4AECW9Vr6cLi6qoD_W0twfBJMFn0wXyTIv8kuRz17HmFYU_Uefz9R47m9NMizhky55FybsBCDieVXW95OxbHhTQx-NYjsCNRxKLu1F9OxaR7WZcWoMna-io-W8H-pO4i2heHCpTJOC8vMRZqdCCr9kuNFD4RwIvolqolKZhulvfP1h_e5L8rjCuDO2aqfjzp2qxDUFQpcy6gUGYLgNxN1q8tB_0K0"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www.plantuml.com/plantuml/img/bL7HIWCn47o_hmXzkeh-GP4A5HIq57lWyv8iDLoI3PiDSeZ_xkKkjkN01ryICfFPcKcsIO0bUzUateO835ub6HoEArizCOrsa99weimTW-wHNy46zTKefJuW68V7CkITk6_HHqS3uhEvLTFe7GW-1DDPZ-jh0SL_2GviWnnWUCD8B5UgTVDTyprMR0vskL5E0JoMFP6su8weCriPzjaNK9EFMR0Z0LTAfdOorenZb8ld188n9VOBdThFSNTqAW5gWihC0PPbPepY0ghckymWba9RnYrV-kvUhMvMvuBDkUccCjNuB-4llSLWnW_z0G00"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plantuml.com/plantuml/img/ROun3i8m34LtdyBgr22u0XDB1uOE7C2g8s6HXj2aGrlrxhXDAGmiblN_qxFZGtoWZbgCQN1MPoTDwbi7q3YA4UjUnYk9nmdkvDdPMs1ATedhtiOaJr--jgNY8txs2oKom1A3es6XbPAnOWE8y-xEhBeHXNMecc3-EQsL5fkcDDhj3vtEM1oAbLh3Rv2jVyXSl04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877141" y="1758832"/>
            <a:ext cx="7772400" cy="1470025"/>
          </a:xfrm>
        </p:spPr>
        <p:txBody>
          <a:bodyPr/>
          <a:lstStyle/>
          <a:p>
            <a:pPr eaLnBrk="1" fontAlgn="auto" hangingPunct="1">
              <a:spcAft>
                <a:spcPts val="0"/>
              </a:spcAft>
              <a:defRPr/>
            </a:pPr>
            <a:r>
              <a:rPr lang="en-US" dirty="0"/>
              <a:t>CSSE 220</a:t>
            </a:r>
          </a:p>
        </p:txBody>
      </p:sp>
      <p:sp>
        <p:nvSpPr>
          <p:cNvPr id="9219" name="Rectangle 2"/>
          <p:cNvSpPr>
            <a:spLocks noGrp="1"/>
          </p:cNvSpPr>
          <p:nvPr>
            <p:ph type="subTitle" idx="1"/>
          </p:nvPr>
        </p:nvSpPr>
        <p:spPr>
          <a:xfrm>
            <a:off x="304800" y="3793435"/>
            <a:ext cx="8229600" cy="1874837"/>
          </a:xfrm>
        </p:spPr>
        <p:txBody>
          <a:bodyPr>
            <a:normAutofit fontScale="47500" lnSpcReduction="20000"/>
          </a:bodyPr>
          <a:lstStyle/>
          <a:p>
            <a:pPr marR="0" eaLnBrk="1" hangingPunct="1">
              <a:lnSpc>
                <a:spcPct val="90000"/>
              </a:lnSpc>
            </a:pPr>
            <a:endParaRPr lang="en-US" sz="6000" dirty="0"/>
          </a:p>
          <a:p>
            <a:pPr marR="0" eaLnBrk="1" hangingPunct="1">
              <a:lnSpc>
                <a:spcPct val="90000"/>
              </a:lnSpc>
            </a:pPr>
            <a:r>
              <a:rPr lang="en-US" sz="6000" dirty="0"/>
              <a:t>Object Oriented Design Principle #4:</a:t>
            </a:r>
          </a:p>
          <a:p>
            <a:pPr marR="0" eaLnBrk="1" hangingPunct="1">
              <a:lnSpc>
                <a:spcPct val="90000"/>
              </a:lnSpc>
            </a:pPr>
            <a:r>
              <a:rPr lang="en-US" sz="6000" dirty="0"/>
              <a:t>Minimizing Dependencies</a:t>
            </a:r>
          </a:p>
          <a:p>
            <a:pPr marR="0" eaLnBrk="1" hangingPunct="1">
              <a:lnSpc>
                <a:spcPct val="90000"/>
              </a:lnSpc>
            </a:pPr>
            <a:r>
              <a:rPr lang="en-US" sz="6000" dirty="0"/>
              <a:t>Coupling and Cohesion</a:t>
            </a:r>
            <a:br>
              <a:rPr lang="en-US" sz="2500" dirty="0"/>
            </a:br>
            <a:endParaRPr lang="en-US" sz="2500" dirty="0"/>
          </a:p>
        </p:txBody>
      </p:sp>
      <p:sp>
        <p:nvSpPr>
          <p:cNvPr id="3" name="Rectangle 2">
            <a:extLst>
              <a:ext uri="{FF2B5EF4-FFF2-40B4-BE49-F238E27FC236}">
                <a16:creationId xmlns:a16="http://schemas.microsoft.com/office/drawing/2014/main" id="{9387B9CF-98DF-42E3-2D6C-AE950BD51C3A}"/>
              </a:ext>
            </a:extLst>
          </p:cNvPr>
          <p:cNvSpPr/>
          <p:nvPr/>
        </p:nvSpPr>
        <p:spPr>
          <a:xfrm>
            <a:off x="304800" y="5335571"/>
            <a:ext cx="8534400" cy="1293829"/>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dirty="0">
                <a:solidFill>
                  <a:srgbClr val="FFFFFF"/>
                </a:solidFill>
              </a:rPr>
              <a:t>There are NO </a:t>
            </a:r>
            <a:r>
              <a:rPr lang="en-US" sz="2400" i="1" dirty="0">
                <a:solidFill>
                  <a:srgbClr val="FFFFFF"/>
                </a:solidFill>
              </a:rPr>
              <a:t>git</a:t>
            </a:r>
            <a:r>
              <a:rPr lang="en-US" sz="2400" dirty="0">
                <a:solidFill>
                  <a:srgbClr val="FFFFFF"/>
                </a:solidFill>
              </a:rPr>
              <a:t> projects for today. Have paper/</a:t>
            </a:r>
            <a:r>
              <a:rPr lang="en-US" sz="2400" dirty="0" err="1">
                <a:solidFill>
                  <a:srgbClr val="FFFFFF"/>
                </a:solidFill>
              </a:rPr>
              <a:t>plantUML</a:t>
            </a:r>
            <a:r>
              <a:rPr lang="en-US" sz="2400" dirty="0">
                <a:solidFill>
                  <a:srgbClr val="FFFFFF"/>
                </a:solidFill>
              </a:rPr>
              <a:t> ready!</a:t>
            </a:r>
          </a:p>
          <a:p>
            <a:r>
              <a:rPr lang="en-US" sz="2400" dirty="0">
                <a:solidFill>
                  <a:srgbClr val="FFFFFF"/>
                </a:solidFill>
              </a:rPr>
              <a:t>Quiz for today is:</a:t>
            </a:r>
          </a:p>
          <a:p>
            <a:r>
              <a:rPr lang="en-US" sz="2400" i="1" dirty="0" err="1">
                <a:solidFill>
                  <a:srgbClr val="FFFFFF"/>
                </a:solidFill>
              </a:rPr>
              <a:t>CohesionAndCouplingQuiz</a:t>
            </a:r>
            <a:endParaRPr lang="en-US" sz="2400" i="1" dirty="0"/>
          </a:p>
        </p:txBody>
      </p:sp>
      <p:sp>
        <p:nvSpPr>
          <p:cNvPr id="4" name="TextBox 3">
            <a:extLst>
              <a:ext uri="{FF2B5EF4-FFF2-40B4-BE49-F238E27FC236}">
                <a16:creationId xmlns:a16="http://schemas.microsoft.com/office/drawing/2014/main" id="{D3633794-AF69-875A-FC67-32EE27F3DA42}"/>
              </a:ext>
            </a:extLst>
          </p:cNvPr>
          <p:cNvSpPr txBox="1"/>
          <p:nvPr/>
        </p:nvSpPr>
        <p:spPr>
          <a:xfrm>
            <a:off x="4585447" y="-10818"/>
            <a:ext cx="4619625" cy="104644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en-US" dirty="0">
                <a:highlight>
                  <a:srgbClr val="FFFF00"/>
                </a:highlight>
              </a:rPr>
              <a:t>Today’s Attendance password</a:t>
            </a:r>
          </a:p>
          <a:p>
            <a:r>
              <a:rPr lang="en-US" sz="4400" dirty="0">
                <a:highlight>
                  <a:srgbClr val="FFFF00"/>
                </a:highlight>
              </a:rPr>
              <a:t>__________</a:t>
            </a:r>
          </a:p>
        </p:txBody>
      </p:sp>
      <p:pic>
        <p:nvPicPr>
          <p:cNvPr id="5" name="Picture 4">
            <a:extLst>
              <a:ext uri="{FF2B5EF4-FFF2-40B4-BE49-F238E27FC236}">
                <a16:creationId xmlns:a16="http://schemas.microsoft.com/office/drawing/2014/main" id="{72EF4FB9-3F54-F80E-B3A7-924F4B2B816E}"/>
              </a:ext>
            </a:extLst>
          </p:cNvPr>
          <p:cNvPicPr>
            <a:picLocks noChangeAspect="1"/>
          </p:cNvPicPr>
          <p:nvPr/>
        </p:nvPicPr>
        <p:blipFill>
          <a:blip r:embed="rId3"/>
          <a:stretch>
            <a:fillRect/>
          </a:stretch>
        </p:blipFill>
        <p:spPr>
          <a:xfrm>
            <a:off x="5937409" y="1015626"/>
            <a:ext cx="2816626" cy="2439173"/>
          </a:xfrm>
          <a:prstGeom prst="rect">
            <a:avLst/>
          </a:prstGeom>
        </p:spPr>
      </p:pic>
    </p:spTree>
    <p:extLst>
      <p:ext uri="{BB962C8B-B14F-4D97-AF65-F5344CB8AC3E}">
        <p14:creationId xmlns:p14="http://schemas.microsoft.com/office/powerpoint/2010/main" val="3205359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D5959-3305-40C5-A493-EE7F6110CA77}"/>
              </a:ext>
            </a:extLst>
          </p:cNvPr>
          <p:cNvSpPr>
            <a:spLocks noGrp="1"/>
          </p:cNvSpPr>
          <p:nvPr>
            <p:ph type="title"/>
          </p:nvPr>
        </p:nvSpPr>
        <p:spPr>
          <a:xfrm>
            <a:off x="457200" y="274638"/>
            <a:ext cx="8229600" cy="3687762"/>
          </a:xfrm>
        </p:spPr>
        <p:txBody>
          <a:bodyPr/>
          <a:lstStyle/>
          <a:p>
            <a:r>
              <a:rPr lang="en-US" dirty="0"/>
              <a:t>Design Problem 2 Solution,</a:t>
            </a:r>
            <a:br>
              <a:rPr lang="en-US" dirty="0"/>
            </a:br>
            <a:br>
              <a:rPr lang="en-US" dirty="0"/>
            </a:br>
            <a:r>
              <a:rPr lang="en-US" dirty="0"/>
              <a:t>next HW:</a:t>
            </a:r>
            <a:br>
              <a:rPr lang="en-US" dirty="0"/>
            </a:br>
            <a:r>
              <a:rPr lang="en-US" b="1" u="sng" dirty="0"/>
              <a:t>Implementing</a:t>
            </a:r>
            <a:r>
              <a:rPr lang="en-US" dirty="0"/>
              <a:t> Design Problem 2</a:t>
            </a:r>
          </a:p>
        </p:txBody>
      </p:sp>
      <p:sp>
        <p:nvSpPr>
          <p:cNvPr id="3" name="Content Placeholder 2">
            <a:extLst>
              <a:ext uri="{FF2B5EF4-FFF2-40B4-BE49-F238E27FC236}">
                <a16:creationId xmlns:a16="http://schemas.microsoft.com/office/drawing/2014/main" id="{3577FF26-DDCC-4B1B-BA78-139742233B48}"/>
              </a:ext>
            </a:extLst>
          </p:cNvPr>
          <p:cNvSpPr>
            <a:spLocks noGrp="1"/>
          </p:cNvSpPr>
          <p:nvPr>
            <p:ph idx="1"/>
          </p:nvPr>
        </p:nvSpPr>
        <p:spPr>
          <a:xfrm>
            <a:off x="457200" y="4114800"/>
            <a:ext cx="8229600" cy="2011363"/>
          </a:xfrm>
        </p:spPr>
        <p:txBody>
          <a:bodyPr/>
          <a:lstStyle/>
          <a:p>
            <a:r>
              <a:rPr lang="en-US" dirty="0">
                <a:hlinkClick r:id="rId3"/>
              </a:rPr>
              <a:t>https://github.com/RHIT-CSSE/csse220/tree/master/Homework/HWVaporSalesManager</a:t>
            </a:r>
            <a:endParaRPr lang="en-US" dirty="0"/>
          </a:p>
          <a:p>
            <a:endParaRPr lang="en-US" dirty="0"/>
          </a:p>
        </p:txBody>
      </p:sp>
    </p:spTree>
    <p:extLst>
      <p:ext uri="{BB962C8B-B14F-4D97-AF65-F5344CB8AC3E}">
        <p14:creationId xmlns:p14="http://schemas.microsoft.com/office/powerpoint/2010/main" val="3884633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FEA5E-029E-4F31-82CF-714FEDA124EE}"/>
              </a:ext>
            </a:extLst>
          </p:cNvPr>
          <p:cNvSpPr>
            <a:spLocks noGrp="1"/>
          </p:cNvSpPr>
          <p:nvPr>
            <p:ph type="title"/>
          </p:nvPr>
        </p:nvSpPr>
        <p:spPr/>
        <p:txBody>
          <a:bodyPr/>
          <a:lstStyle/>
          <a:p>
            <a:r>
              <a:rPr lang="en-US" dirty="0"/>
              <a:t>Partner for ID2</a:t>
            </a:r>
          </a:p>
        </p:txBody>
      </p:sp>
      <p:sp>
        <p:nvSpPr>
          <p:cNvPr id="3" name="Content Placeholder 2">
            <a:extLst>
              <a:ext uri="{FF2B5EF4-FFF2-40B4-BE49-F238E27FC236}">
                <a16:creationId xmlns:a16="http://schemas.microsoft.com/office/drawing/2014/main" id="{C4264715-2433-4C47-A499-F660D8A431BA}"/>
              </a:ext>
            </a:extLst>
          </p:cNvPr>
          <p:cNvSpPr>
            <a:spLocks noGrp="1"/>
          </p:cNvSpPr>
          <p:nvPr>
            <p:ph idx="1"/>
          </p:nvPr>
        </p:nvSpPr>
        <p:spPr>
          <a:xfrm>
            <a:off x="333769" y="1600199"/>
            <a:ext cx="5104614" cy="4525963"/>
          </a:xfrm>
        </p:spPr>
        <p:txBody>
          <a:bodyPr>
            <a:normAutofit fontScale="77500" lnSpcReduction="20000"/>
          </a:bodyPr>
          <a:lstStyle/>
          <a:p>
            <a:pPr marL="0" indent="0">
              <a:buNone/>
            </a:pPr>
            <a:r>
              <a:rPr lang="en-US" dirty="0"/>
              <a:t>If you are working with a partner for the “Paired” part of Implementing Design Problem 2:</a:t>
            </a:r>
          </a:p>
          <a:p>
            <a:pPr marL="514350" indent="-514350">
              <a:buFont typeface="+mj-lt"/>
              <a:buAutoNum type="arabicPeriod"/>
            </a:pPr>
            <a:r>
              <a:rPr lang="en-US" dirty="0"/>
              <a:t>Decide how you plan to communicate with each other: email, Teams, txt, </a:t>
            </a:r>
            <a:r>
              <a:rPr lang="en-US" dirty="0" err="1"/>
              <a:t>etc</a:t>
            </a:r>
            <a:endParaRPr lang="en-US" dirty="0"/>
          </a:p>
          <a:p>
            <a:pPr marL="514350" indent="-514350">
              <a:buFont typeface="+mj-lt"/>
              <a:buAutoNum type="arabicPeriod"/>
            </a:pPr>
            <a:r>
              <a:rPr lang="en-US" dirty="0"/>
              <a:t>Pick a time you both agree to complete the “Individual” part of Implementing Design 2 so that you can both be ready to work together</a:t>
            </a:r>
          </a:p>
          <a:p>
            <a:pPr marL="514350" indent="-514350">
              <a:buFont typeface="+mj-lt"/>
              <a:buAutoNum type="arabicPeriod"/>
            </a:pPr>
            <a:r>
              <a:rPr lang="en-US" dirty="0"/>
              <a:t>Find times you could work together </a:t>
            </a:r>
          </a:p>
          <a:p>
            <a:endParaRPr lang="en-US" dirty="0"/>
          </a:p>
        </p:txBody>
      </p:sp>
      <p:pic>
        <p:nvPicPr>
          <p:cNvPr id="4" name="Picture 2">
            <a:extLst>
              <a:ext uri="{FF2B5EF4-FFF2-40B4-BE49-F238E27FC236}">
                <a16:creationId xmlns:a16="http://schemas.microsoft.com/office/drawing/2014/main" id="{7929FF4F-450B-C9C8-C99C-62E3CC8EBA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5592" y="322894"/>
            <a:ext cx="2638408" cy="10553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0961C4C-E1DC-7955-F886-F6C18C23BE3F}"/>
              </a:ext>
            </a:extLst>
          </p:cNvPr>
          <p:cNvSpPr txBox="1"/>
          <p:nvPr/>
        </p:nvSpPr>
        <p:spPr>
          <a:xfrm>
            <a:off x="5816338" y="1857080"/>
            <a:ext cx="2870462" cy="3416320"/>
          </a:xfrm>
          <a:prstGeom prst="rect">
            <a:avLst/>
          </a:prstGeom>
          <a:noFill/>
          <a:ln>
            <a:solidFill>
              <a:schemeClr val="tx1"/>
            </a:solidFill>
          </a:ln>
        </p:spPr>
        <p:txBody>
          <a:bodyPr wrap="square" rtlCol="0">
            <a:spAutoFit/>
          </a:bodyPr>
          <a:lstStyle/>
          <a:p>
            <a:r>
              <a:rPr lang="en-US" dirty="0"/>
              <a:t>INSTRUCTOR</a:t>
            </a:r>
          </a:p>
          <a:p>
            <a:endParaRPr lang="en-US" dirty="0"/>
          </a:p>
          <a:p>
            <a:r>
              <a:rPr lang="en-US" dirty="0"/>
              <a:t>Insert  Teams Here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09127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Today’s topics</a:t>
            </a:r>
          </a:p>
        </p:txBody>
      </p:sp>
      <p:sp>
        <p:nvSpPr>
          <p:cNvPr id="3" name="Content Placeholder 2"/>
          <p:cNvSpPr>
            <a:spLocks noGrp="1"/>
          </p:cNvSpPr>
          <p:nvPr>
            <p:ph idx="1"/>
          </p:nvPr>
        </p:nvSpPr>
        <p:spPr/>
        <p:txBody>
          <a:bodyPr/>
          <a:lstStyle/>
          <a:p>
            <a:pPr marL="457200" indent="-457200" fontAlgn="base">
              <a:buFont typeface="+mj-lt"/>
              <a:buAutoNum type="arabicParenR" startAt="4"/>
            </a:pPr>
            <a:r>
              <a:rPr lang="en-US" sz="2400" b="1"/>
              <a:t>Minimize dependencies</a:t>
            </a:r>
            <a:r>
              <a:rPr lang="en-US" sz="2400"/>
              <a:t> between objects when it does not disrupt usability or </a:t>
            </a:r>
            <a:r>
              <a:rPr lang="en-US" sz="2400" err="1"/>
              <a:t>extendability</a:t>
            </a:r>
            <a:endParaRPr lang="en-US" sz="2400"/>
          </a:p>
          <a:p>
            <a:pPr marL="971550" lvl="1" indent="-514350" fontAlgn="base">
              <a:buFont typeface="+mj-lt"/>
              <a:buAutoNum type="alphaLcParenR"/>
            </a:pPr>
            <a:r>
              <a:rPr lang="en-US"/>
              <a:t>Tell don't ask</a:t>
            </a:r>
          </a:p>
          <a:p>
            <a:pPr marL="971550" lvl="1" indent="-514350" fontAlgn="base">
              <a:buFont typeface="+mj-lt"/>
              <a:buAutoNum type="alphaLcParenR"/>
            </a:pPr>
            <a:r>
              <a:rPr lang="en-US"/>
              <a:t>Don't have message chains</a:t>
            </a:r>
          </a:p>
          <a:p>
            <a:pPr marL="0" indent="0">
              <a:buNone/>
            </a:pPr>
            <a:endParaRPr lang="en-US"/>
          </a:p>
        </p:txBody>
      </p:sp>
      <p:sp>
        <p:nvSpPr>
          <p:cNvPr id="4" name="Rectangle 3"/>
          <p:cNvSpPr/>
          <p:nvPr/>
        </p:nvSpPr>
        <p:spPr>
          <a:xfrm>
            <a:off x="609600" y="4114800"/>
            <a:ext cx="7010400" cy="1384995"/>
          </a:xfrm>
          <a:prstGeom prst="rect">
            <a:avLst/>
          </a:prstGeom>
        </p:spPr>
        <p:txBody>
          <a:bodyPr wrap="square" lIns="91440" tIns="45720" rIns="91440" bIns="45720" anchor="t">
            <a:spAutoFit/>
          </a:bodyPr>
          <a:lstStyle/>
          <a:p>
            <a:pPr fontAlgn="base"/>
            <a:r>
              <a:rPr lang="en-US" sz="2800" dirty="0"/>
              <a:t>Two related Object-Oriented Design terms: </a:t>
            </a:r>
            <a:endParaRPr lang="en-US" sz="2800"/>
          </a:p>
          <a:p>
            <a:pPr lvl="1" fontAlgn="base"/>
            <a:r>
              <a:rPr lang="en-US" sz="2800" b="1" dirty="0"/>
              <a:t>coupling</a:t>
            </a:r>
            <a:endParaRPr lang="en-US" sz="2800" b="1" dirty="0">
              <a:cs typeface="Calibri"/>
            </a:endParaRPr>
          </a:p>
          <a:p>
            <a:pPr lvl="1" fontAlgn="base"/>
            <a:r>
              <a:rPr lang="en-US" sz="2800" b="1" dirty="0"/>
              <a:t>cohesion</a:t>
            </a:r>
            <a:endParaRPr lang="en-US" sz="2800" b="1" dirty="0">
              <a:cs typeface="Calibri"/>
            </a:endParaRPr>
          </a:p>
        </p:txBody>
      </p:sp>
    </p:spTree>
    <p:extLst>
      <p:ext uri="{BB962C8B-B14F-4D97-AF65-F5344CB8AC3E}">
        <p14:creationId xmlns:p14="http://schemas.microsoft.com/office/powerpoint/2010/main" val="4103721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22498"/>
          </a:xfrm>
        </p:spPr>
        <p:txBody>
          <a:bodyPr/>
          <a:lstStyle/>
          <a:p>
            <a:r>
              <a:rPr lang="en-US"/>
              <a:t>Principles of Design (for CSSE220)</a:t>
            </a:r>
          </a:p>
        </p:txBody>
      </p:sp>
      <p:sp>
        <p:nvSpPr>
          <p:cNvPr id="3" name="Content Placeholder 2"/>
          <p:cNvSpPr>
            <a:spLocks noGrp="1"/>
          </p:cNvSpPr>
          <p:nvPr>
            <p:ph idx="1"/>
          </p:nvPr>
        </p:nvSpPr>
        <p:spPr>
          <a:xfrm>
            <a:off x="335901" y="1287625"/>
            <a:ext cx="8546841" cy="5570375"/>
          </a:xfrm>
        </p:spPr>
        <p:txBody>
          <a:bodyPr>
            <a:normAutofit fontScale="62500" lnSpcReduction="20000"/>
          </a:bodyPr>
          <a:lstStyle/>
          <a:p>
            <a:pPr marL="457200" indent="-457200" fontAlgn="base">
              <a:buFont typeface="+mj-lt"/>
              <a:buAutoNum type="arabicParenR"/>
            </a:pPr>
            <a:r>
              <a:rPr lang="en-US" sz="2400"/>
              <a:t>Make sure your design </a:t>
            </a:r>
            <a:r>
              <a:rPr lang="en-US" sz="2400" b="1"/>
              <a:t>allows proper functionality</a:t>
            </a:r>
            <a:endParaRPr lang="en-US" sz="2400"/>
          </a:p>
          <a:p>
            <a:pPr marL="971550" lvl="1" indent="-514350" fontAlgn="base">
              <a:buFont typeface="+mj-lt"/>
              <a:buAutoNum type="alphaLcParenR"/>
            </a:pPr>
            <a:r>
              <a:rPr lang="en-US"/>
              <a:t>Must be able to </a:t>
            </a:r>
            <a:r>
              <a:rPr lang="en-US" b="1"/>
              <a:t>store required information</a:t>
            </a:r>
            <a:r>
              <a:rPr lang="en-US"/>
              <a:t> (one/many to one/many relationships)</a:t>
            </a:r>
          </a:p>
          <a:p>
            <a:pPr marL="971550" lvl="1" indent="-514350" fontAlgn="base">
              <a:buFont typeface="+mj-lt"/>
              <a:buAutoNum type="alphaLcParenR"/>
            </a:pPr>
            <a:r>
              <a:rPr lang="en-US"/>
              <a:t>Must be able to </a:t>
            </a:r>
            <a:r>
              <a:rPr lang="en-US" b="1"/>
              <a:t>access the required information</a:t>
            </a:r>
            <a:r>
              <a:rPr lang="en-US"/>
              <a:t> to accomplish tasks</a:t>
            </a:r>
          </a:p>
          <a:p>
            <a:pPr marL="971550" lvl="1" indent="-514350" fontAlgn="base">
              <a:buFont typeface="+mj-lt"/>
              <a:buAutoNum type="alphaLcParenR"/>
            </a:pPr>
            <a:r>
              <a:rPr lang="en-US"/>
              <a:t>Data should </a:t>
            </a:r>
            <a:r>
              <a:rPr lang="en-US" b="1"/>
              <a:t>not be duplicated</a:t>
            </a:r>
            <a:r>
              <a:rPr lang="en-US"/>
              <a:t> (id/identifiers are OK!)</a:t>
            </a:r>
            <a:endParaRPr lang="en-US" sz="2400"/>
          </a:p>
          <a:p>
            <a:pPr marL="457200" indent="-457200">
              <a:buFont typeface="+mj-lt"/>
              <a:buAutoNum type="arabicParenR"/>
            </a:pPr>
            <a:r>
              <a:rPr lang="en-US" sz="2400"/>
              <a:t>Structure design </a:t>
            </a:r>
            <a:r>
              <a:rPr lang="en-US" sz="2400" b="1"/>
              <a:t>around the data</a:t>
            </a:r>
            <a:r>
              <a:rPr lang="en-US" sz="2400"/>
              <a:t> to be stored</a:t>
            </a:r>
          </a:p>
          <a:p>
            <a:pPr marL="971550" lvl="1" indent="-514350" fontAlgn="base">
              <a:buFont typeface="+mj-lt"/>
              <a:buAutoNum type="alphaLcParenR"/>
            </a:pPr>
            <a:r>
              <a:rPr lang="en-US" b="1"/>
              <a:t>Nouns should become classes</a:t>
            </a:r>
            <a:endParaRPr lang="en-US"/>
          </a:p>
          <a:p>
            <a:pPr marL="971550" lvl="1" indent="-514350" fontAlgn="base">
              <a:buFont typeface="+mj-lt"/>
              <a:buAutoNum type="alphaLcParenR"/>
            </a:pPr>
            <a:r>
              <a:rPr lang="en-US" b="1"/>
              <a:t>Classes should have intelligent behaviors</a:t>
            </a:r>
            <a:r>
              <a:rPr lang="en-US"/>
              <a:t> (methods) </a:t>
            </a:r>
            <a:r>
              <a:rPr lang="en-US" b="1"/>
              <a:t>that may operate on their data</a:t>
            </a:r>
            <a:endParaRPr lang="en-US"/>
          </a:p>
          <a:p>
            <a:pPr marL="457200" indent="-457200" fontAlgn="base">
              <a:buFont typeface="+mj-lt"/>
              <a:buAutoNum type="arabicParenR"/>
            </a:pPr>
            <a:r>
              <a:rPr lang="en-US" sz="2400"/>
              <a:t>Functionality should be </a:t>
            </a:r>
            <a:r>
              <a:rPr lang="en-US" sz="2400" b="1"/>
              <a:t>distributed efficiently</a:t>
            </a:r>
            <a:endParaRPr lang="en-US" sz="2400"/>
          </a:p>
          <a:p>
            <a:pPr marL="971550" lvl="1" indent="-514350" fontAlgn="base">
              <a:buFont typeface="+mj-lt"/>
              <a:buAutoNum type="alphaLcParenR"/>
            </a:pPr>
            <a:r>
              <a:rPr lang="en-US" b="1"/>
              <a:t>No class/part should get too large</a:t>
            </a:r>
          </a:p>
          <a:p>
            <a:pPr marL="971550" lvl="1" indent="-514350" fontAlgn="base">
              <a:buFont typeface="+mj-lt"/>
              <a:buAutoNum type="alphaLcParenR"/>
            </a:pPr>
            <a:r>
              <a:rPr lang="en-US" b="1"/>
              <a:t>Each class should have a single responsibility</a:t>
            </a:r>
            <a:r>
              <a:rPr lang="en-US"/>
              <a:t> it accomplishes</a:t>
            </a:r>
          </a:p>
          <a:p>
            <a:pPr marL="457200" indent="-457200" fontAlgn="base">
              <a:buFont typeface="+mj-lt"/>
              <a:buAutoNum type="arabicParenR"/>
            </a:pPr>
            <a:r>
              <a:rPr lang="en-US" sz="2400" b="1"/>
              <a:t>Minimize dependencies</a:t>
            </a:r>
            <a:r>
              <a:rPr lang="en-US" sz="2400"/>
              <a:t> between objects when it does not disrupt usability or </a:t>
            </a:r>
            <a:r>
              <a:rPr lang="en-US" sz="2400" err="1"/>
              <a:t>extendability</a:t>
            </a:r>
            <a:endParaRPr lang="en-US" sz="2400"/>
          </a:p>
          <a:p>
            <a:pPr marL="971550" lvl="1" indent="-514350" fontAlgn="base">
              <a:buFont typeface="+mj-lt"/>
              <a:buAutoNum type="alphaLcParenR"/>
            </a:pPr>
            <a:r>
              <a:rPr lang="en-US"/>
              <a:t>Tell don't ask</a:t>
            </a:r>
          </a:p>
          <a:p>
            <a:pPr marL="971550" lvl="1" indent="-514350" fontAlgn="base">
              <a:buFont typeface="+mj-lt"/>
              <a:buAutoNum type="alphaLcParenR"/>
            </a:pPr>
            <a:r>
              <a:rPr lang="en-US"/>
              <a:t>Don't have message chains</a:t>
            </a:r>
          </a:p>
          <a:p>
            <a:pPr marL="457200" indent="-457200" fontAlgn="base">
              <a:buFont typeface="+mj-lt"/>
              <a:buAutoNum type="arabicParenR"/>
            </a:pPr>
            <a:r>
              <a:rPr lang="en-US" sz="2400" b="1"/>
              <a:t>Don't duplicate</a:t>
            </a:r>
            <a:r>
              <a:rPr lang="en-US" sz="2400"/>
              <a:t> code</a:t>
            </a:r>
          </a:p>
          <a:p>
            <a:pPr marL="971550" lvl="1" indent="-514350" fontAlgn="base">
              <a:buFont typeface="+mj-lt"/>
              <a:buAutoNum type="alphaLcParenR"/>
            </a:pPr>
            <a:r>
              <a:rPr lang="en-US"/>
              <a:t>Similar "chunks" of code should be </a:t>
            </a:r>
            <a:r>
              <a:rPr lang="en-US" b="1"/>
              <a:t>unified into functions</a:t>
            </a:r>
            <a:endParaRPr lang="en-US"/>
          </a:p>
          <a:p>
            <a:pPr marL="971550" lvl="1" indent="-514350" fontAlgn="base">
              <a:buFont typeface="+mj-lt"/>
              <a:buAutoNum type="alphaLcParenR"/>
            </a:pPr>
            <a:r>
              <a:rPr lang="en-US"/>
              <a:t>Classes with similar features should be given </a:t>
            </a:r>
            <a:r>
              <a:rPr lang="en-US" b="1"/>
              <a:t>common interfaces</a:t>
            </a:r>
            <a:endParaRPr lang="en-US"/>
          </a:p>
          <a:p>
            <a:pPr marL="971550" lvl="1" indent="-514350">
              <a:buFont typeface="+mj-lt"/>
              <a:buAutoNum type="alphaLcParenR"/>
            </a:pPr>
            <a:r>
              <a:rPr lang="en-US"/>
              <a:t>Classes with similar internals should be simplified using </a:t>
            </a:r>
            <a:r>
              <a:rPr lang="en-US" b="1"/>
              <a:t>inheritance</a:t>
            </a:r>
            <a:endParaRPr lang="en-US"/>
          </a:p>
        </p:txBody>
      </p:sp>
      <p:sp>
        <p:nvSpPr>
          <p:cNvPr id="4" name="Rectangle: Rounded Corners 1">
            <a:extLst>
              <a:ext uri="{FF2B5EF4-FFF2-40B4-BE49-F238E27FC236}">
                <a16:creationId xmlns:a16="http://schemas.microsoft.com/office/drawing/2014/main" id="{0B9C3EEE-A63E-BB46-81CA-4D6881BB3756}"/>
              </a:ext>
            </a:extLst>
          </p:cNvPr>
          <p:cNvSpPr/>
          <p:nvPr/>
        </p:nvSpPr>
        <p:spPr>
          <a:xfrm>
            <a:off x="152400" y="4343401"/>
            <a:ext cx="8839200" cy="762000"/>
          </a:xfrm>
          <a:prstGeom prst="roundRect">
            <a:avLst/>
          </a:prstGeom>
          <a:no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360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 y="152400"/>
            <a:ext cx="8839200" cy="2308324"/>
          </a:xfrm>
          <a:prstGeom prst="rect">
            <a:avLst/>
          </a:prstGeom>
        </p:spPr>
        <p:txBody>
          <a:bodyPr wrap="square">
            <a:spAutoFit/>
          </a:bodyPr>
          <a:lstStyle/>
          <a:p>
            <a:r>
              <a:rPr lang="en-US" b="1" dirty="0">
                <a:solidFill>
                  <a:srgbClr val="000000"/>
                </a:solidFill>
                <a:latin typeface="Arial" panose="020B0604020202020204" pitchFamily="34" charset="0"/>
              </a:rPr>
              <a:t>Employee Hour Tracker Problem</a:t>
            </a:r>
            <a:r>
              <a:rPr lang="en-US" dirty="0">
                <a:solidFill>
                  <a:srgbClr val="000000"/>
                </a:solidFill>
                <a:latin typeface="Arial" panose="020B0604020202020204" pitchFamily="34" charset="0"/>
              </a:rPr>
              <a:t>: A system tracks employee hours at a particular company.  Every time any employee starts work and stops work, the system must log it so the employee can be paid correctly and so management knows who was working when.  The system must also print out a weekly pay report for each employee which includes total hours, the employee's name, social security number, and employee id.</a:t>
            </a:r>
            <a:endParaRPr lang="en-US" dirty="0"/>
          </a:p>
          <a:p>
            <a:br>
              <a:rPr lang="en-US" dirty="0"/>
            </a:br>
            <a:endParaRPr lang="en-US" dirty="0"/>
          </a:p>
        </p:txBody>
      </p:sp>
      <p:pic>
        <p:nvPicPr>
          <p:cNvPr id="1028" name="Picture 4" descr="https://lh6.googleusercontent.com/I386rjyYmFDd_Ln3ujOTcIgnlVxeH-rcie-CGlD1glhMmS0MDbjaT8HkyidiqwQ58i2uJm3QXFrnQK3A22_U6tE23ErPwclKKyfNyeMwjR-kLOV7yGW7YBn8DxD21xrF2IBk1vAo">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981200"/>
            <a:ext cx="8305800" cy="187679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h5.googleusercontent.com/FnI619sPRC6cODebnhDmq3aB3FmsphAKH4jOVgyoZTsMudHgQ_NG-yTnPJicwH-dv7k0nr0h1_qyYaacZGwRWVtY5qyw5wcQ5jx_MkvhRnHPPHMivCbjqIFs2kuifWVpRG-5-uLh">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4210260"/>
            <a:ext cx="8327751" cy="2362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798128"/>
            <a:ext cx="2826415" cy="369332"/>
          </a:xfrm>
          <a:prstGeom prst="rect">
            <a:avLst/>
          </a:prstGeom>
          <a:noFill/>
        </p:spPr>
        <p:txBody>
          <a:bodyPr wrap="none" rtlCol="0">
            <a:spAutoFit/>
          </a:bodyPr>
          <a:lstStyle/>
          <a:p>
            <a:r>
              <a:rPr lang="en-US" b="1"/>
              <a:t>Less Dependencies Solution</a:t>
            </a:r>
          </a:p>
        </p:txBody>
      </p:sp>
      <p:sp>
        <p:nvSpPr>
          <p:cNvPr id="11" name="TextBox 10"/>
          <p:cNvSpPr txBox="1"/>
          <p:nvPr/>
        </p:nvSpPr>
        <p:spPr>
          <a:xfrm>
            <a:off x="234696" y="4087309"/>
            <a:ext cx="2950488" cy="369332"/>
          </a:xfrm>
          <a:prstGeom prst="rect">
            <a:avLst/>
          </a:prstGeom>
          <a:noFill/>
        </p:spPr>
        <p:txBody>
          <a:bodyPr wrap="none" rtlCol="0">
            <a:spAutoFit/>
          </a:bodyPr>
          <a:lstStyle/>
          <a:p>
            <a:r>
              <a:rPr lang="en-US" b="1"/>
              <a:t>More Dependencies Solution</a:t>
            </a:r>
          </a:p>
        </p:txBody>
      </p:sp>
    </p:spTree>
    <p:extLst>
      <p:ext uri="{BB962C8B-B14F-4D97-AF65-F5344CB8AC3E}">
        <p14:creationId xmlns:p14="http://schemas.microsoft.com/office/powerpoint/2010/main" val="574302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76200"/>
            <a:ext cx="8839200" cy="2308324"/>
          </a:xfrm>
          <a:prstGeom prst="rect">
            <a:avLst/>
          </a:prstGeom>
        </p:spPr>
        <p:txBody>
          <a:bodyPr wrap="square">
            <a:spAutoFit/>
          </a:bodyPr>
          <a:lstStyle/>
          <a:p>
            <a:r>
              <a:rPr lang="en-US" dirty="0">
                <a:solidFill>
                  <a:srgbClr val="000000"/>
                </a:solidFill>
                <a:latin typeface="Arial" panose="020B0604020202020204" pitchFamily="34" charset="0"/>
              </a:rPr>
              <a:t>In </a:t>
            </a:r>
            <a:r>
              <a:rPr lang="en-US" i="1" dirty="0">
                <a:solidFill>
                  <a:srgbClr val="000000"/>
                </a:solidFill>
                <a:latin typeface="Arial" panose="020B0604020202020204" pitchFamily="34" charset="0"/>
              </a:rPr>
              <a:t>less dependencies</a:t>
            </a:r>
            <a:r>
              <a:rPr lang="en-US" dirty="0">
                <a:solidFill>
                  <a:srgbClr val="000000"/>
                </a:solidFill>
                <a:latin typeface="Arial" panose="020B0604020202020204" pitchFamily="34" charset="0"/>
              </a:rPr>
              <a:t>, Employee “insulates” </a:t>
            </a:r>
            <a:r>
              <a:rPr lang="en-US" dirty="0" err="1">
                <a:solidFill>
                  <a:srgbClr val="000000"/>
                </a:solidFill>
                <a:latin typeface="Arial" panose="020B0604020202020204" pitchFamily="34" charset="0"/>
              </a:rPr>
              <a:t>HourTrackerMain</a:t>
            </a:r>
            <a:r>
              <a:rPr lang="en-US" dirty="0">
                <a:solidFill>
                  <a:srgbClr val="000000"/>
                </a:solidFill>
                <a:latin typeface="Arial" panose="020B0604020202020204" pitchFamily="34" charset="0"/>
              </a:rPr>
              <a:t> from the existence of the </a:t>
            </a:r>
            <a:r>
              <a:rPr lang="en-US" dirty="0" err="1">
                <a:solidFill>
                  <a:srgbClr val="000000"/>
                </a:solidFill>
                <a:latin typeface="Arial" panose="020B0604020202020204" pitchFamily="34" charset="0"/>
              </a:rPr>
              <a:t>WorkLog</a:t>
            </a:r>
            <a:r>
              <a:rPr lang="en-US" dirty="0">
                <a:solidFill>
                  <a:srgbClr val="000000"/>
                </a:solidFill>
                <a:latin typeface="Arial" panose="020B0604020202020204" pitchFamily="34" charset="0"/>
              </a:rPr>
              <a:t> class.  This means changes in the way </a:t>
            </a:r>
            <a:r>
              <a:rPr lang="en-US" dirty="0" err="1">
                <a:solidFill>
                  <a:srgbClr val="000000"/>
                </a:solidFill>
                <a:latin typeface="Arial" panose="020B0604020202020204" pitchFamily="34" charset="0"/>
              </a:rPr>
              <a:t>WorkLog</a:t>
            </a:r>
            <a:r>
              <a:rPr lang="en-US" dirty="0">
                <a:solidFill>
                  <a:srgbClr val="000000"/>
                </a:solidFill>
                <a:latin typeface="Arial" panose="020B0604020202020204" pitchFamily="34" charset="0"/>
              </a:rPr>
              <a:t> works cannot affect Employee.  Similarly, changes in Employee cannot affect </a:t>
            </a:r>
            <a:r>
              <a:rPr lang="en-US" dirty="0" err="1">
                <a:solidFill>
                  <a:srgbClr val="000000"/>
                </a:solidFill>
                <a:latin typeface="Arial" panose="020B0604020202020204" pitchFamily="34" charset="0"/>
              </a:rPr>
              <a:t>WorkLog</a:t>
            </a:r>
            <a:r>
              <a:rPr lang="en-US" dirty="0">
                <a:solidFill>
                  <a:srgbClr val="000000"/>
                </a:solidFill>
                <a:latin typeface="Arial" panose="020B0604020202020204" pitchFamily="34" charset="0"/>
              </a:rPr>
              <a:t>.</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The </a:t>
            </a:r>
            <a:r>
              <a:rPr lang="en-US" i="1" dirty="0">
                <a:solidFill>
                  <a:srgbClr val="000000"/>
                </a:solidFill>
                <a:latin typeface="Arial" panose="020B0604020202020204" pitchFamily="34" charset="0"/>
              </a:rPr>
              <a:t>less dependencies</a:t>
            </a:r>
            <a:r>
              <a:rPr lang="en-US" dirty="0">
                <a:solidFill>
                  <a:srgbClr val="000000"/>
                </a:solidFill>
                <a:latin typeface="Arial" panose="020B0604020202020204" pitchFamily="34" charset="0"/>
              </a:rPr>
              <a:t> solution is also simpler.  Employee fully “owns” all its own data.  In more dependencies, the worklog is edited without employee’s knowledge.</a:t>
            </a:r>
            <a:endParaRPr lang="en-US" dirty="0"/>
          </a:p>
          <a:p>
            <a:br>
              <a:rPr lang="en-US" dirty="0"/>
            </a:br>
            <a:endParaRPr lang="en-US" dirty="0"/>
          </a:p>
        </p:txBody>
      </p:sp>
      <p:pic>
        <p:nvPicPr>
          <p:cNvPr id="1028" name="Picture 4" descr="https://lh6.googleusercontent.com/I386rjyYmFDd_Ln3ujOTcIgnlVxeH-rcie-CGlD1glhMmS0MDbjaT8HkyidiqwQ58i2uJm3QXFrnQK3A22_U6tE23ErPwclKKyfNyeMwjR-kLOV7yGW7YBn8DxD21xrF2IBk1vAo">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828800"/>
            <a:ext cx="83058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h5.googleusercontent.com/FnI619sPRC6cODebnhDmq3aB3FmsphAKH4jOVgyoZTsMudHgQ_NG-yTnPJicwH-dv7k0nr0h1_qyYaacZGwRWVtY5qyw5wcQ5jx_MkvhRnHPPHMivCbjqIFs2kuifWVpRG-5-uLh">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3657600"/>
            <a:ext cx="8327751" cy="2362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798128"/>
            <a:ext cx="2826415" cy="369332"/>
          </a:xfrm>
          <a:prstGeom prst="rect">
            <a:avLst/>
          </a:prstGeom>
          <a:noFill/>
        </p:spPr>
        <p:txBody>
          <a:bodyPr wrap="none" rtlCol="0">
            <a:spAutoFit/>
          </a:bodyPr>
          <a:lstStyle/>
          <a:p>
            <a:r>
              <a:rPr lang="en-US" b="1"/>
              <a:t>Less Dependencies Solution</a:t>
            </a:r>
          </a:p>
        </p:txBody>
      </p:sp>
      <p:sp>
        <p:nvSpPr>
          <p:cNvPr id="11" name="TextBox 10"/>
          <p:cNvSpPr txBox="1"/>
          <p:nvPr/>
        </p:nvSpPr>
        <p:spPr>
          <a:xfrm>
            <a:off x="152400" y="3733800"/>
            <a:ext cx="2950488" cy="369332"/>
          </a:xfrm>
          <a:prstGeom prst="rect">
            <a:avLst/>
          </a:prstGeom>
          <a:noFill/>
        </p:spPr>
        <p:txBody>
          <a:bodyPr wrap="none" rtlCol="0">
            <a:spAutoFit/>
          </a:bodyPr>
          <a:lstStyle/>
          <a:p>
            <a:r>
              <a:rPr lang="en-US" b="1"/>
              <a:t>More Dependencies Solution</a:t>
            </a:r>
          </a:p>
        </p:txBody>
      </p:sp>
      <p:sp>
        <p:nvSpPr>
          <p:cNvPr id="2" name="Rectangle: Rounded Corners 1">
            <a:extLst>
              <a:ext uri="{FF2B5EF4-FFF2-40B4-BE49-F238E27FC236}">
                <a16:creationId xmlns:a16="http://schemas.microsoft.com/office/drawing/2014/main" id="{D2DF736C-E80A-4645-A122-4CEF5178C895}"/>
              </a:ext>
            </a:extLst>
          </p:cNvPr>
          <p:cNvSpPr/>
          <p:nvPr/>
        </p:nvSpPr>
        <p:spPr>
          <a:xfrm>
            <a:off x="145580" y="1830752"/>
            <a:ext cx="8839200" cy="1812169"/>
          </a:xfrm>
          <a:prstGeom prst="round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CE0AEFF-86C6-4D9F-BEF3-E66209C6500E}"/>
              </a:ext>
            </a:extLst>
          </p:cNvPr>
          <p:cNvSpPr txBox="1"/>
          <p:nvPr/>
        </p:nvSpPr>
        <p:spPr>
          <a:xfrm>
            <a:off x="381000" y="5943600"/>
            <a:ext cx="8229600" cy="369332"/>
          </a:xfrm>
          <a:prstGeom prst="rect">
            <a:avLst/>
          </a:prstGeom>
          <a:noFill/>
        </p:spPr>
        <p:txBody>
          <a:bodyPr wrap="square" rtlCol="0">
            <a:spAutoFit/>
          </a:bodyPr>
          <a:lstStyle/>
          <a:p>
            <a:r>
              <a:rPr lang="en-US" err="1"/>
              <a:t>HourTrackerMain</a:t>
            </a:r>
            <a:r>
              <a:rPr lang="en-US"/>
              <a:t>  “knows” about </a:t>
            </a:r>
            <a:r>
              <a:rPr lang="en-US" err="1"/>
              <a:t>WorkLog</a:t>
            </a:r>
            <a:r>
              <a:rPr lang="en-US"/>
              <a:t>, creates one,  then calls </a:t>
            </a:r>
            <a:r>
              <a:rPr lang="en-US" i="1" err="1"/>
              <a:t>addWorkLog</a:t>
            </a:r>
            <a:endParaRPr lang="en-US" i="1"/>
          </a:p>
        </p:txBody>
      </p:sp>
      <p:cxnSp>
        <p:nvCxnSpPr>
          <p:cNvPr id="9" name="Straight Arrow Connector 8">
            <a:extLst>
              <a:ext uri="{FF2B5EF4-FFF2-40B4-BE49-F238E27FC236}">
                <a16:creationId xmlns:a16="http://schemas.microsoft.com/office/drawing/2014/main" id="{EE319336-E7D0-48F4-AF24-403D207BDC69}"/>
              </a:ext>
            </a:extLst>
          </p:cNvPr>
          <p:cNvCxnSpPr>
            <a:cxnSpLocks/>
          </p:cNvCxnSpPr>
          <p:nvPr/>
        </p:nvCxnSpPr>
        <p:spPr>
          <a:xfrm>
            <a:off x="4191000" y="5334000"/>
            <a:ext cx="457200" cy="45720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2866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1"/>
            <a:ext cx="8229600" cy="1295400"/>
          </a:xfrm>
        </p:spPr>
        <p:txBody>
          <a:bodyPr/>
          <a:lstStyle/>
          <a:p>
            <a:pPr marL="0" indent="0">
              <a:buNone/>
            </a:pPr>
            <a:r>
              <a:rPr lang="en-US"/>
              <a:t>Oftentimes you cannot remove dependencies without breaking functionality though.</a:t>
            </a:r>
          </a:p>
        </p:txBody>
      </p:sp>
      <p:pic>
        <p:nvPicPr>
          <p:cNvPr id="3080" name="Picture 8" descr="https://lh3.googleusercontent.com/447Ut8pxzsNBWtJBFGe5A-F_AGto2PGtBHp3jOsc-Cl3MVT22njaX7Oa5iinhYnpVGbcvNykefwyK1h2VJFfiVbg322uheFnTEeaRu4jz3GPmk22T29FbKXM_29gE-8LGeoc5SZQ">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447800"/>
            <a:ext cx="7772400" cy="1842789"/>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3CCC50A1-33D1-1B4C-AA53-F70359D907F6}"/>
              </a:ext>
            </a:extLst>
          </p:cNvPr>
          <p:cNvSpPr txBox="1">
            <a:spLocks/>
          </p:cNvSpPr>
          <p:nvPr/>
        </p:nvSpPr>
        <p:spPr>
          <a:xfrm>
            <a:off x="457200" y="3657600"/>
            <a:ext cx="8229600" cy="246856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base"/>
            <a:r>
              <a:rPr lang="en-US"/>
              <a:t>Here there are 3 dependencies</a:t>
            </a:r>
          </a:p>
          <a:p>
            <a:pPr marL="971550" lvl="1" indent="-514350" fontAlgn="base">
              <a:buFont typeface="+mj-lt"/>
              <a:buAutoNum type="arabicPeriod"/>
            </a:pPr>
            <a:r>
              <a:rPr lang="en-US" err="1"/>
              <a:t>QuizMain</a:t>
            </a:r>
            <a:r>
              <a:rPr lang="en-US"/>
              <a:t> to Question</a:t>
            </a:r>
          </a:p>
          <a:p>
            <a:pPr marL="971550" lvl="1" indent="-514350" fontAlgn="base">
              <a:buFont typeface="+mj-lt"/>
              <a:buAutoNum type="arabicPeriod"/>
            </a:pPr>
            <a:r>
              <a:rPr lang="en-US" err="1"/>
              <a:t>QuizMain</a:t>
            </a:r>
            <a:r>
              <a:rPr lang="en-US"/>
              <a:t> to Quiz</a:t>
            </a:r>
          </a:p>
          <a:p>
            <a:pPr marL="971550" lvl="1" indent="-514350" fontAlgn="base">
              <a:buFont typeface="+mj-lt"/>
              <a:buAutoNum type="arabicPeriod"/>
            </a:pPr>
            <a:r>
              <a:rPr lang="en-US"/>
              <a:t>Quiz to Question</a:t>
            </a:r>
          </a:p>
          <a:p>
            <a:pPr lvl="1" fontAlgn="base"/>
            <a:r>
              <a:rPr lang="en-US"/>
              <a:t>None can be removed w/o breaking functionality</a:t>
            </a:r>
          </a:p>
        </p:txBody>
      </p:sp>
    </p:spTree>
    <p:extLst>
      <p:ext uri="{BB962C8B-B14F-4D97-AF65-F5344CB8AC3E}">
        <p14:creationId xmlns:p14="http://schemas.microsoft.com/office/powerpoint/2010/main" val="868041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570BCAAD2E4294F9443DCB038A55380" ma:contentTypeVersion="8" ma:contentTypeDescription="Create a new document." ma:contentTypeScope="" ma:versionID="9523c79d6bab9e2ad858b5223ec5ed94">
  <xsd:schema xmlns:xsd="http://www.w3.org/2001/XMLSchema" xmlns:xs="http://www.w3.org/2001/XMLSchema" xmlns:p="http://schemas.microsoft.com/office/2006/metadata/properties" xmlns:ns2="201674f6-2bdd-4f13-ba1e-424e4aa70473" targetNamespace="http://schemas.microsoft.com/office/2006/metadata/properties" ma:root="true" ma:fieldsID="587afc94f70b507ec5be5f4d78229b0b" ns2:_="">
    <xsd:import namespace="201674f6-2bdd-4f13-ba1e-424e4aa7047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1674f6-2bdd-4f13-ba1e-424e4aa704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79406AE-5713-4671-BBC1-437712C87B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1674f6-2bdd-4f13-ba1e-424e4aa7047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1297AD-09B4-48F4-A74A-E2F1A2E57F07}">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D88F84C-A15C-4D5E-8101-314F782FE4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182</TotalTime>
  <Words>544</Words>
  <Application>Microsoft Office PowerPoint</Application>
  <PresentationFormat>On-screen Show (4:3)</PresentationFormat>
  <Paragraphs>73</Paragraphs>
  <Slides>8</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CSSE 220</vt:lpstr>
      <vt:lpstr>Design Problem 2 Solution,  next HW: Implementing Design Problem 2</vt:lpstr>
      <vt:lpstr>Partner for ID2</vt:lpstr>
      <vt:lpstr>Today’s topics</vt:lpstr>
      <vt:lpstr>Principles of Design (for CSSE220)</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Encapsulation</dc:title>
  <dc:creator>Windows User</dc:creator>
  <cp:lastModifiedBy>Yoder, Jason</cp:lastModifiedBy>
  <cp:revision>16</cp:revision>
  <cp:lastPrinted>2016-09-28T11:28:01Z</cp:lastPrinted>
  <dcterms:created xsi:type="dcterms:W3CDTF">2013-12-22T20:42:02Z</dcterms:created>
  <dcterms:modified xsi:type="dcterms:W3CDTF">2024-02-25T22:37:14Z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0x0101001570BCAAD2E4294F9443DCB038A55380</vt:lpwstr>
  </property>
</Properties>
</file>