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84" r:id="rId5"/>
    <p:sldId id="303" r:id="rId6"/>
    <p:sldId id="378" r:id="rId7"/>
    <p:sldId id="304" r:id="rId8"/>
    <p:sldId id="305" r:id="rId9"/>
    <p:sldId id="307" r:id="rId10"/>
    <p:sldId id="309" r:id="rId11"/>
    <p:sldId id="383" r:id="rId12"/>
    <p:sldId id="349" r:id="rId13"/>
    <p:sldId id="384" r:id="rId14"/>
    <p:sldId id="362" r:id="rId15"/>
    <p:sldId id="363" r:id="rId16"/>
    <p:sldId id="387" r:id="rId17"/>
    <p:sldId id="351" r:id="rId18"/>
    <p:sldId id="386" r:id="rId19"/>
    <p:sldId id="385" r:id="rId20"/>
    <p:sldId id="354" r:id="rId21"/>
    <p:sldId id="381" r:id="rId22"/>
    <p:sldId id="382" r:id="rId23"/>
    <p:sldId id="33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B7B8A-1571-4CD8-BDF5-C9D6DC09E540}" v="2" dt="2021-12-19T22:30:02.329"/>
    <p1510:client id="{3E6B723A-B041-4922-8213-153297B8D44A}" v="2" dt="2021-12-22T18:54:42.034"/>
    <p1510:client id="{6E156773-5DA1-452B-AAD2-194773C7F5DE}" v="1" dt="2021-12-27T21:43:42.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9" autoAdjust="0"/>
    <p:restoredTop sz="71913" autoAdjust="0"/>
  </p:normalViewPr>
  <p:slideViewPr>
    <p:cSldViewPr>
      <p:cViewPr varScale="1">
        <p:scale>
          <a:sx n="61" d="100"/>
          <a:sy n="61" d="100"/>
        </p:scale>
        <p:origin x="1997"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be, Jacob" userId="S::scheibje@rose-hulman.edu::97e2d844-0f32-4731-8f3c-1d6d0399d527" providerId="AD" clId="Web-{6E156773-5DA1-452B-AAD2-194773C7F5DE}"/>
    <pc:docChg chg="modSld">
      <pc:chgData name="Scheibe, Jacob" userId="S::scheibje@rose-hulman.edu::97e2d844-0f32-4731-8f3c-1d6d0399d527" providerId="AD" clId="Web-{6E156773-5DA1-452B-AAD2-194773C7F5DE}" dt="2021-12-27T21:43:42.049" v="0" actId="14100"/>
      <pc:docMkLst>
        <pc:docMk/>
      </pc:docMkLst>
      <pc:sldChg chg="modSp">
        <pc:chgData name="Scheibe, Jacob" userId="S::scheibje@rose-hulman.edu::97e2d844-0f32-4731-8f3c-1d6d0399d527" providerId="AD" clId="Web-{6E156773-5DA1-452B-AAD2-194773C7F5DE}" dt="2021-12-27T21:43:42.049" v="0" actId="14100"/>
        <pc:sldMkLst>
          <pc:docMk/>
          <pc:sldMk cId="1383091234" sldId="333"/>
        </pc:sldMkLst>
        <pc:picChg chg="mod">
          <ac:chgData name="Scheibe, Jacob" userId="S::scheibje@rose-hulman.edu::97e2d844-0f32-4731-8f3c-1d6d0399d527" providerId="AD" clId="Web-{6E156773-5DA1-452B-AAD2-194773C7F5DE}" dt="2021-12-27T21:43:42.049" v="0" actId="14100"/>
          <ac:picMkLst>
            <pc:docMk/>
            <pc:sldMk cId="1383091234" sldId="333"/>
            <ac:picMk id="3" creationId="{00000000-0000-0000-0000-000000000000}"/>
          </ac:picMkLst>
        </pc:picChg>
      </pc:sldChg>
    </pc:docChg>
  </pc:docChgLst>
  <pc:docChgLst>
    <pc:chgData name="Carlson, Nicholas" userId="S::carlsond@rose-hulman.edu::51acec8e-5f25-4389-9c55-1ea51242bb70" providerId="AD" clId="Web-{0FEB7B8A-1571-4CD8-BDF5-C9D6DC09E540}"/>
    <pc:docChg chg="sldOrd">
      <pc:chgData name="Carlson, Nicholas" userId="S::carlsond@rose-hulman.edu::51acec8e-5f25-4389-9c55-1ea51242bb70" providerId="AD" clId="Web-{0FEB7B8A-1571-4CD8-BDF5-C9D6DC09E540}" dt="2021-12-19T22:30:02.329" v="1"/>
      <pc:docMkLst>
        <pc:docMk/>
      </pc:docMkLst>
      <pc:sldChg chg="ord">
        <pc:chgData name="Carlson, Nicholas" userId="S::carlsond@rose-hulman.edu::51acec8e-5f25-4389-9c55-1ea51242bb70" providerId="AD" clId="Web-{0FEB7B8A-1571-4CD8-BDF5-C9D6DC09E540}" dt="2021-12-19T22:30:02.329" v="1"/>
        <pc:sldMkLst>
          <pc:docMk/>
          <pc:sldMk cId="2689768918" sldId="304"/>
        </pc:sldMkLst>
      </pc:sldChg>
    </pc:docChg>
  </pc:docChgLst>
  <pc:docChgLst>
    <pc:chgData name="Cermak, Aiden" userId="S::cermakal@rose-hulman.edu::3cb86229-e33c-4714-adaa-a41fc0095064" providerId="AD" clId="Web-{3E6B723A-B041-4922-8213-153297B8D44A}"/>
    <pc:docChg chg="modSld">
      <pc:chgData name="Cermak, Aiden" userId="S::cermakal@rose-hulman.edu::3cb86229-e33c-4714-adaa-a41fc0095064" providerId="AD" clId="Web-{3E6B723A-B041-4922-8213-153297B8D44A}" dt="2021-12-22T18:54:42.034" v="1"/>
      <pc:docMkLst>
        <pc:docMk/>
      </pc:docMkLst>
      <pc:sldChg chg="addSp">
        <pc:chgData name="Cermak, Aiden" userId="S::cermakal@rose-hulman.edu::3cb86229-e33c-4714-adaa-a41fc0095064" providerId="AD" clId="Web-{3E6B723A-B041-4922-8213-153297B8D44A}" dt="2021-12-22T18:54:42.034" v="1"/>
        <pc:sldMkLst>
          <pc:docMk/>
          <pc:sldMk cId="2827345516" sldId="330"/>
        </pc:sldMkLst>
        <pc:spChg chg="add">
          <ac:chgData name="Cermak, Aiden" userId="S::cermakal@rose-hulman.edu::3cb86229-e33c-4714-adaa-a41fc0095064" providerId="AD" clId="Web-{3E6B723A-B041-4922-8213-153297B8D44A}" dt="2021-12-22T18:54:41.128" v="0"/>
          <ac:spMkLst>
            <pc:docMk/>
            <pc:sldMk cId="2827345516" sldId="330"/>
            <ac:spMk id="4" creationId="{5099E467-7766-499D-9DDB-218662D4ED9C}"/>
          </ac:spMkLst>
        </pc:spChg>
        <pc:spChg chg="add">
          <ac:chgData name="Cermak, Aiden" userId="S::cermakal@rose-hulman.edu::3cb86229-e33c-4714-adaa-a41fc0095064" providerId="AD" clId="Web-{3E6B723A-B041-4922-8213-153297B8D44A}" dt="2021-12-22T18:54:42.034" v="1"/>
          <ac:spMkLst>
            <pc:docMk/>
            <pc:sldMk cId="2827345516" sldId="330"/>
            <ac:spMk id="5" creationId="{9B433C3C-B9F8-4645-8141-6D22B1CA0B1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3.376"/>
    </inkml:context>
    <inkml:brush xml:id="br0">
      <inkml:brushProperty name="width" value="0.035" units="cm"/>
      <inkml:brushProperty name="height" value="0.035" units="cm"/>
      <inkml:brushProperty name="color" value="#E71224"/>
    </inkml:brush>
  </inkml:definitions>
  <inkml:trace contextRef="#ctx0" brushRef="#br0">0 1 24575,'0'5'0,"17"15"0,29 14 0,30 8 0,13 8 0,-3-5 0,-4-4 0,-10-3 0,-13-8 0,-15-4 0,-15-6-8191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7.706"/>
    </inkml:context>
    <inkml:brush xml:id="br0">
      <inkml:brushProperty name="width" value="0.035" units="cm"/>
      <inkml:brushProperty name="height" value="0.035" units="cm"/>
      <inkml:brushProperty name="color" value="#E71224"/>
    </inkml:brush>
  </inkml:definitions>
  <inkml:trace contextRef="#ctx0" brushRef="#br0">0 619 24575,'0'-6'0,"0"-7"0,12-20 0,26-26 0,18-27 0,18-9 0,1-1 0,0 4 0,-13 13 0,-17 19-8191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8.595"/>
    </inkml:context>
    <inkml:brush xml:id="br0">
      <inkml:brushProperty name="width" value="0.035" units="cm"/>
      <inkml:brushProperty name="height" value="0.035" units="cm"/>
      <inkml:brushProperty name="color" value="#E71224"/>
    </inkml:brush>
  </inkml:definitions>
  <inkml:trace contextRef="#ctx0" brushRef="#br0">611 0 24575,'-12'0'0,"-15"6"0,-14 7 0,-7 8 0,-5-1 0,5 3 0,5 3 0,5-2 0,2-1 0,-3-3 0,-2 0 0,1-3 0,7 1 0,4-2 0,0-4 0,0-4 0,4-4-8191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9.517"/>
    </inkml:context>
    <inkml:brush xml:id="br0">
      <inkml:brushProperty name="width" value="0.035" units="cm"/>
      <inkml:brushProperty name="height" value="0.035" units="cm"/>
      <inkml:brushProperty name="color" value="#E71224"/>
    </inkml:brush>
  </inkml:definitions>
  <inkml:trace contextRef="#ctx0" brushRef="#br0">1 1 24575,'0'6'0,"0"13"0,0 9 0,0 6 0,0 2 0,5 2 0,3-1 0,-1 0 0,-1-1 0,-2-1 0,-2-1 0,0 1 0,-2-7-8191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7:04.615"/>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7:09.740"/>
    </inkml:context>
    <inkml:brush xml:id="br0">
      <inkml:brushProperty name="width" value="0.035" units="cm"/>
      <inkml:brushProperty name="height" value="0.035" units="cm"/>
      <inkml:brushProperty name="color" value="#E71224"/>
    </inkml:brush>
  </inkml:definitions>
  <inkml:trace contextRef="#ctx0" brushRef="#br0">0 0 24575,'1626'0'0,"-1562"3"0,68 12 0,56 3 0,969-16 0,-554-5 0,43 3-1365,-604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3.376"/>
    </inkml:context>
    <inkml:brush xml:id="br0">
      <inkml:brushProperty name="width" value="0.035" units="cm"/>
      <inkml:brushProperty name="height" value="0.035" units="cm"/>
      <inkml:brushProperty name="color" value="#E71224"/>
    </inkml:brush>
  </inkml:definitions>
  <inkml:trace contextRef="#ctx0" brushRef="#br0">0 1 24575,'0'5'0,"17"15"0,29 14 0,30 8 0,13 8 0,-3-5 0,-4-4 0,-10-3 0,-13-8 0,-15-4 0,-15-6-8191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3.817"/>
    </inkml:context>
    <inkml:brush xml:id="br0">
      <inkml:brushProperty name="width" value="0.035" units="cm"/>
      <inkml:brushProperty name="height" value="0.035" units="cm"/>
      <inkml:brushProperty name="color" value="#E71224"/>
    </inkml:brush>
  </inkml:definitions>
  <inkml:trace contextRef="#ctx0" brushRef="#br0">1 1 24575,'6'0'0,"7"0"0,31 6 0,25 7 0,12 2 0,4-2 0,-7 3 0,-11-2 0,-5-2 0,-13-5-8191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4.326"/>
    </inkml:context>
    <inkml:brush xml:id="br0">
      <inkml:brushProperty name="width" value="0.035" units="cm"/>
      <inkml:brushProperty name="height" value="0.035" units="cm"/>
      <inkml:brushProperty name="color" value="#E71224"/>
    </inkml:brush>
  </inkml:definitions>
  <inkml:trace contextRef="#ctx0" brushRef="#br0">1 1 24575,'28'0'0,"28"6"0,21 1 0,20 6 0,11 1 0,5 3 0,0 0 0,-2 1 0,-14-1 0,-17 2 0,-23-3-8191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4.752"/>
    </inkml:context>
    <inkml:brush xml:id="br0">
      <inkml:brushProperty name="width" value="0.035" units="cm"/>
      <inkml:brushProperty name="height" value="0.035" units="cm"/>
      <inkml:brushProperty name="color" value="#E71224"/>
    </inkml:brush>
  </inkml:definitions>
  <inkml:trace contextRef="#ctx0" brushRef="#br0">1 1 24575,'5'0'0,"9"0"0,12 0 0,20 0 0,14 0 0,7 6 0,-1 1 0,-1 0 0,-5-1 0,-14-2-8191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178"/>
    </inkml:context>
    <inkml:brush xml:id="br0">
      <inkml:brushProperty name="width" value="0.035" units="cm"/>
      <inkml:brushProperty name="height" value="0.035" units="cm"/>
      <inkml:brushProperty name="color" value="#E71224"/>
    </inkml:brush>
  </inkml:definitions>
  <inkml:trace contextRef="#ctx0" brushRef="#br0">0 1 24575,'12'0'0,"15"0"0,14 0 0,18 0 0,22 0 0,20 0 0,16 0 0,11 0 0,1 6 0,-10 2 0,-13-1 0,-20-1 0,-23-2-8191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3.817"/>
    </inkml:context>
    <inkml:brush xml:id="br0">
      <inkml:brushProperty name="width" value="0.035" units="cm"/>
      <inkml:brushProperty name="height" value="0.035" units="cm"/>
      <inkml:brushProperty name="color" value="#E71224"/>
    </inkml:brush>
  </inkml:definitions>
  <inkml:trace contextRef="#ctx0" brushRef="#br0">1 1 24575,'6'0'0,"7"0"0,31 6 0,25 7 0,12 2 0,4-2 0,-7 3 0,-11-2 0,-5-2 0,-13-5-8191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606"/>
    </inkml:context>
    <inkml:brush xml:id="br0">
      <inkml:brushProperty name="width" value="0.035" units="cm"/>
      <inkml:brushProperty name="height" value="0.035" units="cm"/>
      <inkml:brushProperty name="color" value="#E71224"/>
    </inkml:brush>
  </inkml:definitions>
  <inkml:trace contextRef="#ctx0" brushRef="#br0">1 75 24575,'17'0'0,"18"0"0,8 0 0,37-12 0,29-9 0,29-1 0,-8 3-8191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938"/>
    </inkml:context>
    <inkml:brush xml:id="br0">
      <inkml:brushProperty name="width" value="0.035" units="cm"/>
      <inkml:brushProperty name="height" value="0.035" units="cm"/>
      <inkml:brushProperty name="color" value="#E71224"/>
    </inkml:brush>
  </inkml:definitions>
  <inkml:trace contextRef="#ctx0" brushRef="#br0">0 162 24575,'6'0'0,"13"0"0,15-5 0,19-9 0,12-1 0,12-4 0,10-4 0,8-5 0,11-2 0,-13 3-8191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6.303"/>
    </inkml:context>
    <inkml:brush xml:id="br0">
      <inkml:brushProperty name="width" value="0.035" units="cm"/>
      <inkml:brushProperty name="height" value="0.035" units="cm"/>
      <inkml:brushProperty name="color" value="#E71224"/>
    </inkml:brush>
  </inkml:definitions>
  <inkml:trace contextRef="#ctx0" brushRef="#br0">0 198 24575,'12'-18'0,"32"-33"0,15-15 0,-3 4-8191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7.078"/>
    </inkml:context>
    <inkml:brush xml:id="br0">
      <inkml:brushProperty name="width" value="0.035" units="cm"/>
      <inkml:brushProperty name="height" value="0.035" units="cm"/>
      <inkml:brushProperty name="color" value="#E71224"/>
    </inkml:brush>
  </inkml:definitions>
  <inkml:trace contextRef="#ctx0" brushRef="#br0">0 95 24575,'6'0'0,"7"0"0,8 0 0,0-6 0,8-2 0,4-5 0,4-7 0,0-5 0,-6 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7.706"/>
    </inkml:context>
    <inkml:brush xml:id="br0">
      <inkml:brushProperty name="width" value="0.035" units="cm"/>
      <inkml:brushProperty name="height" value="0.035" units="cm"/>
      <inkml:brushProperty name="color" value="#E71224"/>
    </inkml:brush>
  </inkml:definitions>
  <inkml:trace contextRef="#ctx0" brushRef="#br0">0 619 24575,'0'-6'0,"0"-7"0,12-20 0,26-26 0,18-27 0,18-9 0,1-1 0,0 4 0,-13 13 0,-17 19-8191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8.595"/>
    </inkml:context>
    <inkml:brush xml:id="br0">
      <inkml:brushProperty name="width" value="0.035" units="cm"/>
      <inkml:brushProperty name="height" value="0.035" units="cm"/>
      <inkml:brushProperty name="color" value="#E71224"/>
    </inkml:brush>
  </inkml:definitions>
  <inkml:trace contextRef="#ctx0" brushRef="#br0">611 0 24575,'-12'0'0,"-15"6"0,-14 7 0,-7 8 0,-5-1 0,5 3 0,5 3 0,5-2 0,2-1 0,-3-3 0,-2 0 0,1-3 0,7 1 0,4-2 0,0-4 0,0-4 0,4-4-8191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9.517"/>
    </inkml:context>
    <inkml:brush xml:id="br0">
      <inkml:brushProperty name="width" value="0.035" units="cm"/>
      <inkml:brushProperty name="height" value="0.035" units="cm"/>
      <inkml:brushProperty name="color" value="#E71224"/>
    </inkml:brush>
  </inkml:definitions>
  <inkml:trace contextRef="#ctx0" brushRef="#br0">1 1 24575,'0'6'0,"0"13"0,0 9 0,0 6 0,0 2 0,5 2 0,3-1 0,-1 0 0,-1-1 0,-2-1 0,-2-1 0,0 1 0,-2-7-8191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7:04.615"/>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7:09.740"/>
    </inkml:context>
    <inkml:brush xml:id="br0">
      <inkml:brushProperty name="width" value="0.035" units="cm"/>
      <inkml:brushProperty name="height" value="0.035" units="cm"/>
      <inkml:brushProperty name="color" value="#E71224"/>
    </inkml:brush>
  </inkml:definitions>
  <inkml:trace contextRef="#ctx0" brushRef="#br0">0 0 24575,'1626'0'0,"-1562"3"0,68 12 0,56 3 0,969-16 0,-554-5 0,43 3-1365,-604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4.326"/>
    </inkml:context>
    <inkml:brush xml:id="br0">
      <inkml:brushProperty name="width" value="0.035" units="cm"/>
      <inkml:brushProperty name="height" value="0.035" units="cm"/>
      <inkml:brushProperty name="color" value="#E71224"/>
    </inkml:brush>
  </inkml:definitions>
  <inkml:trace contextRef="#ctx0" brushRef="#br0">1 1 24575,'28'0'0,"28"6"0,21 1 0,20 6 0,11 1 0,5 3 0,0 0 0,-2 1 0,-14-1 0,-17 2 0,-23-3-8191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4.752"/>
    </inkml:context>
    <inkml:brush xml:id="br0">
      <inkml:brushProperty name="width" value="0.035" units="cm"/>
      <inkml:brushProperty name="height" value="0.035" units="cm"/>
      <inkml:brushProperty name="color" value="#E71224"/>
    </inkml:brush>
  </inkml:definitions>
  <inkml:trace contextRef="#ctx0" brushRef="#br0">1 1 24575,'5'0'0,"9"0"0,12 0 0,20 0 0,14 0 0,7 6 0,-1 1 0,-1 0 0,-5-1 0,-14-2-8191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178"/>
    </inkml:context>
    <inkml:brush xml:id="br0">
      <inkml:brushProperty name="width" value="0.035" units="cm"/>
      <inkml:brushProperty name="height" value="0.035" units="cm"/>
      <inkml:brushProperty name="color" value="#E71224"/>
    </inkml:brush>
  </inkml:definitions>
  <inkml:trace contextRef="#ctx0" brushRef="#br0">0 1 24575,'12'0'0,"15"0"0,14 0 0,18 0 0,22 0 0,20 0 0,16 0 0,11 0 0,1 6 0,-10 2 0,-13-1 0,-20-1 0,-23-2-8191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606"/>
    </inkml:context>
    <inkml:brush xml:id="br0">
      <inkml:brushProperty name="width" value="0.035" units="cm"/>
      <inkml:brushProperty name="height" value="0.035" units="cm"/>
      <inkml:brushProperty name="color" value="#E71224"/>
    </inkml:brush>
  </inkml:definitions>
  <inkml:trace contextRef="#ctx0" brushRef="#br0">1 75 24575,'17'0'0,"18"0"0,8 0 0,37-12 0,29-9 0,29-1 0,-8 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938"/>
    </inkml:context>
    <inkml:brush xml:id="br0">
      <inkml:brushProperty name="width" value="0.035" units="cm"/>
      <inkml:brushProperty name="height" value="0.035" units="cm"/>
      <inkml:brushProperty name="color" value="#E71224"/>
    </inkml:brush>
  </inkml:definitions>
  <inkml:trace contextRef="#ctx0" brushRef="#br0">0 162 24575,'6'0'0,"13"0"0,15-5 0,19-9 0,12-1 0,12-4 0,10-4 0,8-5 0,11-2 0,-13 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6.303"/>
    </inkml:context>
    <inkml:brush xml:id="br0">
      <inkml:brushProperty name="width" value="0.035" units="cm"/>
      <inkml:brushProperty name="height" value="0.035" units="cm"/>
      <inkml:brushProperty name="color" value="#E71224"/>
    </inkml:brush>
  </inkml:definitions>
  <inkml:trace contextRef="#ctx0" brushRef="#br0">0 198 24575,'12'-18'0,"32"-33"0,15-15 0,-3 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7.078"/>
    </inkml:context>
    <inkml:brush xml:id="br0">
      <inkml:brushProperty name="width" value="0.035" units="cm"/>
      <inkml:brushProperty name="height" value="0.035" units="cm"/>
      <inkml:brushProperty name="color" value="#E71224"/>
    </inkml:brush>
  </inkml:definitions>
  <inkml:trace contextRef="#ctx0" brushRef="#br0">0 95 24575,'6'0'0,"7"0"0,8 0 0,0-6 0,8-2 0,4-5 0,4-7 0,0-5 0,-6 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your </a:t>
            </a:r>
            <a:r>
              <a:rPr lang="en-US" dirty="0" err="1"/>
              <a:t>VaporSalesManager</a:t>
            </a:r>
            <a:r>
              <a:rPr lang="en-US" dirty="0"/>
              <a:t> classes, you need to calculate a game’s total revenue, including revenue from its bundle sales. This could be accomplished by 2 different approaches:</a:t>
            </a:r>
          </a:p>
          <a:p>
            <a:pPr marL="514350" indent="-514350">
              <a:buAutoNum type="arabicParenR"/>
            </a:pPr>
            <a:r>
              <a:rPr lang="en-US" dirty="0"/>
              <a:t>Adding a </a:t>
            </a:r>
            <a:r>
              <a:rPr lang="en-US" i="1" dirty="0" err="1"/>
              <a:t>computeTotalRevenue</a:t>
            </a:r>
            <a:r>
              <a:rPr lang="en-US" dirty="0"/>
              <a:t>() method to the Game class which adds up the revenues</a:t>
            </a:r>
          </a:p>
          <a:p>
            <a:pPr marL="514350" indent="-514350">
              <a:buAutoNum type="arabicParenR"/>
            </a:pPr>
            <a:r>
              <a:rPr lang="en-US" dirty="0"/>
              <a:t>Adding a </a:t>
            </a:r>
            <a:r>
              <a:rPr lang="en-US" i="1" dirty="0" err="1"/>
              <a:t>getBundles</a:t>
            </a:r>
            <a:r>
              <a:rPr lang="en-US" dirty="0"/>
              <a:t>() method to the Game class, which the </a:t>
            </a:r>
            <a:r>
              <a:rPr lang="en-US" dirty="0" err="1"/>
              <a:t>SalesManager</a:t>
            </a:r>
            <a:r>
              <a:rPr lang="en-US" dirty="0"/>
              <a:t> class could call, and then use in </a:t>
            </a:r>
            <a:r>
              <a:rPr lang="en-US" i="1" dirty="0" err="1"/>
              <a:t>handleGetHighestRevenueGame</a:t>
            </a:r>
            <a:r>
              <a:rPr lang="en-US" dirty="0"/>
              <a:t>() and  </a:t>
            </a:r>
            <a:r>
              <a:rPr lang="en-US" i="1" dirty="0" err="1"/>
              <a:t>handlePrintGameSalesReport</a:t>
            </a:r>
            <a:r>
              <a:rPr lang="en-US" dirty="0"/>
              <a:t>()</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75966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CHECK: get to slide 18 by 32-minute mark</a:t>
            </a:r>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revenue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2153970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revenue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3611219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dirty="0"/>
              <a:t>@startuml</a:t>
            </a:r>
          </a:p>
          <a:p>
            <a:pPr rtl="0"/>
            <a:r>
              <a:rPr lang="en-US" dirty="0" err="1"/>
              <a:t>skinparam</a:t>
            </a:r>
            <a:r>
              <a:rPr lang="en-US" dirty="0"/>
              <a:t> style </a:t>
            </a:r>
            <a:r>
              <a:rPr lang="en-US" dirty="0" err="1"/>
              <a:t>strictuml</a:t>
            </a:r>
            <a:endParaRPr lang="en-US" dirty="0"/>
          </a:p>
          <a:p>
            <a:pPr rtl="0"/>
            <a:endParaRPr lang="en-US" dirty="0"/>
          </a:p>
          <a:p>
            <a:pPr rtl="0"/>
            <a:r>
              <a:rPr lang="en-US" dirty="0"/>
              <a:t>class Main {</a:t>
            </a:r>
          </a:p>
          <a:p>
            <a:pPr rtl="0"/>
            <a:r>
              <a:rPr lang="en-US" dirty="0" err="1"/>
              <a:t>handleUpdateEmployeeSalary</a:t>
            </a:r>
            <a:r>
              <a:rPr lang="en-US" dirty="0"/>
              <a:t>(name, salary)</a:t>
            </a:r>
          </a:p>
          <a:p>
            <a:pPr rtl="0"/>
            <a:r>
              <a:rPr lang="en-US" dirty="0" err="1"/>
              <a:t>handleGetSalary</a:t>
            </a:r>
            <a:r>
              <a:rPr lang="en-US" dirty="0"/>
              <a:t>(name): double</a:t>
            </a:r>
          </a:p>
          <a:p>
            <a:pPr rtl="0"/>
            <a:r>
              <a:rPr lang="en-US" dirty="0"/>
              <a:t>}</a:t>
            </a:r>
          </a:p>
          <a:p>
            <a:pPr rtl="0"/>
            <a:endParaRPr lang="en-US" dirty="0"/>
          </a:p>
          <a:p>
            <a:pPr rtl="0"/>
            <a:r>
              <a:rPr lang="en-US" dirty="0"/>
              <a:t>class Manager {</a:t>
            </a:r>
          </a:p>
          <a:p>
            <a:pPr rtl="0"/>
            <a:r>
              <a:rPr lang="en-US" dirty="0"/>
              <a:t>  name: String</a:t>
            </a:r>
          </a:p>
          <a:p>
            <a:pPr rtl="0"/>
            <a:r>
              <a:rPr lang="en-US" dirty="0"/>
              <a:t>  </a:t>
            </a:r>
            <a:r>
              <a:rPr lang="en-US" dirty="0" err="1"/>
              <a:t>calculateSalary</a:t>
            </a:r>
            <a:r>
              <a:rPr lang="en-US" dirty="0"/>
              <a:t>(): double</a:t>
            </a:r>
          </a:p>
          <a:p>
            <a:pPr rtl="0"/>
            <a:r>
              <a:rPr lang="en-US" dirty="0"/>
              <a:t>}</a:t>
            </a:r>
          </a:p>
          <a:p>
            <a:pPr rtl="0"/>
            <a:endParaRPr lang="en-US" dirty="0"/>
          </a:p>
          <a:p>
            <a:pPr rtl="0"/>
            <a:r>
              <a:rPr lang="en-US" dirty="0"/>
              <a:t>class Employee {</a:t>
            </a:r>
          </a:p>
          <a:p>
            <a:pPr rtl="0"/>
            <a:r>
              <a:rPr lang="en-US" dirty="0"/>
              <a:t>  name: String</a:t>
            </a:r>
          </a:p>
          <a:p>
            <a:pPr rtl="0"/>
            <a:r>
              <a:rPr lang="en-US" dirty="0"/>
              <a:t>  salary: double</a:t>
            </a:r>
          </a:p>
          <a:p>
            <a:pPr rtl="0"/>
            <a:r>
              <a:rPr lang="en-US" dirty="0"/>
              <a:t>  </a:t>
            </a:r>
            <a:r>
              <a:rPr lang="en-US" dirty="0" err="1"/>
              <a:t>setSalary</a:t>
            </a:r>
            <a:r>
              <a:rPr lang="en-US" dirty="0"/>
              <a:t>(salary: double)</a:t>
            </a:r>
          </a:p>
          <a:p>
            <a:pPr rtl="0"/>
            <a:r>
              <a:rPr lang="en-US" dirty="0"/>
              <a:t>  </a:t>
            </a:r>
            <a:r>
              <a:rPr lang="en-US" dirty="0" err="1"/>
              <a:t>getSalary</a:t>
            </a:r>
            <a:r>
              <a:rPr lang="en-US" dirty="0"/>
              <a:t>(): double</a:t>
            </a:r>
          </a:p>
          <a:p>
            <a:pPr rtl="0"/>
            <a:r>
              <a:rPr lang="en-US" dirty="0"/>
              <a:t>}</a:t>
            </a:r>
          </a:p>
          <a:p>
            <a:pPr rtl="0"/>
            <a:r>
              <a:rPr lang="en-US" dirty="0"/>
              <a:t>Main -right-&gt; "*" Employee</a:t>
            </a:r>
          </a:p>
          <a:p>
            <a:pPr rtl="0"/>
            <a:r>
              <a:rPr lang="en-US" dirty="0"/>
              <a:t>Manager -left-&gt; "*" Employee</a:t>
            </a:r>
          </a:p>
          <a:p>
            <a:pPr rtl="0"/>
            <a:r>
              <a:rPr lang="en-US" dirty="0"/>
              <a:t>Main -right-&gt; "*" Manager</a:t>
            </a:r>
          </a:p>
          <a:p>
            <a:pPr rtl="0"/>
            <a:r>
              <a:rPr lang="en-US" dirty="0"/>
              <a:t>@enduml</a:t>
            </a:r>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https://martinfowler.com/bliki/TellDontAsk.html</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3</a:t>
            </a:fld>
            <a:endParaRPr lang="en-US"/>
          </a:p>
        </p:txBody>
      </p:sp>
    </p:spTree>
    <p:extLst>
      <p:ext uri="{BB962C8B-B14F-4D97-AF65-F5344CB8AC3E}">
        <p14:creationId xmlns:p14="http://schemas.microsoft.com/office/powerpoint/2010/main" val="359804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4</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your </a:t>
            </a:r>
            <a:r>
              <a:rPr lang="en-US" dirty="0" err="1"/>
              <a:t>VaporSalesManager</a:t>
            </a:r>
            <a:r>
              <a:rPr lang="en-US" dirty="0"/>
              <a:t> classes, you need to calculate a game’s total revenue, including revenue from its bundle sales. This could be accomplished by 2 different approaches:</a:t>
            </a:r>
          </a:p>
          <a:p>
            <a:pPr marL="514350" indent="-514350">
              <a:buAutoNum type="arabicParenR"/>
            </a:pPr>
            <a:r>
              <a:rPr lang="en-US" dirty="0"/>
              <a:t>Adding a </a:t>
            </a:r>
            <a:r>
              <a:rPr lang="en-US" i="1" dirty="0" err="1"/>
              <a:t>computeTotalRevenue</a:t>
            </a:r>
            <a:r>
              <a:rPr lang="en-US" dirty="0"/>
              <a:t>() method to the Game class which adds up the revenues</a:t>
            </a:r>
          </a:p>
          <a:p>
            <a:pPr marL="514350" indent="-514350">
              <a:buAutoNum type="arabicParenR"/>
            </a:pPr>
            <a:r>
              <a:rPr lang="en-US" dirty="0"/>
              <a:t>Adding a </a:t>
            </a:r>
            <a:r>
              <a:rPr lang="en-US" i="1" dirty="0" err="1"/>
              <a:t>getBundles</a:t>
            </a:r>
            <a:r>
              <a:rPr lang="en-US" dirty="0"/>
              <a:t>() method to the Game class, which the </a:t>
            </a:r>
            <a:r>
              <a:rPr lang="en-US" dirty="0" err="1"/>
              <a:t>SalesManager</a:t>
            </a:r>
            <a:r>
              <a:rPr lang="en-US" dirty="0"/>
              <a:t> class could call, and then use in </a:t>
            </a:r>
            <a:r>
              <a:rPr lang="en-US" i="1" dirty="0" err="1"/>
              <a:t>handleGetHighestRevenueGame</a:t>
            </a:r>
            <a:r>
              <a:rPr lang="en-US" dirty="0"/>
              <a:t>() and  </a:t>
            </a:r>
            <a:r>
              <a:rPr lang="en-US" i="1" dirty="0" err="1"/>
              <a:t>handlePrintGameSalesReport</a:t>
            </a:r>
            <a:r>
              <a:rPr lang="en-US" dirty="0"/>
              <a:t>()</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338679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your </a:t>
            </a:r>
            <a:r>
              <a:rPr lang="en-US" dirty="0" err="1"/>
              <a:t>VaporSalesManager</a:t>
            </a:r>
            <a:r>
              <a:rPr lang="en-US" dirty="0"/>
              <a:t> classes, you need to calculate a game’s total revenue, including revenue from its bundle sales. This could be accomplished by 2 different approaches:</a:t>
            </a:r>
          </a:p>
          <a:p>
            <a:pPr marL="514350" indent="-514350">
              <a:buAutoNum type="arabicParenR"/>
            </a:pPr>
            <a:r>
              <a:rPr lang="en-US" dirty="0"/>
              <a:t>Adding a </a:t>
            </a:r>
            <a:r>
              <a:rPr lang="en-US" i="1" dirty="0" err="1"/>
              <a:t>computeTotalRevenue</a:t>
            </a:r>
            <a:r>
              <a:rPr lang="en-US" dirty="0"/>
              <a:t>() method to the Game class which adds up the revenues</a:t>
            </a:r>
          </a:p>
          <a:p>
            <a:pPr marL="514350" indent="-514350">
              <a:buAutoNum type="arabicParenR"/>
            </a:pPr>
            <a:r>
              <a:rPr lang="en-US" dirty="0"/>
              <a:t>Adding a </a:t>
            </a:r>
            <a:r>
              <a:rPr lang="en-US" i="1" dirty="0" err="1"/>
              <a:t>getBundles</a:t>
            </a:r>
            <a:r>
              <a:rPr lang="en-US" dirty="0"/>
              <a:t>() method to the Game class, which the </a:t>
            </a:r>
            <a:r>
              <a:rPr lang="en-US" dirty="0" err="1"/>
              <a:t>SalesManager</a:t>
            </a:r>
            <a:r>
              <a:rPr lang="en-US" dirty="0"/>
              <a:t> class could call, and then use in </a:t>
            </a:r>
            <a:r>
              <a:rPr lang="en-US" i="1" dirty="0" err="1"/>
              <a:t>handleGetHighestRevenueGame</a:t>
            </a:r>
            <a:r>
              <a:rPr lang="en-US" dirty="0"/>
              <a:t>() and  </a:t>
            </a:r>
            <a:r>
              <a:rPr lang="en-US" i="1" dirty="0" err="1"/>
              <a:t>handlePrintGameSalesReport</a:t>
            </a:r>
            <a:r>
              <a:rPr lang="en-US" dirty="0"/>
              <a:t>()</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2611663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222286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notesSlide" Target="../notesSlides/notesSlide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24" Type="http://schemas.openxmlformats.org/officeDocument/2006/relationships/customXml" Target="../ink/ink11.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4.png"/><Relationship Id="rId30" Type="http://schemas.openxmlformats.org/officeDocument/2006/relationships/customXml" Target="../ink/ink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7.png"/><Relationship Id="rId18" Type="http://schemas.openxmlformats.org/officeDocument/2006/relationships/customXml" Target="../ink/ink22.xml"/><Relationship Id="rId26" Type="http://schemas.openxmlformats.org/officeDocument/2006/relationships/customXml" Target="../ink/ink26.xm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19.xml"/><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notesSlide" Target="../notesSlides/notesSlide10.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6.png"/><Relationship Id="rId24" Type="http://schemas.openxmlformats.org/officeDocument/2006/relationships/customXml" Target="../ink/ink25.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15.xml"/><Relationship Id="rId9" Type="http://schemas.openxmlformats.org/officeDocument/2006/relationships/image" Target="../media/image5.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14.png"/><Relationship Id="rId30" Type="http://schemas.openxmlformats.org/officeDocument/2006/relationships/customXml" Target="../ink/ink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gif"/><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gif"/><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71B3-EAC7-849E-C9CC-60FB16B606E4}"/>
              </a:ext>
            </a:extLst>
          </p:cNvPr>
          <p:cNvSpPr>
            <a:spLocks noGrp="1"/>
          </p:cNvSpPr>
          <p:nvPr>
            <p:ph type="title"/>
          </p:nvPr>
        </p:nvSpPr>
        <p:spPr>
          <a:xfrm>
            <a:off x="457200" y="0"/>
            <a:ext cx="8229600" cy="1143000"/>
          </a:xfrm>
        </p:spPr>
        <p:txBody>
          <a:bodyPr/>
          <a:lstStyle/>
          <a:p>
            <a:r>
              <a:rPr lang="en-US" dirty="0"/>
              <a:t>Tell (better design)</a:t>
            </a:r>
          </a:p>
        </p:txBody>
      </p:sp>
      <p:pic>
        <p:nvPicPr>
          <p:cNvPr id="4" name="Picture 3" descr="A diagram of a computer code&#10;&#10;Description automatically generated with medium confidence">
            <a:extLst>
              <a:ext uri="{FF2B5EF4-FFF2-40B4-BE49-F238E27FC236}">
                <a16:creationId xmlns:a16="http://schemas.microsoft.com/office/drawing/2014/main" id="{965C6FCA-3F0F-73A5-424B-98E39A7E3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895183"/>
            <a:ext cx="8934450" cy="2076617"/>
          </a:xfrm>
          <a:prstGeom prst="rect">
            <a:avLst/>
          </a:prstGeom>
        </p:spPr>
      </p:pic>
      <p:sp>
        <p:nvSpPr>
          <p:cNvPr id="3" name="Title 1">
            <a:extLst>
              <a:ext uri="{FF2B5EF4-FFF2-40B4-BE49-F238E27FC236}">
                <a16:creationId xmlns:a16="http://schemas.microsoft.com/office/drawing/2014/main" id="{9518D671-F7B9-299A-10DA-825EDD49B8B5}"/>
              </a:ext>
            </a:extLst>
          </p:cNvPr>
          <p:cNvSpPr txBox="1">
            <a:spLocks/>
          </p:cNvSpPr>
          <p:nvPr/>
        </p:nvSpPr>
        <p:spPr>
          <a:xfrm>
            <a:off x="457200" y="28154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Ask (worse design)</a:t>
            </a:r>
          </a:p>
        </p:txBody>
      </p:sp>
      <p:pic>
        <p:nvPicPr>
          <p:cNvPr id="5" name="Picture 4" descr="A diagram of a computer code&#10;&#10;Description automatically generated with medium confidence">
            <a:extLst>
              <a:ext uri="{FF2B5EF4-FFF2-40B4-BE49-F238E27FC236}">
                <a16:creationId xmlns:a16="http://schemas.microsoft.com/office/drawing/2014/main" id="{D8C84864-0C24-BF92-62CE-AF23368E8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3958424"/>
            <a:ext cx="8934450" cy="2076617"/>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A889256-13B5-CBCA-96AB-2D5E143D4515}"/>
                  </a:ext>
                </a:extLst>
              </p14:cNvPr>
              <p14:cNvContentPartPr/>
              <p14:nvPr/>
            </p14:nvContentPartPr>
            <p14:xfrm>
              <a:off x="2499312" y="6022488"/>
              <a:ext cx="216360" cy="127080"/>
            </p14:xfrm>
          </p:contentPart>
        </mc:Choice>
        <mc:Fallback xmlns="">
          <p:pic>
            <p:nvPicPr>
              <p:cNvPr id="6" name="Ink 5">
                <a:extLst>
                  <a:ext uri="{FF2B5EF4-FFF2-40B4-BE49-F238E27FC236}">
                    <a16:creationId xmlns:a16="http://schemas.microsoft.com/office/drawing/2014/main" id="{7A889256-13B5-CBCA-96AB-2D5E143D4515}"/>
                  </a:ext>
                </a:extLst>
              </p:cNvPr>
              <p:cNvPicPr/>
              <p:nvPr/>
            </p:nvPicPr>
            <p:blipFill>
              <a:blip r:embed="rId5"/>
              <a:stretch>
                <a:fillRect/>
              </a:stretch>
            </p:blipFill>
            <p:spPr>
              <a:xfrm>
                <a:off x="2493192" y="6016368"/>
                <a:ext cx="228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4E14977-4158-D198-4885-A172464F748D}"/>
                  </a:ext>
                </a:extLst>
              </p14:cNvPr>
              <p14:cNvContentPartPr/>
              <p14:nvPr/>
            </p14:nvContentPartPr>
            <p14:xfrm>
              <a:off x="3059832" y="6327408"/>
              <a:ext cx="199800" cy="34920"/>
            </p14:xfrm>
          </p:contentPart>
        </mc:Choice>
        <mc:Fallback xmlns="">
          <p:pic>
            <p:nvPicPr>
              <p:cNvPr id="7" name="Ink 6">
                <a:extLst>
                  <a:ext uri="{FF2B5EF4-FFF2-40B4-BE49-F238E27FC236}">
                    <a16:creationId xmlns:a16="http://schemas.microsoft.com/office/drawing/2014/main" id="{44E14977-4158-D198-4885-A172464F748D}"/>
                  </a:ext>
                </a:extLst>
              </p:cNvPr>
              <p:cNvPicPr/>
              <p:nvPr/>
            </p:nvPicPr>
            <p:blipFill>
              <a:blip r:embed="rId7"/>
              <a:stretch>
                <a:fillRect/>
              </a:stretch>
            </p:blipFill>
            <p:spPr>
              <a:xfrm>
                <a:off x="3053712" y="6321288"/>
                <a:ext cx="2120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4AF32D2-30D1-2E03-49C7-6F30640915BF}"/>
                  </a:ext>
                </a:extLst>
              </p14:cNvPr>
              <p14:cNvContentPartPr/>
              <p14:nvPr/>
            </p14:nvContentPartPr>
            <p14:xfrm>
              <a:off x="3767232" y="6473568"/>
              <a:ext cx="337680" cy="52200"/>
            </p14:xfrm>
          </p:contentPart>
        </mc:Choice>
        <mc:Fallback xmlns="">
          <p:pic>
            <p:nvPicPr>
              <p:cNvPr id="8" name="Ink 7">
                <a:extLst>
                  <a:ext uri="{FF2B5EF4-FFF2-40B4-BE49-F238E27FC236}">
                    <a16:creationId xmlns:a16="http://schemas.microsoft.com/office/drawing/2014/main" id="{44AF32D2-30D1-2E03-49C7-6F30640915BF}"/>
                  </a:ext>
                </a:extLst>
              </p:cNvPr>
              <p:cNvPicPr/>
              <p:nvPr/>
            </p:nvPicPr>
            <p:blipFill>
              <a:blip r:embed="rId9"/>
              <a:stretch>
                <a:fillRect/>
              </a:stretch>
            </p:blipFill>
            <p:spPr>
              <a:xfrm>
                <a:off x="3761112" y="6467448"/>
                <a:ext cx="3499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5F8835D-D489-DB36-5554-1AA96B5E6916}"/>
                  </a:ext>
                </a:extLst>
              </p14:cNvPr>
              <p14:cNvContentPartPr/>
              <p14:nvPr/>
            </p14:nvContentPartPr>
            <p14:xfrm>
              <a:off x="4425312" y="6595608"/>
              <a:ext cx="164520" cy="11160"/>
            </p14:xfrm>
          </p:contentPart>
        </mc:Choice>
        <mc:Fallback xmlns="">
          <p:pic>
            <p:nvPicPr>
              <p:cNvPr id="9" name="Ink 8">
                <a:extLst>
                  <a:ext uri="{FF2B5EF4-FFF2-40B4-BE49-F238E27FC236}">
                    <a16:creationId xmlns:a16="http://schemas.microsoft.com/office/drawing/2014/main" id="{85F8835D-D489-DB36-5554-1AA96B5E6916}"/>
                  </a:ext>
                </a:extLst>
              </p:cNvPr>
              <p:cNvPicPr/>
              <p:nvPr/>
            </p:nvPicPr>
            <p:blipFill>
              <a:blip r:embed="rId11"/>
              <a:stretch>
                <a:fillRect/>
              </a:stretch>
            </p:blipFill>
            <p:spPr>
              <a:xfrm>
                <a:off x="4419192" y="6589488"/>
                <a:ext cx="1767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D0526D7-AEB7-87C7-09BA-E0E6A143EF49}"/>
                  </a:ext>
                </a:extLst>
              </p14:cNvPr>
              <p14:cNvContentPartPr/>
              <p14:nvPr/>
            </p14:nvContentPartPr>
            <p14:xfrm>
              <a:off x="4925352" y="6656448"/>
              <a:ext cx="384840" cy="11520"/>
            </p14:xfrm>
          </p:contentPart>
        </mc:Choice>
        <mc:Fallback xmlns="">
          <p:pic>
            <p:nvPicPr>
              <p:cNvPr id="10" name="Ink 9">
                <a:extLst>
                  <a:ext uri="{FF2B5EF4-FFF2-40B4-BE49-F238E27FC236}">
                    <a16:creationId xmlns:a16="http://schemas.microsoft.com/office/drawing/2014/main" id="{AD0526D7-AEB7-87C7-09BA-E0E6A143EF49}"/>
                  </a:ext>
                </a:extLst>
              </p:cNvPr>
              <p:cNvPicPr/>
              <p:nvPr/>
            </p:nvPicPr>
            <p:blipFill>
              <a:blip r:embed="rId13"/>
              <a:stretch>
                <a:fillRect/>
              </a:stretch>
            </p:blipFill>
            <p:spPr>
              <a:xfrm>
                <a:off x="4919232" y="6650328"/>
                <a:ext cx="3970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138F49E-CA1C-137B-3662-4AC6667FDEE6}"/>
                  </a:ext>
                </a:extLst>
              </p14:cNvPr>
              <p14:cNvContentPartPr/>
              <p14:nvPr/>
            </p14:nvContentPartPr>
            <p14:xfrm>
              <a:off x="5778552" y="6678768"/>
              <a:ext cx="199080" cy="27000"/>
            </p14:xfrm>
          </p:contentPart>
        </mc:Choice>
        <mc:Fallback xmlns="">
          <p:pic>
            <p:nvPicPr>
              <p:cNvPr id="11" name="Ink 10">
                <a:extLst>
                  <a:ext uri="{FF2B5EF4-FFF2-40B4-BE49-F238E27FC236}">
                    <a16:creationId xmlns:a16="http://schemas.microsoft.com/office/drawing/2014/main" id="{9138F49E-CA1C-137B-3662-4AC6667FDEE6}"/>
                  </a:ext>
                </a:extLst>
              </p:cNvPr>
              <p:cNvPicPr/>
              <p:nvPr/>
            </p:nvPicPr>
            <p:blipFill>
              <a:blip r:embed="rId15"/>
              <a:stretch>
                <a:fillRect/>
              </a:stretch>
            </p:blipFill>
            <p:spPr>
              <a:xfrm>
                <a:off x="5772432" y="6672648"/>
                <a:ext cx="211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6987A22-B702-356E-F540-FE45962621C4}"/>
                  </a:ext>
                </a:extLst>
              </p14:cNvPr>
              <p14:cNvContentPartPr/>
              <p14:nvPr/>
            </p14:nvContentPartPr>
            <p14:xfrm>
              <a:off x="6583872" y="6488688"/>
              <a:ext cx="228960" cy="58680"/>
            </p14:xfrm>
          </p:contentPart>
        </mc:Choice>
        <mc:Fallback xmlns="">
          <p:pic>
            <p:nvPicPr>
              <p:cNvPr id="12" name="Ink 11">
                <a:extLst>
                  <a:ext uri="{FF2B5EF4-FFF2-40B4-BE49-F238E27FC236}">
                    <a16:creationId xmlns:a16="http://schemas.microsoft.com/office/drawing/2014/main" id="{56987A22-B702-356E-F540-FE45962621C4}"/>
                  </a:ext>
                </a:extLst>
              </p:cNvPr>
              <p:cNvPicPr/>
              <p:nvPr/>
            </p:nvPicPr>
            <p:blipFill>
              <a:blip r:embed="rId17"/>
              <a:stretch>
                <a:fillRect/>
              </a:stretch>
            </p:blipFill>
            <p:spPr>
              <a:xfrm>
                <a:off x="6577752" y="6482568"/>
                <a:ext cx="2412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FA6E65DF-871E-731B-C1CA-21791D50B224}"/>
                  </a:ext>
                </a:extLst>
              </p14:cNvPr>
              <p14:cNvContentPartPr/>
              <p14:nvPr/>
            </p14:nvContentPartPr>
            <p14:xfrm>
              <a:off x="7375872" y="6158928"/>
              <a:ext cx="61920" cy="71280"/>
            </p14:xfrm>
          </p:contentPart>
        </mc:Choice>
        <mc:Fallback xmlns="">
          <p:pic>
            <p:nvPicPr>
              <p:cNvPr id="13" name="Ink 12">
                <a:extLst>
                  <a:ext uri="{FF2B5EF4-FFF2-40B4-BE49-F238E27FC236}">
                    <a16:creationId xmlns:a16="http://schemas.microsoft.com/office/drawing/2014/main" id="{FA6E65DF-871E-731B-C1CA-21791D50B224}"/>
                  </a:ext>
                </a:extLst>
              </p:cNvPr>
              <p:cNvPicPr/>
              <p:nvPr/>
            </p:nvPicPr>
            <p:blipFill>
              <a:blip r:embed="rId19"/>
              <a:stretch>
                <a:fillRect/>
              </a:stretch>
            </p:blipFill>
            <p:spPr>
              <a:xfrm>
                <a:off x="7369752" y="6152808"/>
                <a:ext cx="741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1652C279-373D-2C74-1E1B-1C278DC999FB}"/>
                  </a:ext>
                </a:extLst>
              </p14:cNvPr>
              <p14:cNvContentPartPr/>
              <p14:nvPr/>
            </p14:nvContentPartPr>
            <p14:xfrm>
              <a:off x="7071312" y="6342528"/>
              <a:ext cx="82440" cy="34560"/>
            </p14:xfrm>
          </p:contentPart>
        </mc:Choice>
        <mc:Fallback xmlns="">
          <p:pic>
            <p:nvPicPr>
              <p:cNvPr id="14" name="Ink 13">
                <a:extLst>
                  <a:ext uri="{FF2B5EF4-FFF2-40B4-BE49-F238E27FC236}">
                    <a16:creationId xmlns:a16="http://schemas.microsoft.com/office/drawing/2014/main" id="{1652C279-373D-2C74-1E1B-1C278DC999FB}"/>
                  </a:ext>
                </a:extLst>
              </p:cNvPr>
              <p:cNvPicPr/>
              <p:nvPr/>
            </p:nvPicPr>
            <p:blipFill>
              <a:blip r:embed="rId21"/>
              <a:stretch>
                <a:fillRect/>
              </a:stretch>
            </p:blipFill>
            <p:spPr>
              <a:xfrm>
                <a:off x="7065192" y="6336408"/>
                <a:ext cx="94680" cy="46800"/>
              </a:xfrm>
              <a:prstGeom prst="rect">
                <a:avLst/>
              </a:prstGeom>
            </p:spPr>
          </p:pic>
        </mc:Fallback>
      </mc:AlternateContent>
      <p:grpSp>
        <p:nvGrpSpPr>
          <p:cNvPr id="18" name="Group 17">
            <a:extLst>
              <a:ext uri="{FF2B5EF4-FFF2-40B4-BE49-F238E27FC236}">
                <a16:creationId xmlns:a16="http://schemas.microsoft.com/office/drawing/2014/main" id="{52C8A897-B57A-EE81-DBBB-0C1D1E66BCD5}"/>
              </a:ext>
            </a:extLst>
          </p:cNvPr>
          <p:cNvGrpSpPr/>
          <p:nvPr/>
        </p:nvGrpSpPr>
        <p:grpSpPr>
          <a:xfrm>
            <a:off x="7522032" y="5791368"/>
            <a:ext cx="257040" cy="268560"/>
            <a:chOff x="7522032" y="5791368"/>
            <a:chExt cx="257040" cy="26856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C39DD605-38CE-000E-0FF1-FC888D5CEC72}"/>
                    </a:ext>
                  </a:extLst>
                </p14:cNvPr>
                <p14:cNvContentPartPr/>
                <p14:nvPr/>
              </p14:nvContentPartPr>
              <p14:xfrm>
                <a:off x="7571352" y="5836728"/>
                <a:ext cx="157320" cy="223200"/>
              </p14:xfrm>
            </p:contentPart>
          </mc:Choice>
          <mc:Fallback xmlns="">
            <p:pic>
              <p:nvPicPr>
                <p:cNvPr id="15" name="Ink 14">
                  <a:extLst>
                    <a:ext uri="{FF2B5EF4-FFF2-40B4-BE49-F238E27FC236}">
                      <a16:creationId xmlns:a16="http://schemas.microsoft.com/office/drawing/2014/main" id="{C39DD605-38CE-000E-0FF1-FC888D5CEC72}"/>
                    </a:ext>
                  </a:extLst>
                </p:cNvPr>
                <p:cNvPicPr/>
                <p:nvPr/>
              </p:nvPicPr>
              <p:blipFill>
                <a:blip r:embed="rId23"/>
                <a:stretch>
                  <a:fillRect/>
                </a:stretch>
              </p:blipFill>
              <p:spPr>
                <a:xfrm>
                  <a:off x="7565232" y="5830608"/>
                  <a:ext cx="1695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0028271C-9287-3E24-B351-52D9BBE470C5}"/>
                    </a:ext>
                  </a:extLst>
                </p14:cNvPr>
                <p14:cNvContentPartPr/>
                <p14:nvPr/>
              </p14:nvContentPartPr>
              <p14:xfrm>
                <a:off x="7522032" y="5791368"/>
                <a:ext cx="219960" cy="97920"/>
              </p14:xfrm>
            </p:contentPart>
          </mc:Choice>
          <mc:Fallback xmlns="">
            <p:pic>
              <p:nvPicPr>
                <p:cNvPr id="16" name="Ink 15">
                  <a:extLst>
                    <a:ext uri="{FF2B5EF4-FFF2-40B4-BE49-F238E27FC236}">
                      <a16:creationId xmlns:a16="http://schemas.microsoft.com/office/drawing/2014/main" id="{0028271C-9287-3E24-B351-52D9BBE470C5}"/>
                    </a:ext>
                  </a:extLst>
                </p:cNvPr>
                <p:cNvPicPr/>
                <p:nvPr/>
              </p:nvPicPr>
              <p:blipFill>
                <a:blip r:embed="rId25"/>
                <a:stretch>
                  <a:fillRect/>
                </a:stretch>
              </p:blipFill>
              <p:spPr>
                <a:xfrm>
                  <a:off x="7515912" y="5785248"/>
                  <a:ext cx="2322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85EC7925-7C8C-1960-0A20-631351494ABC}"/>
                    </a:ext>
                  </a:extLst>
                </p14:cNvPr>
                <p14:cNvContentPartPr/>
                <p14:nvPr/>
              </p14:nvContentPartPr>
              <p14:xfrm>
                <a:off x="7766112" y="5815488"/>
                <a:ext cx="12960" cy="145440"/>
              </p14:xfrm>
            </p:contentPart>
          </mc:Choice>
          <mc:Fallback xmlns="">
            <p:pic>
              <p:nvPicPr>
                <p:cNvPr id="17" name="Ink 16">
                  <a:extLst>
                    <a:ext uri="{FF2B5EF4-FFF2-40B4-BE49-F238E27FC236}">
                      <a16:creationId xmlns:a16="http://schemas.microsoft.com/office/drawing/2014/main" id="{85EC7925-7C8C-1960-0A20-631351494ABC}"/>
                    </a:ext>
                  </a:extLst>
                </p:cNvPr>
                <p:cNvPicPr/>
                <p:nvPr/>
              </p:nvPicPr>
              <p:blipFill>
                <a:blip r:embed="rId27"/>
                <a:stretch>
                  <a:fillRect/>
                </a:stretch>
              </p:blipFill>
              <p:spPr>
                <a:xfrm>
                  <a:off x="7759992" y="5809368"/>
                  <a:ext cx="25200" cy="15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99BF301A-8F6F-F59F-A677-73E14F91EDE3}"/>
                  </a:ext>
                </a:extLst>
              </p14:cNvPr>
              <p14:cNvContentPartPr/>
              <p14:nvPr/>
            </p14:nvContentPartPr>
            <p14:xfrm>
              <a:off x="4900872" y="5559528"/>
              <a:ext cx="360" cy="360"/>
            </p14:xfrm>
          </p:contentPart>
        </mc:Choice>
        <mc:Fallback xmlns="">
          <p:pic>
            <p:nvPicPr>
              <p:cNvPr id="19" name="Ink 18">
                <a:extLst>
                  <a:ext uri="{FF2B5EF4-FFF2-40B4-BE49-F238E27FC236}">
                    <a16:creationId xmlns:a16="http://schemas.microsoft.com/office/drawing/2014/main" id="{99BF301A-8F6F-F59F-A677-73E14F91EDE3}"/>
                  </a:ext>
                </a:extLst>
              </p:cNvPr>
              <p:cNvPicPr/>
              <p:nvPr/>
            </p:nvPicPr>
            <p:blipFill>
              <a:blip r:embed="rId29"/>
              <a:stretch>
                <a:fillRect/>
              </a:stretch>
            </p:blipFill>
            <p:spPr>
              <a:xfrm>
                <a:off x="4894752" y="55534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11C71C60-AADE-35A9-69F6-F615B915049B}"/>
                  </a:ext>
                </a:extLst>
              </p14:cNvPr>
              <p14:cNvContentPartPr/>
              <p14:nvPr/>
            </p14:nvContentPartPr>
            <p14:xfrm>
              <a:off x="4913472" y="5571408"/>
              <a:ext cx="1605240" cy="13680"/>
            </p14:xfrm>
          </p:contentPart>
        </mc:Choice>
        <mc:Fallback xmlns="">
          <p:pic>
            <p:nvPicPr>
              <p:cNvPr id="20" name="Ink 19">
                <a:extLst>
                  <a:ext uri="{FF2B5EF4-FFF2-40B4-BE49-F238E27FC236}">
                    <a16:creationId xmlns:a16="http://schemas.microsoft.com/office/drawing/2014/main" id="{11C71C60-AADE-35A9-69F6-F615B915049B}"/>
                  </a:ext>
                </a:extLst>
              </p:cNvPr>
              <p:cNvPicPr/>
              <p:nvPr/>
            </p:nvPicPr>
            <p:blipFill>
              <a:blip r:embed="rId31"/>
              <a:stretch>
                <a:fillRect/>
              </a:stretch>
            </p:blipFill>
            <p:spPr>
              <a:xfrm>
                <a:off x="4907352" y="5565288"/>
                <a:ext cx="1617480" cy="25920"/>
              </a:xfrm>
              <a:prstGeom prst="rect">
                <a:avLst/>
              </a:prstGeom>
            </p:spPr>
          </p:pic>
        </mc:Fallback>
      </mc:AlternateContent>
      <p:sp>
        <p:nvSpPr>
          <p:cNvPr id="22" name="TextBox 21">
            <a:extLst>
              <a:ext uri="{FF2B5EF4-FFF2-40B4-BE49-F238E27FC236}">
                <a16:creationId xmlns:a16="http://schemas.microsoft.com/office/drawing/2014/main" id="{3552FF96-B71F-44DD-9AE8-0BEDF09FE6F3}"/>
              </a:ext>
            </a:extLst>
          </p:cNvPr>
          <p:cNvSpPr txBox="1"/>
          <p:nvPr/>
        </p:nvSpPr>
        <p:spPr>
          <a:xfrm>
            <a:off x="4863432" y="5887308"/>
            <a:ext cx="1911960" cy="369332"/>
          </a:xfrm>
          <a:prstGeom prst="rect">
            <a:avLst/>
          </a:prstGeom>
          <a:noFill/>
        </p:spPr>
        <p:txBody>
          <a:bodyPr wrap="square" rtlCol="0">
            <a:spAutoFit/>
          </a:bodyPr>
          <a:lstStyle/>
          <a:p>
            <a:r>
              <a:rPr lang="en-US" dirty="0" err="1"/>
              <a:t>getBundles</a:t>
            </a:r>
            <a:r>
              <a:rPr lang="en-US" dirty="0"/>
              <a:t>()</a:t>
            </a:r>
          </a:p>
        </p:txBody>
      </p:sp>
    </p:spTree>
    <p:extLst>
      <p:ext uri="{BB962C8B-B14F-4D97-AF65-F5344CB8AC3E}">
        <p14:creationId xmlns:p14="http://schemas.microsoft.com/office/powerpoint/2010/main" val="146200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#1:</a:t>
            </a:r>
          </a:p>
          <a:p>
            <a:pPr marL="514350" indent="-514350">
              <a:buAutoNum type="arabicParenR"/>
            </a:pPr>
            <a:r>
              <a:rPr lang="en-US" dirty="0"/>
              <a:t>Adding a </a:t>
            </a:r>
            <a:r>
              <a:rPr lang="en-US" i="1" dirty="0" err="1"/>
              <a:t>computeTotalRevenue</a:t>
            </a:r>
            <a:r>
              <a:rPr lang="en-US" dirty="0"/>
              <a:t>() method to the Game class</a:t>
            </a:r>
          </a:p>
          <a:p>
            <a:pPr marL="0" indent="0">
              <a:buNone/>
            </a:pPr>
            <a:r>
              <a:rPr lang="en-US" dirty="0">
                <a:highlight>
                  <a:srgbClr val="FFFF00"/>
                </a:highlight>
              </a:rPr>
              <a:t>This approach engineers the Game class so that it “knows” more about what goes on with Games, and </a:t>
            </a:r>
            <a:r>
              <a:rPr lang="en-US" dirty="0" err="1">
                <a:highlight>
                  <a:srgbClr val="FFFF00"/>
                </a:highlight>
              </a:rPr>
              <a:t>SalesManager</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21336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8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#2:</a:t>
            </a:r>
          </a:p>
          <a:p>
            <a:pPr marL="0" indent="0">
              <a:buNone/>
            </a:pPr>
            <a:r>
              <a:rPr lang="en-US" dirty="0">
                <a:highlight>
                  <a:srgbClr val="FFFF00"/>
                </a:highlight>
              </a:rPr>
              <a:t>Second approach increases coupling between </a:t>
            </a:r>
            <a:r>
              <a:rPr lang="en-US" dirty="0" err="1">
                <a:highlight>
                  <a:srgbClr val="FFFF00"/>
                </a:highlight>
              </a:rPr>
              <a:t>SalesManager</a:t>
            </a:r>
            <a:r>
              <a:rPr lang="en-US" dirty="0">
                <a:highlight>
                  <a:srgbClr val="FFFF00"/>
                </a:highlight>
              </a:rPr>
              <a:t> and Game class, i.e., </a:t>
            </a:r>
            <a:r>
              <a:rPr lang="en-US" dirty="0" err="1">
                <a:highlight>
                  <a:srgbClr val="FFFF00"/>
                </a:highlight>
              </a:rPr>
              <a:t>SalesManager</a:t>
            </a:r>
            <a:r>
              <a:rPr lang="en-US" dirty="0">
                <a:highlight>
                  <a:srgbClr val="FFFF00"/>
                </a:highlight>
              </a:rPr>
              <a:t> “knows” more about Game</a:t>
            </a:r>
          </a:p>
          <a:p>
            <a:pPr marL="514350" indent="-514350">
              <a:buFont typeface="+mj-lt"/>
              <a:buAutoNum type="arabicParenR" startAt="2"/>
            </a:pPr>
            <a:r>
              <a:rPr lang="en-US" dirty="0"/>
              <a:t>Adding a </a:t>
            </a:r>
            <a:r>
              <a:rPr lang="en-US" i="1" dirty="0" err="1"/>
              <a:t>getBundles</a:t>
            </a:r>
            <a:r>
              <a:rPr lang="en-US" dirty="0"/>
              <a:t>() method to the Game class, which the </a:t>
            </a:r>
            <a:r>
              <a:rPr lang="en-US" dirty="0" err="1"/>
              <a:t>SalesManager</a:t>
            </a:r>
            <a:r>
              <a:rPr lang="en-US" dirty="0"/>
              <a:t> class could call, and then loop over the game’s bundles</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81000" y="37338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49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71B3-EAC7-849E-C9CC-60FB16B606E4}"/>
              </a:ext>
            </a:extLst>
          </p:cNvPr>
          <p:cNvSpPr>
            <a:spLocks noGrp="1"/>
          </p:cNvSpPr>
          <p:nvPr>
            <p:ph type="title"/>
          </p:nvPr>
        </p:nvSpPr>
        <p:spPr>
          <a:xfrm>
            <a:off x="457200" y="0"/>
            <a:ext cx="8229600" cy="1143000"/>
          </a:xfrm>
        </p:spPr>
        <p:txBody>
          <a:bodyPr/>
          <a:lstStyle/>
          <a:p>
            <a:r>
              <a:rPr lang="en-US" dirty="0"/>
              <a:t>Tell (better design)</a:t>
            </a:r>
          </a:p>
        </p:txBody>
      </p:sp>
      <p:pic>
        <p:nvPicPr>
          <p:cNvPr id="4" name="Picture 3" descr="A diagram of a computer code&#10;&#10;Description automatically generated with medium confidence">
            <a:extLst>
              <a:ext uri="{FF2B5EF4-FFF2-40B4-BE49-F238E27FC236}">
                <a16:creationId xmlns:a16="http://schemas.microsoft.com/office/drawing/2014/main" id="{965C6FCA-3F0F-73A5-424B-98E39A7E3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895183"/>
            <a:ext cx="8934450" cy="2076617"/>
          </a:xfrm>
          <a:prstGeom prst="rect">
            <a:avLst/>
          </a:prstGeom>
        </p:spPr>
      </p:pic>
      <p:sp>
        <p:nvSpPr>
          <p:cNvPr id="3" name="Title 1">
            <a:extLst>
              <a:ext uri="{FF2B5EF4-FFF2-40B4-BE49-F238E27FC236}">
                <a16:creationId xmlns:a16="http://schemas.microsoft.com/office/drawing/2014/main" id="{9518D671-F7B9-299A-10DA-825EDD49B8B5}"/>
              </a:ext>
            </a:extLst>
          </p:cNvPr>
          <p:cNvSpPr txBox="1">
            <a:spLocks/>
          </p:cNvSpPr>
          <p:nvPr/>
        </p:nvSpPr>
        <p:spPr>
          <a:xfrm>
            <a:off x="457200" y="28154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Ask (worse design)</a:t>
            </a:r>
          </a:p>
        </p:txBody>
      </p:sp>
      <p:pic>
        <p:nvPicPr>
          <p:cNvPr id="5" name="Picture 4" descr="A diagram of a computer code&#10;&#10;Description automatically generated with medium confidence">
            <a:extLst>
              <a:ext uri="{FF2B5EF4-FFF2-40B4-BE49-F238E27FC236}">
                <a16:creationId xmlns:a16="http://schemas.microsoft.com/office/drawing/2014/main" id="{D8C84864-0C24-BF92-62CE-AF23368E8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3958424"/>
            <a:ext cx="8934450" cy="2076617"/>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A889256-13B5-CBCA-96AB-2D5E143D4515}"/>
                  </a:ext>
                </a:extLst>
              </p14:cNvPr>
              <p14:cNvContentPartPr/>
              <p14:nvPr/>
            </p14:nvContentPartPr>
            <p14:xfrm>
              <a:off x="2499312" y="6022488"/>
              <a:ext cx="216360" cy="127080"/>
            </p14:xfrm>
          </p:contentPart>
        </mc:Choice>
        <mc:Fallback xmlns="">
          <p:pic>
            <p:nvPicPr>
              <p:cNvPr id="6" name="Ink 5">
                <a:extLst>
                  <a:ext uri="{FF2B5EF4-FFF2-40B4-BE49-F238E27FC236}">
                    <a16:creationId xmlns:a16="http://schemas.microsoft.com/office/drawing/2014/main" id="{7A889256-13B5-CBCA-96AB-2D5E143D4515}"/>
                  </a:ext>
                </a:extLst>
              </p:cNvPr>
              <p:cNvPicPr/>
              <p:nvPr/>
            </p:nvPicPr>
            <p:blipFill>
              <a:blip r:embed="rId5"/>
              <a:stretch>
                <a:fillRect/>
              </a:stretch>
            </p:blipFill>
            <p:spPr>
              <a:xfrm>
                <a:off x="2493192" y="6016368"/>
                <a:ext cx="228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4E14977-4158-D198-4885-A172464F748D}"/>
                  </a:ext>
                </a:extLst>
              </p14:cNvPr>
              <p14:cNvContentPartPr/>
              <p14:nvPr/>
            </p14:nvContentPartPr>
            <p14:xfrm>
              <a:off x="3059832" y="6327408"/>
              <a:ext cx="199800" cy="34920"/>
            </p14:xfrm>
          </p:contentPart>
        </mc:Choice>
        <mc:Fallback xmlns="">
          <p:pic>
            <p:nvPicPr>
              <p:cNvPr id="7" name="Ink 6">
                <a:extLst>
                  <a:ext uri="{FF2B5EF4-FFF2-40B4-BE49-F238E27FC236}">
                    <a16:creationId xmlns:a16="http://schemas.microsoft.com/office/drawing/2014/main" id="{44E14977-4158-D198-4885-A172464F748D}"/>
                  </a:ext>
                </a:extLst>
              </p:cNvPr>
              <p:cNvPicPr/>
              <p:nvPr/>
            </p:nvPicPr>
            <p:blipFill>
              <a:blip r:embed="rId7"/>
              <a:stretch>
                <a:fillRect/>
              </a:stretch>
            </p:blipFill>
            <p:spPr>
              <a:xfrm>
                <a:off x="3053712" y="6321288"/>
                <a:ext cx="2120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4AF32D2-30D1-2E03-49C7-6F30640915BF}"/>
                  </a:ext>
                </a:extLst>
              </p14:cNvPr>
              <p14:cNvContentPartPr/>
              <p14:nvPr/>
            </p14:nvContentPartPr>
            <p14:xfrm>
              <a:off x="3767232" y="6473568"/>
              <a:ext cx="337680" cy="52200"/>
            </p14:xfrm>
          </p:contentPart>
        </mc:Choice>
        <mc:Fallback xmlns="">
          <p:pic>
            <p:nvPicPr>
              <p:cNvPr id="8" name="Ink 7">
                <a:extLst>
                  <a:ext uri="{FF2B5EF4-FFF2-40B4-BE49-F238E27FC236}">
                    <a16:creationId xmlns:a16="http://schemas.microsoft.com/office/drawing/2014/main" id="{44AF32D2-30D1-2E03-49C7-6F30640915BF}"/>
                  </a:ext>
                </a:extLst>
              </p:cNvPr>
              <p:cNvPicPr/>
              <p:nvPr/>
            </p:nvPicPr>
            <p:blipFill>
              <a:blip r:embed="rId9"/>
              <a:stretch>
                <a:fillRect/>
              </a:stretch>
            </p:blipFill>
            <p:spPr>
              <a:xfrm>
                <a:off x="3761112" y="6467448"/>
                <a:ext cx="3499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5F8835D-D489-DB36-5554-1AA96B5E6916}"/>
                  </a:ext>
                </a:extLst>
              </p14:cNvPr>
              <p14:cNvContentPartPr/>
              <p14:nvPr/>
            </p14:nvContentPartPr>
            <p14:xfrm>
              <a:off x="4425312" y="6595608"/>
              <a:ext cx="164520" cy="11160"/>
            </p14:xfrm>
          </p:contentPart>
        </mc:Choice>
        <mc:Fallback xmlns="">
          <p:pic>
            <p:nvPicPr>
              <p:cNvPr id="9" name="Ink 8">
                <a:extLst>
                  <a:ext uri="{FF2B5EF4-FFF2-40B4-BE49-F238E27FC236}">
                    <a16:creationId xmlns:a16="http://schemas.microsoft.com/office/drawing/2014/main" id="{85F8835D-D489-DB36-5554-1AA96B5E6916}"/>
                  </a:ext>
                </a:extLst>
              </p:cNvPr>
              <p:cNvPicPr/>
              <p:nvPr/>
            </p:nvPicPr>
            <p:blipFill>
              <a:blip r:embed="rId11"/>
              <a:stretch>
                <a:fillRect/>
              </a:stretch>
            </p:blipFill>
            <p:spPr>
              <a:xfrm>
                <a:off x="4419192" y="6589488"/>
                <a:ext cx="1767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D0526D7-AEB7-87C7-09BA-E0E6A143EF49}"/>
                  </a:ext>
                </a:extLst>
              </p14:cNvPr>
              <p14:cNvContentPartPr/>
              <p14:nvPr/>
            </p14:nvContentPartPr>
            <p14:xfrm>
              <a:off x="4925352" y="6656448"/>
              <a:ext cx="384840" cy="11520"/>
            </p14:xfrm>
          </p:contentPart>
        </mc:Choice>
        <mc:Fallback xmlns="">
          <p:pic>
            <p:nvPicPr>
              <p:cNvPr id="10" name="Ink 9">
                <a:extLst>
                  <a:ext uri="{FF2B5EF4-FFF2-40B4-BE49-F238E27FC236}">
                    <a16:creationId xmlns:a16="http://schemas.microsoft.com/office/drawing/2014/main" id="{AD0526D7-AEB7-87C7-09BA-E0E6A143EF49}"/>
                  </a:ext>
                </a:extLst>
              </p:cNvPr>
              <p:cNvPicPr/>
              <p:nvPr/>
            </p:nvPicPr>
            <p:blipFill>
              <a:blip r:embed="rId13"/>
              <a:stretch>
                <a:fillRect/>
              </a:stretch>
            </p:blipFill>
            <p:spPr>
              <a:xfrm>
                <a:off x="4919232" y="6650328"/>
                <a:ext cx="3970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138F49E-CA1C-137B-3662-4AC6667FDEE6}"/>
                  </a:ext>
                </a:extLst>
              </p14:cNvPr>
              <p14:cNvContentPartPr/>
              <p14:nvPr/>
            </p14:nvContentPartPr>
            <p14:xfrm>
              <a:off x="5778552" y="6678768"/>
              <a:ext cx="199080" cy="27000"/>
            </p14:xfrm>
          </p:contentPart>
        </mc:Choice>
        <mc:Fallback xmlns="">
          <p:pic>
            <p:nvPicPr>
              <p:cNvPr id="11" name="Ink 10">
                <a:extLst>
                  <a:ext uri="{FF2B5EF4-FFF2-40B4-BE49-F238E27FC236}">
                    <a16:creationId xmlns:a16="http://schemas.microsoft.com/office/drawing/2014/main" id="{9138F49E-CA1C-137B-3662-4AC6667FDEE6}"/>
                  </a:ext>
                </a:extLst>
              </p:cNvPr>
              <p:cNvPicPr/>
              <p:nvPr/>
            </p:nvPicPr>
            <p:blipFill>
              <a:blip r:embed="rId15"/>
              <a:stretch>
                <a:fillRect/>
              </a:stretch>
            </p:blipFill>
            <p:spPr>
              <a:xfrm>
                <a:off x="5772432" y="6672648"/>
                <a:ext cx="211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6987A22-B702-356E-F540-FE45962621C4}"/>
                  </a:ext>
                </a:extLst>
              </p14:cNvPr>
              <p14:cNvContentPartPr/>
              <p14:nvPr/>
            </p14:nvContentPartPr>
            <p14:xfrm>
              <a:off x="6583872" y="6488688"/>
              <a:ext cx="228960" cy="58680"/>
            </p14:xfrm>
          </p:contentPart>
        </mc:Choice>
        <mc:Fallback xmlns="">
          <p:pic>
            <p:nvPicPr>
              <p:cNvPr id="12" name="Ink 11">
                <a:extLst>
                  <a:ext uri="{FF2B5EF4-FFF2-40B4-BE49-F238E27FC236}">
                    <a16:creationId xmlns:a16="http://schemas.microsoft.com/office/drawing/2014/main" id="{56987A22-B702-356E-F540-FE45962621C4}"/>
                  </a:ext>
                </a:extLst>
              </p:cNvPr>
              <p:cNvPicPr/>
              <p:nvPr/>
            </p:nvPicPr>
            <p:blipFill>
              <a:blip r:embed="rId17"/>
              <a:stretch>
                <a:fillRect/>
              </a:stretch>
            </p:blipFill>
            <p:spPr>
              <a:xfrm>
                <a:off x="6577752" y="6482568"/>
                <a:ext cx="2412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FA6E65DF-871E-731B-C1CA-21791D50B224}"/>
                  </a:ext>
                </a:extLst>
              </p14:cNvPr>
              <p14:cNvContentPartPr/>
              <p14:nvPr/>
            </p14:nvContentPartPr>
            <p14:xfrm>
              <a:off x="7375872" y="6158928"/>
              <a:ext cx="61920" cy="71280"/>
            </p14:xfrm>
          </p:contentPart>
        </mc:Choice>
        <mc:Fallback xmlns="">
          <p:pic>
            <p:nvPicPr>
              <p:cNvPr id="13" name="Ink 12">
                <a:extLst>
                  <a:ext uri="{FF2B5EF4-FFF2-40B4-BE49-F238E27FC236}">
                    <a16:creationId xmlns:a16="http://schemas.microsoft.com/office/drawing/2014/main" id="{FA6E65DF-871E-731B-C1CA-21791D50B224}"/>
                  </a:ext>
                </a:extLst>
              </p:cNvPr>
              <p:cNvPicPr/>
              <p:nvPr/>
            </p:nvPicPr>
            <p:blipFill>
              <a:blip r:embed="rId19"/>
              <a:stretch>
                <a:fillRect/>
              </a:stretch>
            </p:blipFill>
            <p:spPr>
              <a:xfrm>
                <a:off x="7369752" y="6152808"/>
                <a:ext cx="741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1652C279-373D-2C74-1E1B-1C278DC999FB}"/>
                  </a:ext>
                </a:extLst>
              </p14:cNvPr>
              <p14:cNvContentPartPr/>
              <p14:nvPr/>
            </p14:nvContentPartPr>
            <p14:xfrm>
              <a:off x="7071312" y="6342528"/>
              <a:ext cx="82440" cy="34560"/>
            </p14:xfrm>
          </p:contentPart>
        </mc:Choice>
        <mc:Fallback xmlns="">
          <p:pic>
            <p:nvPicPr>
              <p:cNvPr id="14" name="Ink 13">
                <a:extLst>
                  <a:ext uri="{FF2B5EF4-FFF2-40B4-BE49-F238E27FC236}">
                    <a16:creationId xmlns:a16="http://schemas.microsoft.com/office/drawing/2014/main" id="{1652C279-373D-2C74-1E1B-1C278DC999FB}"/>
                  </a:ext>
                </a:extLst>
              </p:cNvPr>
              <p:cNvPicPr/>
              <p:nvPr/>
            </p:nvPicPr>
            <p:blipFill>
              <a:blip r:embed="rId21"/>
              <a:stretch>
                <a:fillRect/>
              </a:stretch>
            </p:blipFill>
            <p:spPr>
              <a:xfrm>
                <a:off x="7065192" y="6336408"/>
                <a:ext cx="94680" cy="46800"/>
              </a:xfrm>
              <a:prstGeom prst="rect">
                <a:avLst/>
              </a:prstGeom>
            </p:spPr>
          </p:pic>
        </mc:Fallback>
      </mc:AlternateContent>
      <p:grpSp>
        <p:nvGrpSpPr>
          <p:cNvPr id="18" name="Group 17">
            <a:extLst>
              <a:ext uri="{FF2B5EF4-FFF2-40B4-BE49-F238E27FC236}">
                <a16:creationId xmlns:a16="http://schemas.microsoft.com/office/drawing/2014/main" id="{52C8A897-B57A-EE81-DBBB-0C1D1E66BCD5}"/>
              </a:ext>
            </a:extLst>
          </p:cNvPr>
          <p:cNvGrpSpPr/>
          <p:nvPr/>
        </p:nvGrpSpPr>
        <p:grpSpPr>
          <a:xfrm>
            <a:off x="7522032" y="5791368"/>
            <a:ext cx="257040" cy="268560"/>
            <a:chOff x="7522032" y="5791368"/>
            <a:chExt cx="257040" cy="26856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C39DD605-38CE-000E-0FF1-FC888D5CEC72}"/>
                    </a:ext>
                  </a:extLst>
                </p14:cNvPr>
                <p14:cNvContentPartPr/>
                <p14:nvPr/>
              </p14:nvContentPartPr>
              <p14:xfrm>
                <a:off x="7571352" y="5836728"/>
                <a:ext cx="157320" cy="223200"/>
              </p14:xfrm>
            </p:contentPart>
          </mc:Choice>
          <mc:Fallback xmlns="">
            <p:pic>
              <p:nvPicPr>
                <p:cNvPr id="15" name="Ink 14">
                  <a:extLst>
                    <a:ext uri="{FF2B5EF4-FFF2-40B4-BE49-F238E27FC236}">
                      <a16:creationId xmlns:a16="http://schemas.microsoft.com/office/drawing/2014/main" id="{C39DD605-38CE-000E-0FF1-FC888D5CEC72}"/>
                    </a:ext>
                  </a:extLst>
                </p:cNvPr>
                <p:cNvPicPr/>
                <p:nvPr/>
              </p:nvPicPr>
              <p:blipFill>
                <a:blip r:embed="rId23"/>
                <a:stretch>
                  <a:fillRect/>
                </a:stretch>
              </p:blipFill>
              <p:spPr>
                <a:xfrm>
                  <a:off x="7565232" y="5830608"/>
                  <a:ext cx="1695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0028271C-9287-3E24-B351-52D9BBE470C5}"/>
                    </a:ext>
                  </a:extLst>
                </p14:cNvPr>
                <p14:cNvContentPartPr/>
                <p14:nvPr/>
              </p14:nvContentPartPr>
              <p14:xfrm>
                <a:off x="7522032" y="5791368"/>
                <a:ext cx="219960" cy="97920"/>
              </p14:xfrm>
            </p:contentPart>
          </mc:Choice>
          <mc:Fallback xmlns="">
            <p:pic>
              <p:nvPicPr>
                <p:cNvPr id="16" name="Ink 15">
                  <a:extLst>
                    <a:ext uri="{FF2B5EF4-FFF2-40B4-BE49-F238E27FC236}">
                      <a16:creationId xmlns:a16="http://schemas.microsoft.com/office/drawing/2014/main" id="{0028271C-9287-3E24-B351-52D9BBE470C5}"/>
                    </a:ext>
                  </a:extLst>
                </p:cNvPr>
                <p:cNvPicPr/>
                <p:nvPr/>
              </p:nvPicPr>
              <p:blipFill>
                <a:blip r:embed="rId25"/>
                <a:stretch>
                  <a:fillRect/>
                </a:stretch>
              </p:blipFill>
              <p:spPr>
                <a:xfrm>
                  <a:off x="7515912" y="5785248"/>
                  <a:ext cx="2322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85EC7925-7C8C-1960-0A20-631351494ABC}"/>
                    </a:ext>
                  </a:extLst>
                </p14:cNvPr>
                <p14:cNvContentPartPr/>
                <p14:nvPr/>
              </p14:nvContentPartPr>
              <p14:xfrm>
                <a:off x="7766112" y="5815488"/>
                <a:ext cx="12960" cy="145440"/>
              </p14:xfrm>
            </p:contentPart>
          </mc:Choice>
          <mc:Fallback xmlns="">
            <p:pic>
              <p:nvPicPr>
                <p:cNvPr id="17" name="Ink 16">
                  <a:extLst>
                    <a:ext uri="{FF2B5EF4-FFF2-40B4-BE49-F238E27FC236}">
                      <a16:creationId xmlns:a16="http://schemas.microsoft.com/office/drawing/2014/main" id="{85EC7925-7C8C-1960-0A20-631351494ABC}"/>
                    </a:ext>
                  </a:extLst>
                </p:cNvPr>
                <p:cNvPicPr/>
                <p:nvPr/>
              </p:nvPicPr>
              <p:blipFill>
                <a:blip r:embed="rId27"/>
                <a:stretch>
                  <a:fillRect/>
                </a:stretch>
              </p:blipFill>
              <p:spPr>
                <a:xfrm>
                  <a:off x="7759992" y="5809368"/>
                  <a:ext cx="25200" cy="15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99BF301A-8F6F-F59F-A677-73E14F91EDE3}"/>
                  </a:ext>
                </a:extLst>
              </p14:cNvPr>
              <p14:cNvContentPartPr/>
              <p14:nvPr/>
            </p14:nvContentPartPr>
            <p14:xfrm>
              <a:off x="4900872" y="5559528"/>
              <a:ext cx="360" cy="360"/>
            </p14:xfrm>
          </p:contentPart>
        </mc:Choice>
        <mc:Fallback xmlns="">
          <p:pic>
            <p:nvPicPr>
              <p:cNvPr id="19" name="Ink 18">
                <a:extLst>
                  <a:ext uri="{FF2B5EF4-FFF2-40B4-BE49-F238E27FC236}">
                    <a16:creationId xmlns:a16="http://schemas.microsoft.com/office/drawing/2014/main" id="{99BF301A-8F6F-F59F-A677-73E14F91EDE3}"/>
                  </a:ext>
                </a:extLst>
              </p:cNvPr>
              <p:cNvPicPr/>
              <p:nvPr/>
            </p:nvPicPr>
            <p:blipFill>
              <a:blip r:embed="rId29"/>
              <a:stretch>
                <a:fillRect/>
              </a:stretch>
            </p:blipFill>
            <p:spPr>
              <a:xfrm>
                <a:off x="4894752" y="55534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11C71C60-AADE-35A9-69F6-F615B915049B}"/>
                  </a:ext>
                </a:extLst>
              </p14:cNvPr>
              <p14:cNvContentPartPr/>
              <p14:nvPr/>
            </p14:nvContentPartPr>
            <p14:xfrm>
              <a:off x="4913472" y="5571408"/>
              <a:ext cx="1605240" cy="13680"/>
            </p14:xfrm>
          </p:contentPart>
        </mc:Choice>
        <mc:Fallback xmlns="">
          <p:pic>
            <p:nvPicPr>
              <p:cNvPr id="20" name="Ink 19">
                <a:extLst>
                  <a:ext uri="{FF2B5EF4-FFF2-40B4-BE49-F238E27FC236}">
                    <a16:creationId xmlns:a16="http://schemas.microsoft.com/office/drawing/2014/main" id="{11C71C60-AADE-35A9-69F6-F615B915049B}"/>
                  </a:ext>
                </a:extLst>
              </p:cNvPr>
              <p:cNvPicPr/>
              <p:nvPr/>
            </p:nvPicPr>
            <p:blipFill>
              <a:blip r:embed="rId31"/>
              <a:stretch>
                <a:fillRect/>
              </a:stretch>
            </p:blipFill>
            <p:spPr>
              <a:xfrm>
                <a:off x="4907352" y="5565288"/>
                <a:ext cx="1617480" cy="25920"/>
              </a:xfrm>
              <a:prstGeom prst="rect">
                <a:avLst/>
              </a:prstGeom>
            </p:spPr>
          </p:pic>
        </mc:Fallback>
      </mc:AlternateContent>
      <p:sp>
        <p:nvSpPr>
          <p:cNvPr id="22" name="TextBox 21">
            <a:extLst>
              <a:ext uri="{FF2B5EF4-FFF2-40B4-BE49-F238E27FC236}">
                <a16:creationId xmlns:a16="http://schemas.microsoft.com/office/drawing/2014/main" id="{3552FF96-B71F-44DD-9AE8-0BEDF09FE6F3}"/>
              </a:ext>
            </a:extLst>
          </p:cNvPr>
          <p:cNvSpPr txBox="1"/>
          <p:nvPr/>
        </p:nvSpPr>
        <p:spPr>
          <a:xfrm>
            <a:off x="4863432" y="5887308"/>
            <a:ext cx="1911960" cy="369332"/>
          </a:xfrm>
          <a:prstGeom prst="rect">
            <a:avLst/>
          </a:prstGeom>
          <a:noFill/>
        </p:spPr>
        <p:txBody>
          <a:bodyPr wrap="square" rtlCol="0">
            <a:spAutoFit/>
          </a:bodyPr>
          <a:lstStyle/>
          <a:p>
            <a:r>
              <a:rPr lang="en-US" dirty="0" err="1"/>
              <a:t>getBundles</a:t>
            </a:r>
            <a:r>
              <a:rPr lang="en-US" dirty="0"/>
              <a:t>()</a:t>
            </a:r>
          </a:p>
        </p:txBody>
      </p:sp>
    </p:spTree>
    <p:extLst>
      <p:ext uri="{BB962C8B-B14F-4D97-AF65-F5344CB8AC3E}">
        <p14:creationId xmlns:p14="http://schemas.microsoft.com/office/powerpoint/2010/main" val="422587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game’s total revenue”?</a:t>
            </a:r>
          </a:p>
        </p:txBody>
      </p:sp>
    </p:spTree>
    <p:extLst>
      <p:ext uri="{BB962C8B-B14F-4D97-AF65-F5344CB8AC3E}">
        <p14:creationId xmlns:p14="http://schemas.microsoft.com/office/powerpoint/2010/main" val="179608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a:latin typeface="Consolas" panose="020B0609020204030204" pitchFamily="49" charset="0"/>
              </a:rPr>
              <a:t>getBundles</a:t>
            </a:r>
            <a:r>
              <a:rPr lang="en-US" dirty="0">
                <a:latin typeface="Consolas" panose="020B0609020204030204" pitchFamily="49" charset="0"/>
              </a:rPr>
              <a:t>()</a:t>
            </a:r>
          </a:p>
        </p:txBody>
      </p:sp>
      <p:sp>
        <p:nvSpPr>
          <p:cNvPr id="3" name="Content Placeholder 2"/>
          <p:cNvSpPr>
            <a:spLocks noGrp="1"/>
          </p:cNvSpPr>
          <p:nvPr>
            <p:ph idx="1"/>
          </p:nvPr>
        </p:nvSpPr>
        <p:spPr>
          <a:xfrm>
            <a:off x="457200" y="914400"/>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SalesManager</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handleGetHighestRevenueGame</a:t>
            </a:r>
            <a:r>
              <a:rPr lang="en-US" sz="1800" dirty="0">
                <a:latin typeface="Consolas" panose="020B0609020204030204" pitchFamily="49" charset="0"/>
              </a:rPr>
              <a:t>() {</a:t>
            </a:r>
          </a:p>
          <a:p>
            <a:pPr marL="0" indent="0">
              <a:buNone/>
            </a:pPr>
            <a:r>
              <a:rPr lang="en-US" sz="1800" dirty="0">
                <a:latin typeface="Consolas" panose="020B0609020204030204" pitchFamily="49" charset="0"/>
              </a:rPr>
              <a:t>	double </a:t>
            </a:r>
            <a:r>
              <a:rPr lang="en-US" sz="1800" dirty="0" err="1">
                <a:latin typeface="Consolas" panose="020B0609020204030204" pitchFamily="49" charset="0"/>
              </a:rPr>
              <a:t>maxRevenue</a:t>
            </a:r>
            <a:r>
              <a:rPr lang="en-US" sz="1800" dirty="0">
                <a:latin typeface="Consolas" panose="020B0609020204030204" pitchFamily="49" charset="0"/>
              </a:rPr>
              <a:t> = </a:t>
            </a:r>
            <a:r>
              <a:rPr lang="en-US" sz="1800" dirty="0" err="1">
                <a:latin typeface="Consolas" panose="020B0609020204030204" pitchFamily="49" charset="0"/>
              </a:rPr>
              <a:t>Double.MIN_VALUE</a:t>
            </a:r>
            <a:r>
              <a:rPr lang="en-US" sz="1800" dirty="0">
                <a:latin typeface="Consolas" panose="020B0609020204030204" pitchFamily="49" charset="0"/>
              </a:rPr>
              <a:t>;</a:t>
            </a:r>
          </a:p>
          <a:p>
            <a:pPr marL="0" indent="0">
              <a:buNone/>
            </a:pPr>
            <a:r>
              <a:rPr lang="en-US" sz="1800" dirty="0">
                <a:latin typeface="Consolas" panose="020B0609020204030204" pitchFamily="49" charset="0"/>
              </a:rPr>
              <a:t>	String </a:t>
            </a:r>
            <a:r>
              <a:rPr lang="en-US" sz="1800" dirty="0" err="1">
                <a:latin typeface="Consolas" panose="020B0609020204030204" pitchFamily="49" charset="0"/>
              </a:rPr>
              <a:t>maxRevenueGameTitle</a:t>
            </a:r>
            <a:r>
              <a:rPr lang="en-US" sz="1800" dirty="0">
                <a:latin typeface="Consolas" panose="020B0609020204030204" pitchFamily="49" charset="0"/>
              </a:rPr>
              <a:t> = "";</a:t>
            </a:r>
          </a:p>
          <a:p>
            <a:pPr marL="0" indent="0">
              <a:buNone/>
            </a:pPr>
            <a:r>
              <a:rPr lang="en-US" sz="1800" dirty="0">
                <a:latin typeface="Consolas" panose="020B0609020204030204" pitchFamily="49" charset="0"/>
              </a:rPr>
              <a:t>	for (Game </a:t>
            </a:r>
            <a:r>
              <a:rPr lang="en-US" sz="1800" dirty="0" err="1">
                <a:latin typeface="Consolas" panose="020B0609020204030204" pitchFamily="49" charset="0"/>
              </a:rPr>
              <a:t>game</a:t>
            </a:r>
            <a:r>
              <a:rPr lang="en-US" sz="1800" dirty="0">
                <a:latin typeface="Consolas" panose="020B0609020204030204" pitchFamily="49" charset="0"/>
              </a:rPr>
              <a:t> : </a:t>
            </a:r>
            <a:r>
              <a:rPr lang="en-US" sz="1800" dirty="0" err="1">
                <a:latin typeface="Consolas" panose="020B0609020204030204" pitchFamily="49" charset="0"/>
              </a:rPr>
              <a:t>this.games</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a:t>
            </a:r>
            <a:r>
              <a:rPr lang="en-US" sz="1800" dirty="0" err="1">
                <a:solidFill>
                  <a:srgbClr val="FF0000"/>
                </a:solidFill>
                <a:latin typeface="Consolas" panose="020B0609020204030204" pitchFamily="49" charset="0"/>
              </a:rPr>
              <a:t>revenueIndividualSales</a:t>
            </a:r>
            <a:r>
              <a:rPr lang="en-US" sz="1800" dirty="0">
                <a:solidFill>
                  <a:srgbClr val="FF0000"/>
                </a:solidFill>
                <a:latin typeface="Consolas" panose="020B0609020204030204" pitchFamily="49" charset="0"/>
              </a:rPr>
              <a:t> = </a:t>
            </a:r>
            <a:br>
              <a:rPr lang="en-US" sz="1800" dirty="0">
                <a:solidFill>
                  <a:srgbClr val="FF0000"/>
                </a:solidFill>
                <a:latin typeface="Consolas" panose="020B0609020204030204" pitchFamily="49" charset="0"/>
              </a:rPr>
            </a:b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game.getPrice</a:t>
            </a: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game.getNumCopiesSold</a:t>
            </a:r>
            <a:r>
              <a:rPr lang="en-US" sz="1800" dirty="0">
                <a:solidFill>
                  <a:srgbClr val="FF0000"/>
                </a:solidFill>
                <a:latin typeface="Consolas" panose="020B0609020204030204" pitchFamily="49" charset="0"/>
              </a:rPr>
              <a:t>();</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a:t>
            </a:r>
            <a:r>
              <a:rPr lang="en-US" sz="1800" dirty="0" err="1">
                <a:solidFill>
                  <a:srgbClr val="FF0000"/>
                </a:solidFill>
                <a:latin typeface="Consolas" panose="020B0609020204030204" pitchFamily="49" charset="0"/>
              </a:rPr>
              <a:t>revenueFromBundles</a:t>
            </a:r>
            <a:r>
              <a:rPr lang="en-US" sz="1800" dirty="0">
                <a:solidFill>
                  <a:srgbClr val="FF0000"/>
                </a:solidFill>
                <a:latin typeface="Consolas" panose="020B0609020204030204" pitchFamily="49" charset="0"/>
              </a:rPr>
              <a:t> = 0;</a:t>
            </a:r>
          </a:p>
          <a:p>
            <a:pPr marL="0" indent="0">
              <a:buNone/>
            </a:pPr>
            <a:r>
              <a:rPr lang="en-US" sz="1800" dirty="0">
                <a:solidFill>
                  <a:srgbClr val="FF0000"/>
                </a:solidFill>
                <a:latin typeface="Consolas" panose="020B0609020204030204" pitchFamily="49" charset="0"/>
              </a:rPr>
              <a:t>	    for (Bundle b: </a:t>
            </a:r>
            <a:r>
              <a:rPr lang="en-US" sz="1800" dirty="0" err="1">
                <a:solidFill>
                  <a:srgbClr val="FF0000"/>
                </a:solidFill>
                <a:latin typeface="Consolas" panose="020B0609020204030204" pitchFamily="49" charset="0"/>
              </a:rPr>
              <a:t>game.getBundles</a:t>
            </a: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revenueFromBundles</a:t>
            </a: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b.computeRevenuePerGame</a:t>
            </a:r>
            <a:r>
              <a:rPr lang="en-US" sz="1800" dirty="0">
                <a:solidFill>
                  <a:srgbClr val="FF0000"/>
                </a:solidFill>
                <a:latin typeface="Consolas" panose="020B0609020204030204" pitchFamily="49" charset="0"/>
              </a:rPr>
              <a:t>();</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t>
            </a:r>
            <a:r>
              <a:rPr lang="en-US" sz="1800" dirty="0" err="1">
                <a:solidFill>
                  <a:srgbClr val="FF0000"/>
                </a:solidFill>
                <a:latin typeface="Consolas" panose="020B0609020204030204" pitchFamily="49" charset="0"/>
              </a:rPr>
              <a:t>revenueTotal</a:t>
            </a: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revenueIndividualSales</a:t>
            </a:r>
            <a:r>
              <a:rPr lang="en-US" sz="1800" dirty="0">
                <a:solidFill>
                  <a:srgbClr val="FF0000"/>
                </a:solidFill>
                <a:latin typeface="Consolas" panose="020B0609020204030204" pitchFamily="49" charset="0"/>
              </a:rPr>
              <a:t> </a:t>
            </a:r>
            <a:br>
              <a:rPr lang="en-US" sz="1800" dirty="0">
                <a:solidFill>
                  <a:srgbClr val="FF0000"/>
                </a:solidFill>
                <a:latin typeface="Consolas" panose="020B0609020204030204" pitchFamily="49" charset="0"/>
              </a:rPr>
            </a:b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revenueFromBundles</a:t>
            </a:r>
            <a:r>
              <a:rPr lang="en-US" sz="1800" dirty="0">
                <a:solidFill>
                  <a:srgbClr val="FF0000"/>
                </a:solidFill>
                <a:latin typeface="Consolas" panose="020B0609020204030204" pitchFamily="49" charset="0"/>
              </a:rPr>
              <a:t>;</a:t>
            </a:r>
          </a:p>
          <a:p>
            <a:pPr marL="0" indent="0">
              <a:buNone/>
            </a:pPr>
            <a:r>
              <a:rPr lang="en-US" sz="1800" dirty="0">
                <a:latin typeface="Consolas" panose="020B0609020204030204" pitchFamily="49" charset="0"/>
              </a:rPr>
              <a:t>	    // logic for updating </a:t>
            </a:r>
            <a:r>
              <a:rPr lang="en-US" sz="1800" dirty="0" err="1">
                <a:latin typeface="Consolas" panose="020B0609020204030204" pitchFamily="49" charset="0"/>
              </a:rPr>
              <a:t>maxRevenue</a:t>
            </a:r>
            <a:r>
              <a:rPr lang="en-US" sz="1800" dirty="0">
                <a:latin typeface="Consolas" panose="020B0609020204030204" pitchFamily="49" charset="0"/>
              </a:rPr>
              <a:t>, </a:t>
            </a:r>
            <a:r>
              <a:rPr lang="en-US" sz="1800" dirty="0" err="1">
                <a:latin typeface="Consolas" panose="020B0609020204030204" pitchFamily="49" charset="0"/>
              </a:rPr>
              <a:t>maxRevenueGameTitle</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maxRevenueGameTitle</a:t>
            </a:r>
            <a:r>
              <a:rPr lang="en-US" sz="1800" dirty="0">
                <a:latin typeface="Consolas" panose="020B0609020204030204" pitchFamily="49" charset="0"/>
              </a:rPr>
              <a:t>;</a:t>
            </a:r>
          </a:p>
          <a:p>
            <a:pPr marL="0" indent="0">
              <a:buNone/>
            </a:pPr>
            <a:r>
              <a:rPr lang="en-US" sz="1800" dirty="0">
                <a:latin typeface="Consolas" panose="020B0609020204030204" pitchFamily="49" charset="0"/>
              </a:rPr>
              <a:t>} … }</a:t>
            </a:r>
          </a:p>
        </p:txBody>
      </p:sp>
      <p:sp>
        <p:nvSpPr>
          <p:cNvPr id="4" name="TextBox 3">
            <a:extLst>
              <a:ext uri="{FF2B5EF4-FFF2-40B4-BE49-F238E27FC236}">
                <a16:creationId xmlns:a16="http://schemas.microsoft.com/office/drawing/2014/main" id="{D1787662-8906-8434-17CF-6B14119171B8}"/>
              </a:ext>
            </a:extLst>
          </p:cNvPr>
          <p:cNvSpPr txBox="1"/>
          <p:nvPr/>
        </p:nvSpPr>
        <p:spPr>
          <a:xfrm>
            <a:off x="4343400" y="6400800"/>
            <a:ext cx="4724400" cy="369332"/>
          </a:xfrm>
          <a:prstGeom prst="rect">
            <a:avLst/>
          </a:prstGeom>
          <a:noFill/>
          <a:ln>
            <a:solidFill>
              <a:srgbClr val="FF0000"/>
            </a:solidFill>
          </a:ln>
        </p:spPr>
        <p:txBody>
          <a:bodyPr wrap="square" rtlCol="0">
            <a:spAutoFit/>
          </a:bodyPr>
          <a:lstStyle/>
          <a:p>
            <a:r>
              <a:rPr lang="en-US" dirty="0"/>
              <a:t>Calculation happening in </a:t>
            </a:r>
            <a:r>
              <a:rPr lang="en-US" dirty="0" err="1"/>
              <a:t>SalesManager</a:t>
            </a:r>
            <a:r>
              <a:rPr lang="en-US" dirty="0"/>
              <a:t> class!</a:t>
            </a:r>
          </a:p>
        </p:txBody>
      </p:sp>
    </p:spTree>
    <p:extLst>
      <p:ext uri="{BB962C8B-B14F-4D97-AF65-F5344CB8AC3E}">
        <p14:creationId xmlns:p14="http://schemas.microsoft.com/office/powerpoint/2010/main" val="156083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a:latin typeface="Consolas" panose="020B0609020204030204" pitchFamily="49" charset="0"/>
              </a:rPr>
              <a:t>computeTotalRevenue</a:t>
            </a:r>
            <a:r>
              <a:rPr lang="en-US" dirty="0">
                <a:latin typeface="Consolas" panose="020B0609020204030204" pitchFamily="49" charset="0"/>
              </a:rPr>
              <a:t>()</a:t>
            </a:r>
          </a:p>
        </p:txBody>
      </p:sp>
      <p:sp>
        <p:nvSpPr>
          <p:cNvPr id="3" name="Content Placeholder 2"/>
          <p:cNvSpPr>
            <a:spLocks noGrp="1"/>
          </p:cNvSpPr>
          <p:nvPr>
            <p:ph idx="1"/>
          </p:nvPr>
        </p:nvSpPr>
        <p:spPr>
          <a:xfrm>
            <a:off x="457200" y="914400"/>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SalesManager</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handleGetHighestRevenueGame</a:t>
            </a:r>
            <a:r>
              <a:rPr lang="en-US" sz="1800" dirty="0">
                <a:latin typeface="Consolas" panose="020B0609020204030204" pitchFamily="49" charset="0"/>
              </a:rPr>
              <a:t>() {</a:t>
            </a:r>
          </a:p>
          <a:p>
            <a:pPr marL="0" indent="0">
              <a:buNone/>
            </a:pPr>
            <a:r>
              <a:rPr lang="en-US" sz="1800" dirty="0">
                <a:latin typeface="Consolas" panose="020B0609020204030204" pitchFamily="49" charset="0"/>
              </a:rPr>
              <a:t>	double </a:t>
            </a:r>
            <a:r>
              <a:rPr lang="en-US" sz="1800" dirty="0" err="1">
                <a:latin typeface="Consolas" panose="020B0609020204030204" pitchFamily="49" charset="0"/>
              </a:rPr>
              <a:t>maxRevenue</a:t>
            </a:r>
            <a:r>
              <a:rPr lang="en-US" sz="1800" dirty="0">
                <a:latin typeface="Consolas" panose="020B0609020204030204" pitchFamily="49" charset="0"/>
              </a:rPr>
              <a:t> = </a:t>
            </a:r>
            <a:r>
              <a:rPr lang="en-US" sz="1800" dirty="0" err="1">
                <a:latin typeface="Consolas" panose="020B0609020204030204" pitchFamily="49" charset="0"/>
              </a:rPr>
              <a:t>Double.MIN_VALUE</a:t>
            </a:r>
            <a:r>
              <a:rPr lang="en-US" sz="1800" dirty="0">
                <a:latin typeface="Consolas" panose="020B0609020204030204" pitchFamily="49" charset="0"/>
              </a:rPr>
              <a:t>;</a:t>
            </a:r>
          </a:p>
          <a:p>
            <a:pPr marL="0" indent="0">
              <a:buNone/>
            </a:pPr>
            <a:r>
              <a:rPr lang="en-US" sz="1800" dirty="0">
                <a:latin typeface="Consolas" panose="020B0609020204030204" pitchFamily="49" charset="0"/>
              </a:rPr>
              <a:t>	String </a:t>
            </a:r>
            <a:r>
              <a:rPr lang="en-US" sz="1800" dirty="0" err="1">
                <a:latin typeface="Consolas" panose="020B0609020204030204" pitchFamily="49" charset="0"/>
              </a:rPr>
              <a:t>maxRevenueGameTitle</a:t>
            </a:r>
            <a:r>
              <a:rPr lang="en-US" sz="1800" dirty="0">
                <a:latin typeface="Consolas" panose="020B0609020204030204" pitchFamily="49" charset="0"/>
              </a:rPr>
              <a:t> = "";</a:t>
            </a:r>
          </a:p>
          <a:p>
            <a:pPr marL="0" indent="0">
              <a:buNone/>
            </a:pPr>
            <a:r>
              <a:rPr lang="en-US" sz="1800" dirty="0">
                <a:latin typeface="Consolas" panose="020B0609020204030204" pitchFamily="49" charset="0"/>
              </a:rPr>
              <a:t>	for (Game </a:t>
            </a:r>
            <a:r>
              <a:rPr lang="en-US" sz="1800" dirty="0" err="1">
                <a:latin typeface="Consolas" panose="020B0609020204030204" pitchFamily="49" charset="0"/>
              </a:rPr>
              <a:t>game</a:t>
            </a:r>
            <a:r>
              <a:rPr lang="en-US" sz="1800" dirty="0">
                <a:latin typeface="Consolas" panose="020B0609020204030204" pitchFamily="49" charset="0"/>
              </a:rPr>
              <a:t> : </a:t>
            </a:r>
            <a:r>
              <a:rPr lang="en-US" sz="1800" dirty="0" err="1">
                <a:latin typeface="Consolas" panose="020B0609020204030204" pitchFamily="49" charset="0"/>
              </a:rPr>
              <a:t>this.games</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a:t>
            </a:r>
            <a:r>
              <a:rPr lang="en-US" sz="1800" dirty="0" err="1">
                <a:solidFill>
                  <a:srgbClr val="FF0000"/>
                </a:solidFill>
                <a:latin typeface="Consolas" panose="020B0609020204030204" pitchFamily="49" charset="0"/>
              </a:rPr>
              <a:t>revenueTotal</a:t>
            </a: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game.computeTotalRevenue</a:t>
            </a:r>
            <a:r>
              <a:rPr lang="en-US" sz="1800" dirty="0">
                <a:solidFill>
                  <a:srgbClr val="FF0000"/>
                </a:solidFill>
                <a:latin typeface="Consolas" panose="020B0609020204030204" pitchFamily="49" charset="0"/>
              </a:rPr>
              <a:t>();</a:t>
            </a:r>
          </a:p>
          <a:p>
            <a:pPr marL="0" indent="0">
              <a:buNone/>
            </a:pPr>
            <a:r>
              <a:rPr lang="en-US" sz="1800" dirty="0">
                <a:latin typeface="Consolas" panose="020B0609020204030204" pitchFamily="49" charset="0"/>
              </a:rPr>
              <a:t>	    // logic for updating </a:t>
            </a:r>
            <a:r>
              <a:rPr lang="en-US" sz="1800" dirty="0" err="1">
                <a:latin typeface="Consolas" panose="020B0609020204030204" pitchFamily="49" charset="0"/>
              </a:rPr>
              <a:t>maxRevenue</a:t>
            </a:r>
            <a:r>
              <a:rPr lang="en-US" sz="1800" dirty="0">
                <a:latin typeface="Consolas" panose="020B0609020204030204" pitchFamily="49" charset="0"/>
              </a:rPr>
              <a:t>, </a:t>
            </a:r>
            <a:r>
              <a:rPr lang="en-US" sz="1800" dirty="0" err="1">
                <a:latin typeface="Consolas" panose="020B0609020204030204" pitchFamily="49" charset="0"/>
              </a:rPr>
              <a:t>maxRevenueGameTitle</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maxRevenueGameTitle</a:t>
            </a:r>
            <a:r>
              <a:rPr lang="en-US" sz="1800" dirty="0">
                <a:latin typeface="Consolas" panose="020B0609020204030204" pitchFamily="49" charset="0"/>
              </a:rPr>
              <a:t>;</a:t>
            </a:r>
          </a:p>
          <a:p>
            <a:pPr marL="0" indent="0">
              <a:buNone/>
            </a:pPr>
            <a:r>
              <a:rPr lang="en-US" sz="1800" dirty="0">
                <a:latin typeface="Consolas" panose="020B0609020204030204" pitchFamily="49" charset="0"/>
              </a:rPr>
              <a:t>} … }</a:t>
            </a:r>
          </a:p>
        </p:txBody>
      </p:sp>
      <p:sp>
        <p:nvSpPr>
          <p:cNvPr id="4" name="TextBox 3">
            <a:extLst>
              <a:ext uri="{FF2B5EF4-FFF2-40B4-BE49-F238E27FC236}">
                <a16:creationId xmlns:a16="http://schemas.microsoft.com/office/drawing/2014/main" id="{D1787662-8906-8434-17CF-6B14119171B8}"/>
              </a:ext>
            </a:extLst>
          </p:cNvPr>
          <p:cNvSpPr txBox="1"/>
          <p:nvPr/>
        </p:nvSpPr>
        <p:spPr>
          <a:xfrm>
            <a:off x="4343400" y="6400800"/>
            <a:ext cx="4724400" cy="369332"/>
          </a:xfrm>
          <a:prstGeom prst="rect">
            <a:avLst/>
          </a:prstGeom>
          <a:noFill/>
          <a:ln>
            <a:solidFill>
              <a:srgbClr val="FF0000"/>
            </a:solidFill>
          </a:ln>
        </p:spPr>
        <p:txBody>
          <a:bodyPr wrap="square" rtlCol="0">
            <a:spAutoFit/>
          </a:bodyPr>
          <a:lstStyle/>
          <a:p>
            <a:r>
              <a:rPr lang="en-US" dirty="0"/>
              <a:t>Calculation happening in Game class!</a:t>
            </a:r>
          </a:p>
        </p:txBody>
      </p:sp>
    </p:spTree>
    <p:extLst>
      <p:ext uri="{BB962C8B-B14F-4D97-AF65-F5344CB8AC3E}">
        <p14:creationId xmlns:p14="http://schemas.microsoft.com/office/powerpoint/2010/main" val="7098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normAutofit/>
          </a:bodyPr>
          <a:lstStyle/>
          <a:p>
            <a:pPr marL="0" indent="0">
              <a:buNone/>
            </a:pPr>
            <a:r>
              <a:rPr lang="en-US" dirty="0"/>
              <a:t>Reduces coupling between two classes:</a:t>
            </a:r>
          </a:p>
          <a:p>
            <a:r>
              <a:rPr lang="en-US" dirty="0"/>
              <a:t>It makes the Game object more featureful, and puts the code in an expected place</a:t>
            </a:r>
          </a:p>
          <a:p>
            <a:r>
              <a:rPr lang="en-US" dirty="0"/>
              <a:t>Reduces the code in </a:t>
            </a:r>
            <a:r>
              <a:rPr lang="en-US" dirty="0" err="1"/>
              <a:t>SalesManager</a:t>
            </a:r>
            <a:r>
              <a:rPr lang="en-US" dirty="0"/>
              <a:t> which is already quite long</a:t>
            </a:r>
          </a:p>
          <a:p>
            <a:r>
              <a:rPr lang="en-US" dirty="0"/>
              <a:t>Allows you to change how the Game’s total revenue is calculated, should you wish to </a:t>
            </a:r>
            <a:br>
              <a:rPr lang="en-US" dirty="0"/>
            </a:br>
            <a:r>
              <a:rPr lang="en-US" dirty="0"/>
              <a:t>(e.g., give more weight to individual sales)</a:t>
            </a:r>
          </a:p>
        </p:txBody>
      </p:sp>
    </p:spTree>
    <p:extLst>
      <p:ext uri="{BB962C8B-B14F-4D97-AF65-F5344CB8AC3E}">
        <p14:creationId xmlns:p14="http://schemas.microsoft.com/office/powerpoint/2010/main" val="258110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1325"/>
            <a:ext cx="6021049" cy="838200"/>
          </a:xfrm>
        </p:spPr>
        <p:txBody>
          <a:bodyPr>
            <a:normAutofit/>
          </a:bodyPr>
          <a:lstStyle/>
          <a:p>
            <a:r>
              <a:rPr lang="en-US" b="1" dirty="0"/>
              <a:t>In-Class Quiz Qs #1 &amp; #2</a:t>
            </a:r>
            <a:endParaRPr lang="en-US" dirty="0"/>
          </a:p>
        </p:txBody>
      </p:sp>
      <p:sp>
        <p:nvSpPr>
          <p:cNvPr id="3" name="Content Placeholder 2"/>
          <p:cNvSpPr>
            <a:spLocks noGrp="1"/>
          </p:cNvSpPr>
          <p:nvPr>
            <p:ph idx="1"/>
          </p:nvPr>
        </p:nvSpPr>
        <p:spPr>
          <a:xfrm>
            <a:off x="457200" y="1219200"/>
            <a:ext cx="8229600" cy="2209800"/>
          </a:xfrm>
        </p:spPr>
        <p:txBody>
          <a:bodyPr>
            <a:normAutofit lnSpcReduction="10000"/>
          </a:bodyPr>
          <a:lstStyle/>
          <a:p>
            <a:pPr marL="0" indent="0">
              <a:buNone/>
            </a:pPr>
            <a:r>
              <a:rPr lang="en-US" sz="2400" b="1" dirty="0"/>
              <a:t>Employee Salary Problem: </a:t>
            </a: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21" y="331219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94472787-D773-4B16-B26C-FAA1719BC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0987"/>
            <a:ext cx="2667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4">
            <a:extLst>
              <a:ext uri="{FF2B5EF4-FFF2-40B4-BE49-F238E27FC236}">
                <a16:creationId xmlns:a16="http://schemas.microsoft.com/office/drawing/2014/main" id="{0E523675-580A-4227-A125-D3365C779ADC}"/>
              </a:ext>
            </a:extLst>
          </p:cNvPr>
          <p:cNvSpPr/>
          <p:nvPr/>
        </p:nvSpPr>
        <p:spPr>
          <a:xfrm>
            <a:off x="4222243" y="572460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10 minutes!</a:t>
            </a:r>
          </a:p>
          <a:p>
            <a:r>
              <a:rPr lang="en-US" dirty="0"/>
              <a:t>Try to see what you can think might be wrong</a:t>
            </a:r>
          </a:p>
          <a:p>
            <a:r>
              <a:rPr lang="en-US" dirty="0"/>
              <a:t>When you have an idea, then continue</a:t>
            </a:r>
          </a:p>
        </p:txBody>
      </p:sp>
      <p:pic>
        <p:nvPicPr>
          <p:cNvPr id="15" name="Content Placeholder 5">
            <a:extLst>
              <a:ext uri="{FF2B5EF4-FFF2-40B4-BE49-F238E27FC236}">
                <a16:creationId xmlns:a16="http://schemas.microsoft.com/office/drawing/2014/main" id="{B74699E7-16F4-4A4A-B80E-1832065B59F6}"/>
              </a:ext>
            </a:extLst>
          </p:cNvPr>
          <p:cNvPicPr>
            <a:picLocks noChangeAspect="1"/>
          </p:cNvPicPr>
          <p:nvPr/>
        </p:nvPicPr>
        <p:blipFill>
          <a:blip r:embed="rId6"/>
          <a:stretch>
            <a:fillRect/>
          </a:stretch>
        </p:blipFill>
        <p:spPr>
          <a:xfrm>
            <a:off x="240773" y="5094393"/>
            <a:ext cx="3565479" cy="1690182"/>
          </a:xfrm>
          <a:prstGeom prst="rect">
            <a:avLst/>
          </a:prstGeom>
        </p:spPr>
      </p:pic>
    </p:spTree>
    <p:extLst>
      <p:ext uri="{BB962C8B-B14F-4D97-AF65-F5344CB8AC3E}">
        <p14:creationId xmlns:p14="http://schemas.microsoft.com/office/powerpoint/2010/main" val="33773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429000" y="54864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 minutes!</a:t>
            </a:r>
          </a:p>
          <a:p>
            <a:r>
              <a:rPr lang="en-US" dirty="0"/>
              <a:t>Try to make your own improved design </a:t>
            </a:r>
          </a:p>
          <a:p>
            <a:r>
              <a:rPr lang="en-US" dirty="0"/>
              <a:t>Using </a:t>
            </a:r>
            <a:r>
              <a:rPr lang="en-US" dirty="0" err="1"/>
              <a:t>plantuml</a:t>
            </a:r>
            <a:r>
              <a:rPr lang="en-US" dirty="0"/>
              <a:t> is good practice!</a:t>
            </a:r>
          </a:p>
        </p:txBody>
      </p:sp>
      <p:pic>
        <p:nvPicPr>
          <p:cNvPr id="3074" name="Picture 2">
            <a:extLst>
              <a:ext uri="{FF2B5EF4-FFF2-40B4-BE49-F238E27FC236}">
                <a16:creationId xmlns:a16="http://schemas.microsoft.com/office/drawing/2014/main" id="{D049CA2C-B51A-4667-8757-CEE9C9A1C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358" y="3798211"/>
            <a:ext cx="2895600" cy="115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a:t>
            </a:r>
            <a:r>
              <a:rPr lang="en-US" b="1" i="1" dirty="0"/>
              <a:t>Tell Don’t Ask</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extendibility</a:t>
            </a:r>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6" name="Picture 5" descr="A diagram of a workflow&#10;&#10;Description automatically generated">
            <a:extLst>
              <a:ext uri="{FF2B5EF4-FFF2-40B4-BE49-F238E27FC236}">
                <a16:creationId xmlns:a16="http://schemas.microsoft.com/office/drawing/2014/main" id="{693FB2E2-9F0E-970E-6724-25C97FFB0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58" y="1539558"/>
            <a:ext cx="8413684" cy="1858962"/>
          </a:xfrm>
          <a:prstGeom prst="rect">
            <a:avLst/>
          </a:prstGeom>
        </p:spPr>
      </p:pic>
    </p:spTree>
    <p:extLst>
      <p:ext uri="{BB962C8B-B14F-4D97-AF65-F5344CB8AC3E}">
        <p14:creationId xmlns:p14="http://schemas.microsoft.com/office/powerpoint/2010/main" val="138309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pic>
        <p:nvPicPr>
          <p:cNvPr id="4" name="Picture 3">
            <a:extLst>
              <a:ext uri="{FF2B5EF4-FFF2-40B4-BE49-F238E27FC236}">
                <a16:creationId xmlns:a16="http://schemas.microsoft.com/office/drawing/2014/main" id="{29A65A6D-5A72-44FF-97AD-18C830F0DA25}"/>
              </a:ext>
            </a:extLst>
          </p:cNvPr>
          <p:cNvPicPr>
            <a:picLocks noChangeAspect="1"/>
          </p:cNvPicPr>
          <p:nvPr/>
        </p:nvPicPr>
        <p:blipFill>
          <a:blip r:embed="rId3"/>
          <a:stretch>
            <a:fillRect/>
          </a:stretch>
        </p:blipFill>
        <p:spPr>
          <a:xfrm>
            <a:off x="2309497" y="1493838"/>
            <a:ext cx="4525006" cy="5001323"/>
          </a:xfrm>
          <a:prstGeom prst="rect">
            <a:avLst/>
          </a:prstGeom>
        </p:spPr>
      </p:pic>
      <p:sp>
        <p:nvSpPr>
          <p:cNvPr id="6" name="TextBox 5">
            <a:extLst>
              <a:ext uri="{FF2B5EF4-FFF2-40B4-BE49-F238E27FC236}">
                <a16:creationId xmlns:a16="http://schemas.microsoft.com/office/drawing/2014/main" id="{4DA8C56E-882E-427C-A66F-DD199A668858}"/>
              </a:ext>
            </a:extLst>
          </p:cNvPr>
          <p:cNvSpPr txBox="1"/>
          <p:nvPr/>
        </p:nvSpPr>
        <p:spPr>
          <a:xfrm>
            <a:off x="4343400" y="6488668"/>
            <a:ext cx="5105400" cy="369332"/>
          </a:xfrm>
          <a:prstGeom prst="rect">
            <a:avLst/>
          </a:prstGeom>
          <a:noFill/>
        </p:spPr>
        <p:txBody>
          <a:bodyPr wrap="square">
            <a:spAutoFit/>
          </a:bodyPr>
          <a:lstStyle/>
          <a:p>
            <a:r>
              <a:rPr lang="en-US" dirty="0"/>
              <a:t>https://martinfowler.com/bliki/TellDontAsk.html</a:t>
            </a:r>
          </a:p>
        </p:txBody>
      </p:sp>
    </p:spTree>
    <p:extLst>
      <p:ext uri="{BB962C8B-B14F-4D97-AF65-F5344CB8AC3E}">
        <p14:creationId xmlns:p14="http://schemas.microsoft.com/office/powerpoint/2010/main" val="415107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492990"/>
          </a:xfrm>
          <a:prstGeom prst="rect">
            <a:avLst/>
          </a:prstGeom>
        </p:spPr>
        <p:txBody>
          <a:bodyPr wrap="square">
            <a:spAutoFit/>
          </a:bodyPr>
          <a:lstStyle/>
          <a:p>
            <a:r>
              <a:rPr lang="en-US" sz="2000" dirty="0">
                <a:solidFill>
                  <a:srgbClr val="000000"/>
                </a:solidFill>
                <a:highlight>
                  <a:srgbClr val="FFFF00"/>
                </a:highlight>
                <a:latin typeface="Consolas" panose="020B0609020204030204" pitchFamily="49" charset="0"/>
              </a:rPr>
              <a:t>// Client program of region</a:t>
            </a:r>
          </a:p>
          <a:p>
            <a:r>
              <a:rPr lang="en-US" sz="2000" dirty="0">
                <a:solidFill>
                  <a:srgbClr val="000000"/>
                </a:solidFill>
                <a:latin typeface="Consolas" panose="020B0609020204030204" pitchFamily="49" charset="0"/>
              </a:rPr>
              <a:t>Point2D </a:t>
            </a:r>
            <a:r>
              <a:rPr lang="en-US" sz="2000" dirty="0">
                <a:solidFill>
                  <a:srgbClr val="6A3E3E"/>
                </a:solidFill>
                <a:latin typeface="Consolas" panose="020B0609020204030204" pitchFamily="49" charset="0"/>
              </a:rPr>
              <a:t>center1</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region1</a:t>
            </a:r>
            <a:r>
              <a:rPr lang="en-US" sz="2000" dirty="0">
                <a:solidFill>
                  <a:srgbClr val="000000"/>
                </a:solidFill>
                <a:latin typeface="Consolas" panose="020B0609020204030204" pitchFamily="49" charset="0"/>
              </a:rPr>
              <a:t>.getPosition();</a:t>
            </a:r>
          </a:p>
          <a:p>
            <a:r>
              <a:rPr lang="en-US" sz="2000" dirty="0">
                <a:solidFill>
                  <a:srgbClr val="000000"/>
                </a:solidFill>
                <a:latin typeface="Consolas" panose="020B0609020204030204" pitchFamily="49" charset="0"/>
              </a:rPr>
              <a:t>Point2D </a:t>
            </a:r>
            <a:r>
              <a:rPr lang="en-US" sz="2000" dirty="0">
                <a:solidFill>
                  <a:srgbClr val="6A3E3E"/>
                </a:solidFill>
                <a:latin typeface="Consolas" panose="020B0609020204030204" pitchFamily="49" charset="0"/>
              </a:rPr>
              <a:t>center2</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region2</a:t>
            </a:r>
            <a:r>
              <a:rPr lang="en-US" sz="2000" dirty="0">
                <a:solidFill>
                  <a:srgbClr val="000000"/>
                </a:solidFill>
                <a:latin typeface="Consolas" panose="020B0609020204030204" pitchFamily="49" charset="0"/>
              </a:rPr>
              <a:t>.getPosition();</a:t>
            </a:r>
          </a:p>
          <a:p>
            <a:r>
              <a:rPr lang="en-US" sz="2000" b="1" dirty="0">
                <a:solidFill>
                  <a:srgbClr val="7F0055"/>
                </a:solidFill>
                <a:latin typeface="Consolas" panose="020B0609020204030204" pitchFamily="49" charset="0"/>
              </a:rPr>
              <a:t>double</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dist</a:t>
            </a:r>
            <a:r>
              <a:rPr lang="en-US" sz="2000" b="1" dirty="0">
                <a:solidFill>
                  <a:srgbClr val="000000"/>
                </a:solidFill>
                <a:latin typeface="Consolas" panose="020B0609020204030204" pitchFamily="49" charset="0"/>
              </a:rPr>
              <a:t> = </a:t>
            </a:r>
            <a:r>
              <a:rPr lang="en-US" sz="2000" b="1" dirty="0">
                <a:solidFill>
                  <a:srgbClr val="6A3E3E"/>
                </a:solidFill>
                <a:latin typeface="Consolas" panose="020B0609020204030204" pitchFamily="49" charset="0"/>
              </a:rPr>
              <a:t>center1</a:t>
            </a:r>
            <a:r>
              <a:rPr lang="en-US" sz="2000" b="1" dirty="0">
                <a:solidFill>
                  <a:srgbClr val="000000"/>
                </a:solidFill>
                <a:latin typeface="Consolas" panose="020B0609020204030204" pitchFamily="49" charset="0"/>
              </a:rPr>
              <a:t>.distance(</a:t>
            </a:r>
            <a:r>
              <a:rPr lang="en-US" sz="2000" b="1" dirty="0">
                <a:solidFill>
                  <a:srgbClr val="6A3E3E"/>
                </a:solidFill>
                <a:latin typeface="Consolas" panose="020B0609020204030204" pitchFamily="49" charset="0"/>
              </a:rPr>
              <a:t>center2</a:t>
            </a:r>
            <a:r>
              <a:rPr lang="en-US" sz="2000" b="1" dirty="0">
                <a:solidFill>
                  <a:srgbClr val="000000"/>
                </a:solidFill>
                <a:latin typeface="Consolas" panose="020B0609020204030204" pitchFamily="49" charset="0"/>
              </a:rPr>
              <a:t>); </a:t>
            </a:r>
          </a:p>
          <a:p>
            <a:r>
              <a:rPr lang="en-US" sz="2000" b="1" dirty="0">
                <a:solidFill>
                  <a:srgbClr val="7F0055"/>
                </a:solidFill>
                <a:latin typeface="Consolas" panose="020B0609020204030204" pitchFamily="49" charset="0"/>
              </a:rPr>
              <a:t>if</a:t>
            </a:r>
            <a:r>
              <a:rPr lang="en-US" sz="2000" b="1" dirty="0">
                <a:solidFill>
                  <a:srgbClr val="000000"/>
                </a:solidFill>
                <a:latin typeface="Consolas" panose="020B0609020204030204" pitchFamily="49" charset="0"/>
              </a:rPr>
              <a:t>(</a:t>
            </a:r>
            <a:r>
              <a:rPr lang="en-US" sz="2000" b="1" dirty="0" err="1">
                <a:solidFill>
                  <a:srgbClr val="6A3E3E"/>
                </a:solidFill>
                <a:latin typeface="Consolas" panose="020B0609020204030204" pitchFamily="49" charset="0"/>
              </a:rPr>
              <a:t>dist</a:t>
            </a:r>
            <a:r>
              <a:rPr lang="en-US" sz="2000" b="1" dirty="0">
                <a:solidFill>
                  <a:srgbClr val="000000"/>
                </a:solidFill>
                <a:latin typeface="Consolas" panose="020B0609020204030204" pitchFamily="49" charset="0"/>
              </a:rPr>
              <a:t> &lt; </a:t>
            </a:r>
            <a:r>
              <a:rPr lang="en-US" sz="2000" b="1" dirty="0">
                <a:solidFill>
                  <a:srgbClr val="6A3E3E"/>
                </a:solidFill>
                <a:latin typeface="Consolas" panose="020B0609020204030204" pitchFamily="49" charset="0"/>
              </a:rPr>
              <a:t>region1</a:t>
            </a:r>
            <a:r>
              <a:rPr lang="en-US" sz="2000" b="1" dirty="0">
                <a:solidFill>
                  <a:srgbClr val="000000"/>
                </a:solidFill>
                <a:latin typeface="Consolas" panose="020B0609020204030204" pitchFamily="49" charset="0"/>
              </a:rPr>
              <a:t>.getRadius() + </a:t>
            </a:r>
            <a:r>
              <a:rPr lang="en-US" sz="2000" b="1" dirty="0">
                <a:solidFill>
                  <a:srgbClr val="6A3E3E"/>
                </a:solidFill>
                <a:latin typeface="Consolas" panose="020B0609020204030204" pitchFamily="49" charset="0"/>
              </a:rPr>
              <a:t>region2</a:t>
            </a:r>
            <a:r>
              <a:rPr lang="en-US" sz="2000" b="1" dirty="0">
                <a:solidFill>
                  <a:srgbClr val="000000"/>
                </a:solidFill>
                <a:latin typeface="Consolas" panose="020B0609020204030204" pitchFamily="49" charset="0"/>
              </a:rPr>
              <a:t>.getRadius()) {</a:t>
            </a:r>
          </a:p>
          <a:p>
            <a:r>
              <a:rPr lang="en-US" sz="2000" dirty="0">
                <a:solidFill>
                  <a:srgbClr val="6A3E3E"/>
                </a:solidFill>
                <a:latin typeface="Consolas" panose="020B0609020204030204" pitchFamily="49" charset="0"/>
              </a:rPr>
              <a:t>   region1</a:t>
            </a:r>
            <a:r>
              <a:rPr lang="en-US" sz="2000" dirty="0">
                <a:solidFill>
                  <a:srgbClr val="000000"/>
                </a:solidFill>
                <a:latin typeface="Consolas" panose="020B0609020204030204" pitchFamily="49" charset="0"/>
              </a:rPr>
              <a:t>.setIsOverlapping(</a:t>
            </a:r>
            <a:r>
              <a:rPr lang="en-US" sz="2000" b="1" dirty="0">
                <a:solidFill>
                  <a:srgbClr val="7F0055"/>
                </a:solidFill>
                <a:latin typeface="Consolas" panose="020B0609020204030204" pitchFamily="49" charset="0"/>
              </a:rPr>
              <a:t>true</a:t>
            </a:r>
            <a:r>
              <a:rPr lang="en-US" sz="2000" b="1"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1600" dirty="0">
                <a:solidFill>
                  <a:srgbClr val="000000"/>
                </a:solidFill>
                <a:highlight>
                  <a:srgbClr val="FFFF00"/>
                </a:highlight>
                <a:latin typeface="Consolas" panose="020B0609020204030204" pitchFamily="49" charset="0"/>
              </a:rPr>
              <a:t>// This code is determining if two regions intersect</a:t>
            </a:r>
            <a:endParaRPr lang="en-US" sz="1600" dirty="0">
              <a:highlight>
                <a:srgbClr val="FFFF00"/>
              </a:highlight>
            </a:endParaRPr>
          </a:p>
        </p:txBody>
      </p:sp>
      <p:sp>
        <p:nvSpPr>
          <p:cNvPr id="6" name="TextBox 5"/>
          <p:cNvSpPr txBox="1"/>
          <p:nvPr/>
        </p:nvSpPr>
        <p:spPr>
          <a:xfrm>
            <a:off x="457200" y="39624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7"/>
            <a:ext cx="8610600" cy="2677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7772400" y="1078484"/>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Tree>
    <p:extLst>
      <p:ext uri="{BB962C8B-B14F-4D97-AF65-F5344CB8AC3E}">
        <p14:creationId xmlns:p14="http://schemas.microsoft.com/office/powerpoint/2010/main" val="268976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a:t>
            </a:r>
            <a:r>
              <a:rPr lang="en-US" sz="2400" i="1" dirty="0"/>
              <a:t>tell</a:t>
            </a:r>
            <a:r>
              <a:rPr lang="en-US" sz="2400" dirty="0"/>
              <a:t>?</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839200" cy="830997"/>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of getter methods</a:t>
            </a:r>
          </a:p>
          <a:p>
            <a:r>
              <a:rPr lang="en-US" dirty="0"/>
              <a:t>Prefer methods that command (tell) a class to do something and be responsible for its own state and responsibilities</a:t>
            </a:r>
          </a:p>
          <a:p>
            <a:r>
              <a:rPr lang="en-US" dirty="0"/>
              <a:t>If client code accesses a lot of internal data of another class, consider check to see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71B3-EAC7-849E-C9CC-60FB16B606E4}"/>
              </a:ext>
            </a:extLst>
          </p:cNvPr>
          <p:cNvSpPr>
            <a:spLocks noGrp="1"/>
          </p:cNvSpPr>
          <p:nvPr>
            <p:ph type="title"/>
          </p:nvPr>
        </p:nvSpPr>
        <p:spPr/>
        <p:txBody>
          <a:bodyPr/>
          <a:lstStyle/>
          <a:p>
            <a:r>
              <a:rPr lang="en-US" dirty="0"/>
              <a:t>Recall: DP2 Solution</a:t>
            </a:r>
          </a:p>
        </p:txBody>
      </p:sp>
      <p:pic>
        <p:nvPicPr>
          <p:cNvPr id="4" name="Picture 3" descr="A diagram of a computer code&#10;&#10;Description automatically generated with medium confidence">
            <a:extLst>
              <a:ext uri="{FF2B5EF4-FFF2-40B4-BE49-F238E27FC236}">
                <a16:creationId xmlns:a16="http://schemas.microsoft.com/office/drawing/2014/main" id="{965C6FCA-3F0F-73A5-424B-98E39A7E3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514600"/>
            <a:ext cx="8934450" cy="2076617"/>
          </a:xfrm>
          <a:prstGeom prst="rect">
            <a:avLst/>
          </a:prstGeom>
        </p:spPr>
      </p:pic>
    </p:spTree>
    <p:extLst>
      <p:ext uri="{BB962C8B-B14F-4D97-AF65-F5344CB8AC3E}">
        <p14:creationId xmlns:p14="http://schemas.microsoft.com/office/powerpoint/2010/main" val="96850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your </a:t>
            </a:r>
            <a:r>
              <a:rPr lang="en-US" dirty="0" err="1"/>
              <a:t>VaporSalesManager</a:t>
            </a:r>
            <a:r>
              <a:rPr lang="en-US" dirty="0"/>
              <a:t> classes, you need to calculate a game’s total revenue, including revenue from its bundle sales. This could be accomplished by 2 different approaches:</a:t>
            </a:r>
          </a:p>
          <a:p>
            <a:pPr marL="514350" indent="-514350">
              <a:buAutoNum type="arabicParenR"/>
            </a:pPr>
            <a:r>
              <a:rPr lang="en-US" dirty="0"/>
              <a:t>Adding a </a:t>
            </a:r>
            <a:r>
              <a:rPr lang="en-US" i="1" dirty="0" err="1"/>
              <a:t>computeTotalRevenue</a:t>
            </a:r>
            <a:r>
              <a:rPr lang="en-US" dirty="0"/>
              <a:t>() method to the Game class which adds up the revenues</a:t>
            </a:r>
          </a:p>
          <a:p>
            <a:pPr marL="514350" indent="-514350">
              <a:buAutoNum type="arabicParenR"/>
            </a:pPr>
            <a:r>
              <a:rPr lang="en-US" dirty="0"/>
              <a:t>Adding a </a:t>
            </a:r>
            <a:r>
              <a:rPr lang="en-US" i="1" dirty="0" err="1"/>
              <a:t>getBundles</a:t>
            </a:r>
            <a:r>
              <a:rPr lang="en-US" dirty="0"/>
              <a:t>() method to the Game class, which the </a:t>
            </a:r>
            <a:r>
              <a:rPr lang="en-US" dirty="0" err="1"/>
              <a:t>SalesManager</a:t>
            </a:r>
            <a:r>
              <a:rPr lang="en-US" dirty="0"/>
              <a:t> class could call, and then use in </a:t>
            </a:r>
            <a:r>
              <a:rPr lang="en-US" i="1" dirty="0" err="1"/>
              <a:t>handleGetHighestRevenueGame</a:t>
            </a:r>
            <a:r>
              <a:rPr lang="en-US" dirty="0"/>
              <a:t>() and  </a:t>
            </a:r>
            <a:r>
              <a:rPr lang="en-US" i="1" dirty="0" err="1"/>
              <a:t>handlePrintGameSalesReport</a:t>
            </a:r>
            <a:r>
              <a:rPr lang="en-US" dirty="0"/>
              <a:t>()</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E2D890-DD52-42DE-B5B8-84F83EC3D48C}">
  <ds:schemaRefs>
    <ds:schemaRef ds:uri="http://schemas.microsoft.com/sharepoint/v3/contenttype/forms"/>
  </ds:schemaRefs>
</ds:datastoreItem>
</file>

<file path=customXml/itemProps2.xml><?xml version="1.0" encoding="utf-8"?>
<ds:datastoreItem xmlns:ds="http://schemas.openxmlformats.org/officeDocument/2006/customXml" ds:itemID="{06F1CD26-666D-4C8A-ADB0-C09DB6DA88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4ED1C5F-D79B-46CB-908A-526AE7462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12965</TotalTime>
  <Words>1681</Words>
  <Application>Microsoft Office PowerPoint</Application>
  <PresentationFormat>On-screen Show (4:3)</PresentationFormat>
  <Paragraphs>193</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Wingdings</vt:lpstr>
      <vt:lpstr>Office Theme</vt:lpstr>
      <vt:lpstr>CSSE 220</vt:lpstr>
      <vt:lpstr>Today’s topic – Tell Don’t Ask</vt:lpstr>
      <vt:lpstr>Tell Don’t Ask</vt:lpstr>
      <vt:lpstr>Tell Don’t Ask – getter methods</vt:lpstr>
      <vt:lpstr>Tell Don’t Ask  Use Procedural Abstraction</vt:lpstr>
      <vt:lpstr>Tell Don’t Ask – Bad Design</vt:lpstr>
      <vt:lpstr>Tell Don’t Ask</vt:lpstr>
      <vt:lpstr>Recall: DP2 Solution</vt:lpstr>
      <vt:lpstr>A simple example of Tell Don’t Ask</vt:lpstr>
      <vt:lpstr>Tell (better design)</vt:lpstr>
      <vt:lpstr>A simple example of Tell Don’t Ask</vt:lpstr>
      <vt:lpstr>A simple example of Tell Don’t Ask</vt:lpstr>
      <vt:lpstr>Tell (better design)</vt:lpstr>
      <vt:lpstr>Diagrams look similar!</vt:lpstr>
      <vt:lpstr>getBundles()</vt:lpstr>
      <vt:lpstr>computeTotalRevenue()</vt:lpstr>
      <vt:lpstr>Why does this improve the design?</vt:lpstr>
      <vt:lpstr>In-Class Quiz Qs #1 &amp; #2</vt:lpstr>
      <vt:lpstr>Better Solution</vt:lpstr>
      <vt:lpstr>Eliminate manager salary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261</cp:revision>
  <cp:lastPrinted>2016-09-28T11:28:01Z</cp:lastPrinted>
  <dcterms:created xsi:type="dcterms:W3CDTF">2013-12-22T20:42:02Z</dcterms:created>
  <dcterms:modified xsi:type="dcterms:W3CDTF">2024-02-25T22:37:58Z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