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84" r:id="rId5"/>
    <p:sldId id="311" r:id="rId6"/>
    <p:sldId id="368" r:id="rId7"/>
    <p:sldId id="310" r:id="rId8"/>
    <p:sldId id="313" r:id="rId9"/>
    <p:sldId id="366" r:id="rId10"/>
    <p:sldId id="314" r:id="rId11"/>
    <p:sldId id="320" r:id="rId12"/>
    <p:sldId id="322" r:id="rId13"/>
    <p:sldId id="377" r:id="rId14"/>
    <p:sldId id="369" r:id="rId15"/>
    <p:sldId id="324" r:id="rId16"/>
    <p:sldId id="383" r:id="rId17"/>
    <p:sldId id="3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7BAAE-6515-4351-AAF6-0FA4D3E13E7C}" v="5" dt="2023-11-21T17:50:15.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7483"/>
  </p:normalViewPr>
  <p:slideViewPr>
    <p:cSldViewPr snapToGrid="0">
      <p:cViewPr varScale="1">
        <p:scale>
          <a:sx n="75" d="100"/>
          <a:sy n="75" d="100"/>
        </p:scale>
        <p:origin x="1661"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Blake" userId="S::johnsobd@rose-hulman.edu::a7d6ae62-5854-480c-9a8c-fb8adceffe2d" providerId="AD" clId="Web-{37BA3A65-F193-46AF-9069-75364F143632}"/>
    <pc:docChg chg="modSld">
      <pc:chgData name="Johnson, Blake" userId="S::johnsobd@rose-hulman.edu::a7d6ae62-5854-480c-9a8c-fb8adceffe2d" providerId="AD" clId="Web-{37BA3A65-F193-46AF-9069-75364F143632}" dt="2021-09-21T13:25:01.779" v="1" actId="1076"/>
      <pc:docMkLst>
        <pc:docMk/>
      </pc:docMkLst>
      <pc:sldChg chg="modSp">
        <pc:chgData name="Johnson, Blake" userId="S::johnsobd@rose-hulman.edu::a7d6ae62-5854-480c-9a8c-fb8adceffe2d" providerId="AD" clId="Web-{37BA3A65-F193-46AF-9069-75364F143632}" dt="2021-09-21T13:25:01.779" v="1" actId="1076"/>
        <pc:sldMkLst>
          <pc:docMk/>
          <pc:sldMk cId="2020600533" sldId="322"/>
        </pc:sldMkLst>
        <pc:spChg chg="mod">
          <ac:chgData name="Johnson, Blake" userId="S::johnsobd@rose-hulman.edu::a7d6ae62-5854-480c-9a8c-fb8adceffe2d" providerId="AD" clId="Web-{37BA3A65-F193-46AF-9069-75364F143632}" dt="2021-09-21T13:25:01.779" v="1" actId="1076"/>
          <ac:spMkLst>
            <pc:docMk/>
            <pc:sldMk cId="2020600533" sldId="322"/>
            <ac:spMk id="4" creationId="{00000000-0000-0000-0000-000000000000}"/>
          </ac:spMkLst>
        </pc:spChg>
      </pc:sldChg>
    </pc:docChg>
  </pc:docChgLst>
  <pc:docChgLst>
    <pc:chgData name="Tebbe, Jacob" userId="S::tebbejd@rose-hulman.edu::935d442a-f1f0-490b-8cd1-9b3471c18dee" providerId="AD" clId="Web-{2764394B-B832-4501-9EC7-FB415C6A4888}"/>
    <pc:docChg chg="modSld">
      <pc:chgData name="Tebbe, Jacob" userId="S::tebbejd@rose-hulman.edu::935d442a-f1f0-490b-8cd1-9b3471c18dee" providerId="AD" clId="Web-{2764394B-B832-4501-9EC7-FB415C6A4888}" dt="2021-09-21T14:23:23.922" v="0" actId="1076"/>
      <pc:docMkLst>
        <pc:docMk/>
      </pc:docMkLst>
      <pc:sldChg chg="modSp">
        <pc:chgData name="Tebbe, Jacob" userId="S::tebbejd@rose-hulman.edu::935d442a-f1f0-490b-8cd1-9b3471c18dee" providerId="AD" clId="Web-{2764394B-B832-4501-9EC7-FB415C6A4888}" dt="2021-09-21T14:23:23.922" v="0" actId="1076"/>
        <pc:sldMkLst>
          <pc:docMk/>
          <pc:sldMk cId="2020600533" sldId="322"/>
        </pc:sldMkLst>
        <pc:spChg chg="mod">
          <ac:chgData name="Tebbe, Jacob" userId="S::tebbejd@rose-hulman.edu::935d442a-f1f0-490b-8cd1-9b3471c18dee" providerId="AD" clId="Web-{2764394B-B832-4501-9EC7-FB415C6A4888}" dt="2021-09-21T14:23:23.922" v="0" actId="1076"/>
          <ac:spMkLst>
            <pc:docMk/>
            <pc:sldMk cId="2020600533" sldId="322"/>
            <ac:spMk id="4" creationId="{00000000-0000-0000-0000-000000000000}"/>
          </ac:spMkLst>
        </pc:spChg>
      </pc:sldChg>
    </pc:docChg>
  </pc:docChgLst>
  <pc:docChgLst>
    <pc:chgData name="Carlson, Nicholas" userId="S::carlsond@rose-hulman.edu::51acec8e-5f25-4389-9c55-1ea51242bb70" providerId="AD" clId="Web-{A48DD35D-0164-428A-BF42-B1ADBF4F738D}"/>
    <pc:docChg chg="sldOrd">
      <pc:chgData name="Carlson, Nicholas" userId="S::carlsond@rose-hulman.edu::51acec8e-5f25-4389-9c55-1ea51242bb70" providerId="AD" clId="Web-{A48DD35D-0164-428A-BF42-B1ADBF4F738D}" dt="2021-12-19T23:10:40.080" v="2"/>
      <pc:docMkLst>
        <pc:docMk/>
      </pc:docMkLst>
      <pc:sldChg chg="ord">
        <pc:chgData name="Carlson, Nicholas" userId="S::carlsond@rose-hulman.edu::51acec8e-5f25-4389-9c55-1ea51242bb70" providerId="AD" clId="Web-{A48DD35D-0164-428A-BF42-B1ADBF4F738D}" dt="2021-12-19T23:10:40.080" v="2"/>
        <pc:sldMkLst>
          <pc:docMk/>
          <pc:sldMk cId="1762503582" sldId="323"/>
        </pc:sldMkLst>
      </pc:sldChg>
      <pc:sldChg chg="ord">
        <pc:chgData name="Carlson, Nicholas" userId="S::carlsond@rose-hulman.edu::51acec8e-5f25-4389-9c55-1ea51242bb70" providerId="AD" clId="Web-{A48DD35D-0164-428A-BF42-B1ADBF4F738D}" dt="2021-12-19T23:09:43.987" v="0"/>
        <pc:sldMkLst>
          <pc:docMk/>
          <pc:sldMk cId="3730371703" sldId="324"/>
        </pc:sldMkLst>
      </pc:sldChg>
    </pc:docChg>
  </pc:docChgLst>
  <pc:docChgLst>
    <pc:chgData name="Boykins, Jamison" userId="S::boykinjt@rose-hulman.edu::ebe8c5b5-eb90-4627-8322-f7405e833b84" providerId="AD" clId="Web-{8654B735-54CF-66FA-818C-E0869D2407DC}"/>
    <pc:docChg chg="modSld">
      <pc:chgData name="Boykins, Jamison" userId="S::boykinjt@rose-hulman.edu::ebe8c5b5-eb90-4627-8322-f7405e833b84" providerId="AD" clId="Web-{8654B735-54CF-66FA-818C-E0869D2407DC}" dt="2021-09-21T13:29:50.770" v="1" actId="1076"/>
      <pc:docMkLst>
        <pc:docMk/>
      </pc:docMkLst>
      <pc:sldChg chg="modSp">
        <pc:chgData name="Boykins, Jamison" userId="S::boykinjt@rose-hulman.edu::ebe8c5b5-eb90-4627-8322-f7405e833b84" providerId="AD" clId="Web-{8654B735-54CF-66FA-818C-E0869D2407DC}" dt="2021-09-21T13:29:50.770" v="1" actId="1076"/>
        <pc:sldMkLst>
          <pc:docMk/>
          <pc:sldMk cId="3730371703" sldId="324"/>
        </pc:sldMkLst>
        <pc:picChg chg="mod">
          <ac:chgData name="Boykins, Jamison" userId="S::boykinjt@rose-hulman.edu::ebe8c5b5-eb90-4627-8322-f7405e833b84" providerId="AD" clId="Web-{8654B735-54CF-66FA-818C-E0869D2407DC}" dt="2021-09-21T13:29:50.770" v="1" actId="1076"/>
          <ac:picMkLst>
            <pc:docMk/>
            <pc:sldMk cId="3730371703" sldId="324"/>
            <ac:picMk id="10242" creationId="{00000000-0000-0000-0000-000000000000}"/>
          </ac:picMkLst>
        </pc:picChg>
      </pc:sldChg>
    </pc:docChg>
  </pc:docChgLst>
  <pc:docChgLst>
    <pc:chgData name="Scheibe, Jacob" userId="S::scheibje@rose-hulman.edu::97e2d844-0f32-4731-8f3c-1d6d0399d527" providerId="AD" clId="Web-{27926F14-478E-40FE-A773-CA0785329433}"/>
    <pc:docChg chg="modSld">
      <pc:chgData name="Scheibe, Jacob" userId="S::scheibje@rose-hulman.edu::97e2d844-0f32-4731-8f3c-1d6d0399d527" providerId="AD" clId="Web-{27926F14-478E-40FE-A773-CA0785329433}" dt="2021-12-27T21:36:27.250" v="2" actId="14100"/>
      <pc:docMkLst>
        <pc:docMk/>
      </pc:docMkLst>
      <pc:sldChg chg="modSp">
        <pc:chgData name="Scheibe, Jacob" userId="S::scheibje@rose-hulman.edu::97e2d844-0f32-4731-8f3c-1d6d0399d527" providerId="AD" clId="Web-{27926F14-478E-40FE-A773-CA0785329433}" dt="2021-12-27T21:36:27.250" v="2" actId="14100"/>
        <pc:sldMkLst>
          <pc:docMk/>
          <pc:sldMk cId="3730371703" sldId="324"/>
        </pc:sldMkLst>
        <pc:picChg chg="mod">
          <ac:chgData name="Scheibe, Jacob" userId="S::scheibje@rose-hulman.edu::97e2d844-0f32-4731-8f3c-1d6d0399d527" providerId="AD" clId="Web-{27926F14-478E-40FE-A773-CA0785329433}" dt="2021-12-27T21:36:27.250" v="2" actId="14100"/>
          <ac:picMkLst>
            <pc:docMk/>
            <pc:sldMk cId="3730371703" sldId="324"/>
            <ac:picMk id="10242" creationId="{00000000-0000-0000-0000-000000000000}"/>
          </ac:picMkLst>
        </pc:picChg>
      </pc:sldChg>
    </pc:docChg>
  </pc:docChgLst>
  <pc:docChgLst>
    <pc:chgData name="Yoder, Jason" userId="28f4d4d8-da04-4f86-b14d-a21675737bc5" providerId="ADAL" clId="{1807BAAE-6515-4351-AAF6-0FA4D3E13E7C}"/>
    <pc:docChg chg="addSld modSld">
      <pc:chgData name="Yoder, Jason" userId="28f4d4d8-da04-4f86-b14d-a21675737bc5" providerId="ADAL" clId="{1807BAAE-6515-4351-AAF6-0FA4D3E13E7C}" dt="2023-11-21T17:50:25.434" v="351" actId="20577"/>
      <pc:docMkLst>
        <pc:docMk/>
      </pc:docMkLst>
      <pc:sldChg chg="addSp modSp new mod modShow modNotesTx">
        <pc:chgData name="Yoder, Jason" userId="28f4d4d8-da04-4f86-b14d-a21675737bc5" providerId="ADAL" clId="{1807BAAE-6515-4351-AAF6-0FA4D3E13E7C}" dt="2023-11-21T17:50:25.434" v="351" actId="20577"/>
        <pc:sldMkLst>
          <pc:docMk/>
          <pc:sldMk cId="2830227349" sldId="384"/>
        </pc:sldMkLst>
        <pc:spChg chg="mod">
          <ac:chgData name="Yoder, Jason" userId="28f4d4d8-da04-4f86-b14d-a21675737bc5" providerId="ADAL" clId="{1807BAAE-6515-4351-AAF6-0FA4D3E13E7C}" dt="2023-11-21T17:48:30.291" v="16" actId="20577"/>
          <ac:spMkLst>
            <pc:docMk/>
            <pc:sldMk cId="2830227349" sldId="384"/>
            <ac:spMk id="2" creationId="{23B75C5D-77B9-3E6E-8826-BA7FA9513CE5}"/>
          </ac:spMkLst>
        </pc:spChg>
        <pc:spChg chg="mod">
          <ac:chgData name="Yoder, Jason" userId="28f4d4d8-da04-4f86-b14d-a21675737bc5" providerId="ADAL" clId="{1807BAAE-6515-4351-AAF6-0FA4D3E13E7C}" dt="2023-11-21T17:49:53.657" v="285" actId="20577"/>
          <ac:spMkLst>
            <pc:docMk/>
            <pc:sldMk cId="2830227349" sldId="384"/>
            <ac:spMk id="3" creationId="{4B51939C-E15D-D7C8-D568-CC0AA44FEAAF}"/>
          </ac:spMkLst>
        </pc:spChg>
        <pc:picChg chg="add mod">
          <ac:chgData name="Yoder, Jason" userId="28f4d4d8-da04-4f86-b14d-a21675737bc5" providerId="ADAL" clId="{1807BAAE-6515-4351-AAF6-0FA4D3E13E7C}" dt="2023-11-21T17:50:15.798" v="290" actId="1076"/>
          <ac:picMkLst>
            <pc:docMk/>
            <pc:sldMk cId="2830227349" sldId="384"/>
            <ac:picMk id="4" creationId="{EEC3F0CE-8468-8EAD-EAEF-CB0B06A9C615}"/>
          </ac:picMkLst>
        </pc:picChg>
      </pc:sldChg>
    </pc:docChg>
  </pc:docChgLst>
  <pc:docChgLst>
    <pc:chgData name="Toftner, Bennett" userId="S::toftnebj@rose-hulman.edu::5a3b30f9-8c6d-4fad-8617-26fa812dced8" providerId="AD" clId="Web-{A1496493-C317-415C-9D63-00543ED5B243}"/>
    <pc:docChg chg="sldOrd">
      <pc:chgData name="Toftner, Bennett" userId="S::toftnebj@rose-hulman.edu::5a3b30f9-8c6d-4fad-8617-26fa812dced8" providerId="AD" clId="Web-{A1496493-C317-415C-9D63-00543ED5B243}" dt="2021-09-21T15:32:39.625" v="1"/>
      <pc:docMkLst>
        <pc:docMk/>
      </pc:docMkLst>
      <pc:sldChg chg="ord">
        <pc:chgData name="Toftner, Bennett" userId="S::toftnebj@rose-hulman.edu::5a3b30f9-8c6d-4fad-8617-26fa812dced8" providerId="AD" clId="Web-{A1496493-C317-415C-9D63-00543ED5B243}" dt="2021-09-21T15:32:39.625" v="1"/>
        <pc:sldMkLst>
          <pc:docMk/>
          <pc:sldMk cId="1762503582" sldId="323"/>
        </pc:sldMkLst>
      </pc:sldChg>
      <pc:sldChg chg="ord">
        <pc:chgData name="Toftner, Bennett" userId="S::toftnebj@rose-hulman.edu::5a3b30f9-8c6d-4fad-8617-26fa812dced8" providerId="AD" clId="Web-{A1496493-C317-415C-9D63-00543ED5B243}" dt="2021-09-21T15:32:33.202" v="0"/>
        <pc:sldMkLst>
          <pc:docMk/>
          <pc:sldMk cId="3730371703" sldId="324"/>
        </pc:sldMkLst>
      </pc:sldChg>
    </pc:docChg>
  </pc:docChgLst>
  <pc:docChgLst>
    <pc:chgData name="Zhang, Frank" userId="S::zhangn2@rose-hulman.edu::8e30b5d1-c229-4107-8340-00a21acb7098" providerId="AD" clId="Web-{6AB22EBC-706A-9B5C-251F-7AB530541375}"/>
    <pc:docChg chg="modSld">
      <pc:chgData name="Zhang, Frank" userId="S::zhangn2@rose-hulman.edu::8e30b5d1-c229-4107-8340-00a21acb7098" providerId="AD" clId="Web-{6AB22EBC-706A-9B5C-251F-7AB530541375}" dt="2022-01-26T03:33:09.684" v="4" actId="1076"/>
      <pc:docMkLst>
        <pc:docMk/>
      </pc:docMkLst>
      <pc:sldChg chg="modSp">
        <pc:chgData name="Zhang, Frank" userId="S::zhangn2@rose-hulman.edu::8e30b5d1-c229-4107-8340-00a21acb7098" providerId="AD" clId="Web-{6AB22EBC-706A-9B5C-251F-7AB530541375}" dt="2022-01-26T03:33:09.684" v="4" actId="1076"/>
        <pc:sldMkLst>
          <pc:docMk/>
          <pc:sldMk cId="3730371703" sldId="324"/>
        </pc:sldMkLst>
        <pc:picChg chg="mod">
          <ac:chgData name="Zhang, Frank" userId="S::zhangn2@rose-hulman.edu::8e30b5d1-c229-4107-8340-00a21acb7098" providerId="AD" clId="Web-{6AB22EBC-706A-9B5C-251F-7AB530541375}" dt="2022-01-26T03:33:09.684" v="4" actId="1076"/>
          <ac:picMkLst>
            <pc:docMk/>
            <pc:sldMk cId="3730371703" sldId="324"/>
            <ac:picMk id="1024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2/25/2024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a:p>
        </p:txBody>
      </p:sp>
    </p:spTree>
    <p:extLst>
      <p:ext uri="{BB962C8B-B14F-4D97-AF65-F5344CB8AC3E}">
        <p14:creationId xmlns:p14="http://schemas.microsoft.com/office/powerpoint/2010/main" val="1012682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this might or might not be ready for Spring 2023-24</a:t>
            </a:r>
          </a:p>
        </p:txBody>
      </p:sp>
      <p:sp>
        <p:nvSpPr>
          <p:cNvPr id="4" name="Slide Number Placeholder 3"/>
          <p:cNvSpPr>
            <a:spLocks noGrp="1"/>
          </p:cNvSpPr>
          <p:nvPr>
            <p:ph type="sldNum" sz="quarter" idx="5"/>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109006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EventManager</a:t>
            </a:r>
            <a:r>
              <a:rPr lang="en-US" dirty="0"/>
              <a:t> depends on Student</a:t>
            </a:r>
          </a:p>
          <a:p>
            <a:r>
              <a:rPr lang="en-US" dirty="0"/>
              <a:t>But Student</a:t>
            </a:r>
            <a:r>
              <a:rPr lang="en-US" baseline="0" dirty="0"/>
              <a:t> </a:t>
            </a:r>
            <a:r>
              <a:rPr lang="en-US" dirty="0"/>
              <a:t>does NOT depend on </a:t>
            </a:r>
            <a:r>
              <a:rPr lang="en-US" dirty="0" err="1"/>
              <a:t>EventManager</a:t>
            </a:r>
            <a:endParaRPr lang="en-US" dirty="0"/>
          </a:p>
          <a:p>
            <a:endParaRPr lang="en-US" dirty="0"/>
          </a:p>
          <a:p>
            <a:r>
              <a:rPr lang="en-US" dirty="0"/>
              <a:t>@startuml</a:t>
            </a:r>
          </a:p>
          <a:p>
            <a:r>
              <a:rPr lang="en-US" dirty="0" err="1"/>
              <a:t>EventManager</a:t>
            </a:r>
            <a:r>
              <a:rPr lang="en-US" dirty="0"/>
              <a:t> ..&gt; Student</a:t>
            </a:r>
          </a:p>
          <a:p>
            <a:endParaRPr lang="en-US" dirty="0"/>
          </a:p>
          <a:p>
            <a:r>
              <a:rPr lang="en-US" dirty="0"/>
              <a:t>class </a:t>
            </a:r>
            <a:r>
              <a:rPr lang="en-US" dirty="0" err="1"/>
              <a:t>EventManager</a:t>
            </a:r>
            <a:r>
              <a:rPr lang="en-US" dirty="0"/>
              <a:t>{</a:t>
            </a:r>
          </a:p>
          <a:p>
            <a:r>
              <a:rPr lang="en-US" dirty="0"/>
              <a:t> add( students: </a:t>
            </a:r>
            <a:r>
              <a:rPr lang="en-US" dirty="0" err="1"/>
              <a:t>ArrayList</a:t>
            </a:r>
            <a:r>
              <a:rPr lang="en-US" dirty="0"/>
              <a:t>&lt;Student&gt; )</a:t>
            </a:r>
          </a:p>
          <a:p>
            <a:r>
              <a:rPr lang="en-US" dirty="0"/>
              <a:t>}</a:t>
            </a:r>
          </a:p>
          <a:p>
            <a:endParaRPr lang="en-US" dirty="0"/>
          </a:p>
          <a:p>
            <a:r>
              <a:rPr lang="en-US" dirty="0"/>
              <a:t>class Student {</a:t>
            </a:r>
          </a:p>
          <a:p>
            <a:r>
              <a:rPr lang="en-US" dirty="0"/>
              <a:t>  name</a:t>
            </a:r>
          </a:p>
          <a:p>
            <a:r>
              <a:rPr lang="en-US" dirty="0"/>
              <a:t>}</a:t>
            </a:r>
          </a:p>
          <a:p>
            <a:r>
              <a:rPr lang="en-US" dirty="0"/>
              <a:t>@enduml</a:t>
            </a:r>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3</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hide methods</a:t>
            </a:r>
          </a:p>
          <a:p>
            <a:r>
              <a:rPr lang="en-US"/>
              <a:t>hide fields</a:t>
            </a:r>
          </a:p>
          <a:p>
            <a:endParaRPr lang="en-US"/>
          </a:p>
          <a:p>
            <a:r>
              <a:rPr lang="en-US"/>
              <a:t>class </a:t>
            </a:r>
            <a:r>
              <a:rPr lang="en-US" err="1"/>
              <a:t>YourCode</a:t>
            </a:r>
            <a:r>
              <a:rPr lang="en-US"/>
              <a:t> {</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err="1"/>
              <a:t>YourCode</a:t>
            </a:r>
            <a:r>
              <a:rPr lang="en-US"/>
              <a:t> .&gt; </a:t>
            </a:r>
            <a:r>
              <a:rPr lang="en-US" err="1"/>
              <a:t>BufferStrategy</a:t>
            </a:r>
            <a:endParaRPr lang="en-US"/>
          </a:p>
          <a:p>
            <a:r>
              <a:rPr lang="en-US" err="1"/>
              <a:t>YourCode</a:t>
            </a:r>
            <a:r>
              <a:rPr lang="en-US"/>
              <a:t> .&gt; </a:t>
            </a:r>
            <a:r>
              <a:rPr lang="en-US" err="1"/>
              <a:t>BufferCapabilities</a:t>
            </a:r>
            <a:endParaRPr lang="en-US"/>
          </a:p>
          <a:p>
            <a:r>
              <a:rPr lang="en-US" err="1"/>
              <a:t>YourCode</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5</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hide methods</a:t>
            </a:r>
          </a:p>
          <a:p>
            <a:r>
              <a:rPr lang="en-US"/>
              <a:t>hide fields</a:t>
            </a:r>
          </a:p>
          <a:p>
            <a:endParaRPr lang="en-US"/>
          </a:p>
          <a:p>
            <a:r>
              <a:rPr lang="en-US"/>
              <a:t>class </a:t>
            </a:r>
            <a:r>
              <a:rPr lang="en-US" err="1"/>
              <a:t>YourCode</a:t>
            </a:r>
            <a:r>
              <a:rPr lang="en-US"/>
              <a:t> {</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err="1"/>
              <a:t>YourCode</a:t>
            </a:r>
            <a:r>
              <a:rPr lang="en-US"/>
              <a:t> .&gt; </a:t>
            </a:r>
            <a:r>
              <a:rPr lang="en-US" err="1"/>
              <a:t>BufferStrategy</a:t>
            </a:r>
            <a:endParaRPr lang="en-US"/>
          </a:p>
          <a:p>
            <a:r>
              <a:rPr lang="en-US" err="1"/>
              <a:t>YourCode</a:t>
            </a:r>
            <a:r>
              <a:rPr lang="en-US"/>
              <a:t> .&gt; </a:t>
            </a:r>
            <a:r>
              <a:rPr lang="en-US" err="1"/>
              <a:t>BufferCapabilities</a:t>
            </a:r>
            <a:endParaRPr lang="en-US"/>
          </a:p>
          <a:p>
            <a:r>
              <a:rPr lang="en-US" err="1"/>
              <a:t>YourCode</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6</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Unavoidable to</a:t>
            </a:r>
            <a:r>
              <a:rPr lang="en-US" baseline="0"/>
              <a:t> communicate somehow…</a:t>
            </a:r>
            <a:endParaRPr lang="en-US"/>
          </a:p>
          <a:p>
            <a:endParaRPr lang="en-US"/>
          </a:p>
          <a:p>
            <a:endParaRPr lang="en-US"/>
          </a:p>
          <a:p>
            <a:r>
              <a:rPr lang="en-US"/>
              <a:t>@</a:t>
            </a:r>
            <a:r>
              <a:rPr lang="en-US" err="1"/>
              <a:t>startuml</a:t>
            </a:r>
            <a:endParaRPr lang="en-US"/>
          </a:p>
          <a:p>
            <a:r>
              <a:rPr lang="en-US" err="1"/>
              <a:t>skinparam</a:t>
            </a:r>
            <a:r>
              <a:rPr lang="en-US"/>
              <a:t> style </a:t>
            </a:r>
            <a:r>
              <a:rPr lang="en-US" err="1"/>
              <a:t>strictuml</a:t>
            </a:r>
            <a:endParaRPr lang="en-US"/>
          </a:p>
          <a:p>
            <a:r>
              <a:rPr lang="en-US"/>
              <a:t>hide fields</a:t>
            </a:r>
          </a:p>
          <a:p>
            <a:r>
              <a:rPr lang="en-US"/>
              <a:t>hide </a:t>
            </a:r>
            <a:r>
              <a:rPr lang="en-US" err="1"/>
              <a:t>YourCode</a:t>
            </a:r>
            <a:r>
              <a:rPr lang="en-US"/>
              <a:t> methods</a:t>
            </a:r>
          </a:p>
          <a:p>
            <a:r>
              <a:rPr lang="en-US"/>
              <a:t>class </a:t>
            </a:r>
            <a:r>
              <a:rPr lang="en-US" err="1"/>
              <a:t>YourCode</a:t>
            </a:r>
            <a:r>
              <a:rPr lang="en-US"/>
              <a:t> {</a:t>
            </a:r>
          </a:p>
          <a:p>
            <a:r>
              <a:rPr lang="en-US"/>
              <a:t>}</a:t>
            </a:r>
          </a:p>
          <a:p>
            <a:r>
              <a:rPr lang="en-US"/>
              <a:t>class </a:t>
            </a:r>
            <a:r>
              <a:rPr lang="en-US" err="1"/>
              <a:t>JFrame</a:t>
            </a:r>
            <a:r>
              <a:rPr lang="en-US"/>
              <a:t> {</a:t>
            </a:r>
          </a:p>
          <a:p>
            <a:r>
              <a:rPr lang="en-US"/>
              <a:t>  </a:t>
            </a:r>
            <a:r>
              <a:rPr lang="en-US" err="1"/>
              <a:t>setFlipWait</a:t>
            </a:r>
            <a:r>
              <a:rPr lang="en-US"/>
              <a:t>(seconds)</a:t>
            </a:r>
          </a:p>
          <a:p>
            <a:r>
              <a:rPr lang="en-US"/>
              <a:t>}</a:t>
            </a:r>
          </a:p>
          <a:p>
            <a:endParaRPr lang="en-US"/>
          </a:p>
          <a:p>
            <a:r>
              <a:rPr lang="en-US"/>
              <a:t>class </a:t>
            </a:r>
            <a:r>
              <a:rPr lang="en-US" err="1"/>
              <a:t>BufferStrategy</a:t>
            </a:r>
            <a:r>
              <a:rPr lang="en-US"/>
              <a:t> {</a:t>
            </a:r>
          </a:p>
          <a:p>
            <a:r>
              <a:rPr lang="en-US"/>
              <a:t>  </a:t>
            </a:r>
            <a:r>
              <a:rPr lang="en-US" err="1"/>
              <a:t>setFlipWait</a:t>
            </a:r>
            <a:r>
              <a:rPr lang="en-US"/>
              <a:t>(seconds)</a:t>
            </a:r>
          </a:p>
          <a:p>
            <a:r>
              <a:rPr lang="en-US"/>
              <a:t>}</a:t>
            </a:r>
          </a:p>
          <a:p>
            <a:endParaRPr lang="en-US"/>
          </a:p>
          <a:p>
            <a:r>
              <a:rPr lang="en-US"/>
              <a:t>class </a:t>
            </a:r>
            <a:r>
              <a:rPr lang="en-US" err="1"/>
              <a:t>BufferCapabilities</a:t>
            </a:r>
            <a:r>
              <a:rPr lang="en-US"/>
              <a:t> {</a:t>
            </a:r>
          </a:p>
          <a:p>
            <a:r>
              <a:rPr lang="en-US"/>
              <a:t>  </a:t>
            </a:r>
            <a:r>
              <a:rPr lang="en-US" err="1"/>
              <a:t>setFlipWait</a:t>
            </a:r>
            <a:r>
              <a:rPr lang="en-US"/>
              <a:t>(seconds)</a:t>
            </a:r>
          </a:p>
          <a:p>
            <a:r>
              <a:rPr lang="en-US"/>
              <a:t>}</a:t>
            </a:r>
          </a:p>
          <a:p>
            <a:endParaRPr lang="en-US"/>
          </a:p>
          <a:p>
            <a:r>
              <a:rPr lang="en-US"/>
              <a:t>class </a:t>
            </a:r>
            <a:r>
              <a:rPr lang="en-US" err="1"/>
              <a:t>FlipContents</a:t>
            </a:r>
            <a:r>
              <a:rPr lang="en-US"/>
              <a:t> {</a:t>
            </a:r>
          </a:p>
          <a:p>
            <a:r>
              <a:rPr lang="en-US"/>
              <a:t>  wait(seconds)</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7</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HOUR START HERE</a:t>
            </a:r>
          </a:p>
          <a:p>
            <a:endParaRPr lang="en-US" dirty="0"/>
          </a:p>
          <a:p>
            <a:r>
              <a:rPr lang="en-US" dirty="0"/>
              <a:t>QUIZ QUESTION 4 and 5</a:t>
            </a:r>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186665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a:p>
          <a:p>
            <a:pPr marR="0" eaLnBrk="1" hangingPunct="1">
              <a:lnSpc>
                <a:spcPct val="90000"/>
              </a:lnSpc>
            </a:pPr>
            <a:r>
              <a:rPr lang="en-US" sz="6000"/>
              <a:t>Object Oriented Design Principle #4:</a:t>
            </a:r>
          </a:p>
          <a:p>
            <a:pPr marR="0" eaLnBrk="1" hangingPunct="1">
              <a:lnSpc>
                <a:spcPct val="90000"/>
              </a:lnSpc>
            </a:pPr>
            <a:r>
              <a:rPr lang="en-US" sz="6000"/>
              <a:t>Minimizing Dependencies</a:t>
            </a:r>
          </a:p>
          <a:p>
            <a:pPr marR="0" eaLnBrk="1" hangingPunct="1">
              <a:lnSpc>
                <a:spcPct val="90000"/>
              </a:lnSpc>
            </a:pPr>
            <a:r>
              <a:rPr lang="en-US" sz="6000"/>
              <a:t>Coupling and Cohesion</a:t>
            </a:r>
            <a:br>
              <a:rPr lang="en-US" sz="2500"/>
            </a:br>
            <a:endParaRPr lang="en-US" sz="250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fontScale="92500"/>
          </a:bodyPr>
          <a:lstStyle/>
          <a:p>
            <a:r>
              <a:rPr lang="en-US"/>
              <a:t>What is wrong here?</a:t>
            </a:r>
          </a:p>
          <a:p>
            <a:pPr marL="0" indent="0">
              <a:buNone/>
            </a:pPr>
            <a:r>
              <a:rPr lang="en-US"/>
              <a:t>Violates 4b. There is a </a:t>
            </a:r>
            <a:r>
              <a:rPr lang="en-US" err="1"/>
              <a:t>methodChain</a:t>
            </a:r>
            <a:r>
              <a:rPr lang="en-US"/>
              <a:t> to update moon</a:t>
            </a:r>
          </a:p>
          <a:p>
            <a:pPr marL="0" indent="0">
              <a:buNone/>
            </a:pPr>
            <a:endParaRPr lang="en-US"/>
          </a:p>
          <a:p>
            <a:pPr marL="0" indent="0">
              <a:buNone/>
            </a:pPr>
            <a:r>
              <a:rPr lang="en-US"/>
              <a:t> </a:t>
            </a:r>
            <a:r>
              <a:rPr lang="en-US" sz="2000" err="1">
                <a:highlight>
                  <a:srgbClr val="FFFF00"/>
                </a:highlight>
                <a:latin typeface="Consolas" panose="020B0609020204030204" pitchFamily="49" charset="0"/>
              </a:rPr>
              <a:t>ss.getPlanets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getMoons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setColor</a:t>
            </a:r>
            <a:r>
              <a:rPr lang="en-US" sz="200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98560" y="5982114"/>
            <a:ext cx="3573440"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Make your own improved design </a:t>
            </a:r>
          </a:p>
          <a:p>
            <a:r>
              <a:rPr lang="en-US" dirty="0"/>
              <a:t>Using </a:t>
            </a:r>
            <a:r>
              <a:rPr lang="en-US" dirty="0" err="1"/>
              <a:t>plantuml</a:t>
            </a:r>
            <a:r>
              <a:rPr lang="en-US" dirty="0"/>
              <a:t> is good practice!</a:t>
            </a:r>
          </a:p>
        </p:txBody>
      </p:sp>
      <p:pic>
        <p:nvPicPr>
          <p:cNvPr id="7170" name="Picture 2">
            <a:extLst>
              <a:ext uri="{FF2B5EF4-FFF2-40B4-BE49-F238E27FC236}">
                <a16:creationId xmlns:a16="http://schemas.microsoft.com/office/drawing/2014/main" id="{5EB6EFA6-5A91-4261-83D5-704006B50B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645" y="5972659"/>
            <a:ext cx="2022853" cy="80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2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42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Better Solution</a:t>
            </a:r>
            <a:br>
              <a:rPr lang="en-US"/>
            </a:br>
            <a:r>
              <a:rPr lang="en-US">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01" y="2003951"/>
            <a:ext cx="8120288" cy="324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457200" y="1600201"/>
            <a:ext cx="8229600" cy="838200"/>
          </a:xfrm>
        </p:spPr>
        <p:txBody>
          <a:bodyPr/>
          <a:lstStyle/>
          <a:p>
            <a:r>
              <a:rPr lang="en-US" dirty="0"/>
              <a:t>What if </a:t>
            </a:r>
            <a:r>
              <a:rPr lang="en-US" dirty="0" err="1"/>
              <a:t>planetColor</a:t>
            </a:r>
            <a:r>
              <a:rPr lang="en-US" dirty="0"/>
              <a:t>, </a:t>
            </a:r>
            <a:r>
              <a:rPr lang="en-US" dirty="0" err="1"/>
              <a:t>moonColor</a:t>
            </a:r>
            <a:r>
              <a:rPr lang="en-US" dirty="0"/>
              <a:t> were static?</a:t>
            </a:r>
          </a:p>
        </p:txBody>
      </p:sp>
      <p:pic>
        <p:nvPicPr>
          <p:cNvPr id="4" name="Picture 2" descr="https://lh5.googleusercontent.com/4Zh1obmGMUi5dyIjrssGfxKS0wlNTIhXo1V7RdyBGTC2sVbsow_WmY3nyTDaq_8qkKm2xOaDvUIWh31oesuyL0SCjqdNKHCg2qaQDaPYaaaTvPF5j2LksOO0RmxqTv8UEXUlYHL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18" y="2635478"/>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56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5C5D-77B9-3E6E-8826-BA7FA9513CE5}"/>
              </a:ext>
            </a:extLst>
          </p:cNvPr>
          <p:cNvSpPr>
            <a:spLocks noGrp="1"/>
          </p:cNvSpPr>
          <p:nvPr>
            <p:ph type="title"/>
          </p:nvPr>
        </p:nvSpPr>
        <p:spPr/>
        <p:txBody>
          <a:bodyPr/>
          <a:lstStyle/>
          <a:p>
            <a:r>
              <a:rPr lang="en-US" dirty="0"/>
              <a:t>Coding Exercise</a:t>
            </a:r>
          </a:p>
        </p:txBody>
      </p:sp>
      <p:sp>
        <p:nvSpPr>
          <p:cNvPr id="3" name="Content Placeholder 2">
            <a:extLst>
              <a:ext uri="{FF2B5EF4-FFF2-40B4-BE49-F238E27FC236}">
                <a16:creationId xmlns:a16="http://schemas.microsoft.com/office/drawing/2014/main" id="{4B51939C-E15D-D7C8-D568-CC0AA44FEAAF}"/>
              </a:ext>
            </a:extLst>
          </p:cNvPr>
          <p:cNvSpPr>
            <a:spLocks noGrp="1"/>
          </p:cNvSpPr>
          <p:nvPr>
            <p:ph idx="1"/>
          </p:nvPr>
        </p:nvSpPr>
        <p:spPr/>
        <p:txBody>
          <a:bodyPr/>
          <a:lstStyle/>
          <a:p>
            <a:r>
              <a:rPr lang="en-US" dirty="0"/>
              <a:t>An implementation of the </a:t>
            </a:r>
            <a:r>
              <a:rPr lang="en-US" dirty="0" err="1"/>
              <a:t>SolarSystem</a:t>
            </a:r>
            <a:r>
              <a:rPr lang="en-US" dirty="0"/>
              <a:t> Problem can be imported </a:t>
            </a:r>
          </a:p>
          <a:p>
            <a:r>
              <a:rPr lang="en-US" dirty="0"/>
              <a:t>We provide the bad implementation with the message chain</a:t>
            </a:r>
          </a:p>
          <a:p>
            <a:r>
              <a:rPr lang="en-US" dirty="0"/>
              <a:t>We would like you to refactor it to implement this solution</a:t>
            </a:r>
          </a:p>
        </p:txBody>
      </p:sp>
      <p:pic>
        <p:nvPicPr>
          <p:cNvPr id="4" name="Picture 2" descr="https://lh5.googleusercontent.com/4Zh1obmGMUi5dyIjrssGfxKS0wlNTIhXo1V7RdyBGTC2sVbsow_WmY3nyTDaq_8qkKm2xOaDvUIWh31oesuyL0SCjqdNKHCg2qaQDaPYaaaTvPF5j2LksOO0RmxqTv8UEXUlYHLn">
            <a:hlinkClick r:id="rId3"/>
            <a:extLst>
              <a:ext uri="{FF2B5EF4-FFF2-40B4-BE49-F238E27FC236}">
                <a16:creationId xmlns:a16="http://schemas.microsoft.com/office/drawing/2014/main" id="{EEC3F0CE-8468-8EAD-EAEF-CB0B06A9C6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6262" y="4498521"/>
            <a:ext cx="5757110" cy="233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22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Today’s topic – </a:t>
            </a:r>
            <a:br>
              <a:rPr lang="en-US"/>
            </a:br>
            <a:r>
              <a:rPr lang="en-US" b="1" i="1"/>
              <a:t>Don’t have message chains</a:t>
            </a:r>
          </a:p>
        </p:txBody>
      </p:sp>
      <p:sp>
        <p:nvSpPr>
          <p:cNvPr id="3" name="Content Placeholder 2"/>
          <p:cNvSpPr>
            <a:spLocks noGrp="1"/>
          </p:cNvSpPr>
          <p:nvPr>
            <p:ph idx="1"/>
          </p:nvPr>
        </p:nvSpPr>
        <p:spPr/>
        <p:txBody>
          <a:bodyPr/>
          <a:lstStyle/>
          <a:p>
            <a:pPr fontAlgn="base"/>
            <a:r>
              <a:rPr lang="en-US" b="1"/>
              <a:t>Minimize dependencies</a:t>
            </a:r>
            <a:r>
              <a:rPr lang="en-US"/>
              <a:t> between objects when it does not disrupt usability or </a:t>
            </a:r>
            <a:r>
              <a:rPr lang="en-US" err="1"/>
              <a:t>extendability</a:t>
            </a:r>
            <a:endParaRPr lang="en-US"/>
          </a:p>
          <a:p>
            <a:pPr lvl="1" fontAlgn="base"/>
            <a:r>
              <a:rPr lang="en-US"/>
              <a:t>If you can see a simpler design that works use it</a:t>
            </a:r>
          </a:p>
          <a:p>
            <a:pPr lvl="1" fontAlgn="base"/>
            <a:r>
              <a:rPr lang="en-US"/>
              <a:t>But if you can’t see a simpler design than the one that you have, at least ensure that you:</a:t>
            </a:r>
          </a:p>
          <a:p>
            <a:pPr lvl="2" fontAlgn="base"/>
            <a:r>
              <a:rPr lang="en-US" sz="2800"/>
              <a:t>Tell don't ask</a:t>
            </a:r>
          </a:p>
          <a:p>
            <a:pPr lvl="2" fontAlgn="base"/>
            <a:r>
              <a:rPr lang="en-US" sz="2800">
                <a:solidFill>
                  <a:schemeClr val="accent2"/>
                </a:solidFill>
              </a:rPr>
              <a:t>Don't have message chains</a:t>
            </a:r>
          </a:p>
          <a:p>
            <a:pPr marL="0" indent="0">
              <a:buNone/>
            </a:pPr>
            <a:endParaRPr lang="en-US"/>
          </a:p>
        </p:txBody>
      </p:sp>
    </p:spTree>
    <p:extLst>
      <p:ext uri="{BB962C8B-B14F-4D97-AF65-F5344CB8AC3E}">
        <p14:creationId xmlns:p14="http://schemas.microsoft.com/office/powerpoint/2010/main" val="48827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pic>
        <p:nvPicPr>
          <p:cNvPr id="1026" name="Picture 2" descr="PlantUML diagram">
            <a:extLst>
              <a:ext uri="{FF2B5EF4-FFF2-40B4-BE49-F238E27FC236}">
                <a16:creationId xmlns:a16="http://schemas.microsoft.com/office/drawing/2014/main" id="{5DD8305E-AA52-4DA9-9636-DF1D0D25F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546" y="2971800"/>
            <a:ext cx="4105701"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45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Chains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A message chain is code in the form:</a:t>
            </a:r>
          </a:p>
          <a:p>
            <a:endParaRPr lang="en-US"/>
          </a:p>
          <a:p>
            <a:r>
              <a:rPr lang="en-US" err="1">
                <a:latin typeface="Consolas" panose="020B0609020204030204" pitchFamily="49" charset="0"/>
              </a:rPr>
              <a:t>someObject.someMethod</a:t>
            </a:r>
            <a:r>
              <a:rPr lang="en-US">
                <a:latin typeface="Consolas" panose="020B0609020204030204" pitchFamily="49" charset="0"/>
              </a:rPr>
              <a:t>().</a:t>
            </a:r>
            <a:r>
              <a:rPr lang="en-US" err="1">
                <a:latin typeface="Consolas" panose="020B0609020204030204" pitchFamily="49" charset="0"/>
              </a:rPr>
              <a:t>otherMethod</a:t>
            </a:r>
            <a:r>
              <a:rPr lang="en-US">
                <a:latin typeface="Consolas" panose="020B0609020204030204" pitchFamily="49" charset="0"/>
              </a:rPr>
              <a:t>().</a:t>
            </a:r>
            <a:r>
              <a:rPr lang="en-US" err="1">
                <a:latin typeface="Consolas" panose="020B0609020204030204" pitchFamily="49" charset="0"/>
              </a:rPr>
              <a:t>stillOtherMethod</a:t>
            </a:r>
            <a:r>
              <a:rPr lang="en-US">
                <a:latin typeface="Consolas" panose="020B0609020204030204" pitchFamily="49" charset="0"/>
              </a:rPr>
              <a:t>();</a:t>
            </a:r>
          </a:p>
          <a:p>
            <a:endParaRPr lang="en-US">
              <a:latin typeface="Consolas" panose="020B0609020204030204" pitchFamily="49" charset="0"/>
            </a:endParaRPr>
          </a:p>
          <a:p>
            <a:r>
              <a:rPr lang="en-US"/>
              <a:t>For example</a:t>
            </a:r>
          </a:p>
          <a:p>
            <a:endParaRPr lang="en-US">
              <a:latin typeface="Consolas" panose="020B0609020204030204" pitchFamily="49" charset="0"/>
            </a:endParaRPr>
          </a:p>
          <a:p>
            <a:r>
              <a:rPr lang="en-US" err="1">
                <a:solidFill>
                  <a:srgbClr val="6A3E3E"/>
                </a:solidFill>
                <a:highlight>
                  <a:srgbClr val="D4D4D4"/>
                </a:highlight>
                <a:latin typeface="Consolas" panose="020B0609020204030204" pitchFamily="49" charset="0"/>
              </a:rPr>
              <a:t>myFrame</a:t>
            </a:r>
            <a:r>
              <a:rPr lang="en-US" err="1">
                <a:solidFill>
                  <a:srgbClr val="000000"/>
                </a:solidFill>
                <a:highlight>
                  <a:srgbClr val="E8F2FE"/>
                </a:highlight>
                <a:latin typeface="Consolas" panose="020B0609020204030204" pitchFamily="49" charset="0"/>
              </a:rPr>
              <a:t>.getBufferStrategy</a:t>
            </a:r>
            <a:r>
              <a:rPr lang="en-US">
                <a:solidFill>
                  <a:srgbClr val="000000"/>
                </a:solidFill>
                <a:highlight>
                  <a:srgbClr val="E8F2FE"/>
                </a:highlight>
                <a:latin typeface="Consolas" panose="020B0609020204030204" pitchFamily="49" charset="0"/>
              </a:rPr>
              <a:t>().</a:t>
            </a:r>
            <a:r>
              <a:rPr lang="en-US" err="1">
                <a:solidFill>
                  <a:srgbClr val="000000"/>
                </a:solidFill>
                <a:highlight>
                  <a:srgbClr val="E8F2FE"/>
                </a:highlight>
                <a:latin typeface="Consolas" panose="020B0609020204030204" pitchFamily="49" charset="0"/>
              </a:rPr>
              <a:t>getCapabilities</a:t>
            </a:r>
            <a:r>
              <a:rPr lang="en-US">
                <a:solidFill>
                  <a:srgbClr val="000000"/>
                </a:solidFill>
                <a:highlight>
                  <a:srgbClr val="E8F2FE"/>
                </a:highlight>
                <a:latin typeface="Consolas" panose="020B0609020204030204" pitchFamily="49" charset="0"/>
              </a:rPr>
              <a:t>().</a:t>
            </a:r>
            <a:r>
              <a:rPr lang="en-US" err="1">
                <a:solidFill>
                  <a:srgbClr val="000000"/>
                </a:solidFill>
                <a:highlight>
                  <a:srgbClr val="E8F2FE"/>
                </a:highlight>
                <a:latin typeface="Consolas" panose="020B0609020204030204" pitchFamily="49" charset="0"/>
              </a:rPr>
              <a:t>getFlip</a:t>
            </a:r>
            <a:r>
              <a:rPr lang="en-US">
                <a:solidFill>
                  <a:srgbClr val="000000"/>
                </a:solidFill>
                <a:highlight>
                  <a:srgbClr val="E8F2FE"/>
                </a:highlight>
                <a:latin typeface="Consolas" panose="020B0609020204030204" pitchFamily="49" charset="0"/>
              </a:rPr>
              <a:t>().wait(17);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This is generally considered to a warning sign of excessive dependency and problems.</a:t>
            </a:r>
          </a:p>
          <a:p>
            <a:endParaRPr lang="en-US">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Message Chain </a:t>
            </a:r>
            <a:br>
              <a:rPr lang="en-US"/>
            </a:br>
            <a:r>
              <a:rPr lang="en-US"/>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Message chains are not better if you space them across multiple lines, but it does make it more obvious what the problem is.</a:t>
            </a:r>
          </a:p>
          <a:p>
            <a:endParaRPr lang="en-US">
              <a:latin typeface="Consolas" panose="020B0609020204030204" pitchFamily="49" charset="0"/>
            </a:endParaRPr>
          </a:p>
          <a:p>
            <a:r>
              <a:rPr lang="en-US" err="1">
                <a:latin typeface="Consolas" panose="020B0609020204030204" pitchFamily="49" charset="0"/>
              </a:rPr>
              <a:t>BufferStrategy</a:t>
            </a:r>
            <a:r>
              <a:rPr lang="en-US">
                <a:latin typeface="Consolas" panose="020B0609020204030204" pitchFamily="49" charset="0"/>
              </a:rPr>
              <a:t> </a:t>
            </a:r>
            <a:r>
              <a:rPr lang="en-US">
                <a:highlight>
                  <a:srgbClr val="FFFF00"/>
                </a:highlight>
                <a:latin typeface="Consolas" panose="020B0609020204030204" pitchFamily="49" charset="0"/>
              </a:rPr>
              <a:t>strategy</a:t>
            </a:r>
            <a:r>
              <a:rPr lang="en-US">
                <a:latin typeface="Consolas" panose="020B0609020204030204" pitchFamily="49" charset="0"/>
              </a:rPr>
              <a:t> = </a:t>
            </a:r>
            <a:r>
              <a:rPr lang="en-US" err="1">
                <a:latin typeface="Consolas" panose="020B0609020204030204" pitchFamily="49" charset="0"/>
              </a:rPr>
              <a:t>myFrame.getBufferStrategy</a:t>
            </a:r>
            <a:r>
              <a:rPr lang="en-US">
                <a:latin typeface="Consolas" panose="020B0609020204030204" pitchFamily="49" charset="0"/>
              </a:rPr>
              <a:t>();</a:t>
            </a:r>
          </a:p>
          <a:p>
            <a:r>
              <a:rPr lang="en-US" err="1">
                <a:latin typeface="Consolas" panose="020B0609020204030204" pitchFamily="49" charset="0"/>
              </a:rPr>
              <a:t>BufferCapabilities</a:t>
            </a:r>
            <a:r>
              <a:rPr lang="en-US">
                <a:latin typeface="Consolas" panose="020B0609020204030204" pitchFamily="49" charset="0"/>
              </a:rPr>
              <a:t> </a:t>
            </a:r>
            <a:r>
              <a:rPr lang="en-US">
                <a:highlight>
                  <a:srgbClr val="FFFF00"/>
                </a:highlight>
                <a:latin typeface="Consolas" panose="020B0609020204030204" pitchFamily="49" charset="0"/>
              </a:rPr>
              <a:t>capabilities</a:t>
            </a:r>
            <a:r>
              <a:rPr lang="en-US">
                <a:latin typeface="Consolas" panose="020B0609020204030204" pitchFamily="49" charset="0"/>
              </a:rPr>
              <a:t> = </a:t>
            </a:r>
            <a:r>
              <a:rPr lang="en-US" err="1">
                <a:latin typeface="Consolas" panose="020B0609020204030204" pitchFamily="49" charset="0"/>
              </a:rPr>
              <a:t>strategy.getCapabilities</a:t>
            </a:r>
            <a:r>
              <a:rPr lang="en-US">
                <a:latin typeface="Consolas" panose="020B0609020204030204" pitchFamily="49" charset="0"/>
              </a:rPr>
              <a:t>();</a:t>
            </a:r>
          </a:p>
          <a:p>
            <a:r>
              <a:rPr lang="en-US" err="1">
                <a:latin typeface="Consolas" panose="020B0609020204030204" pitchFamily="49" charset="0"/>
              </a:rPr>
              <a:t>FlipContents</a:t>
            </a:r>
            <a:r>
              <a:rPr lang="en-US">
                <a:latin typeface="Consolas" panose="020B0609020204030204" pitchFamily="49" charset="0"/>
              </a:rPr>
              <a:t> </a:t>
            </a:r>
            <a:r>
              <a:rPr lang="en-US">
                <a:highlight>
                  <a:srgbClr val="FFFF00"/>
                </a:highlight>
                <a:latin typeface="Consolas" panose="020B0609020204030204" pitchFamily="49" charset="0"/>
              </a:rPr>
              <a:t>flip</a:t>
            </a:r>
            <a:r>
              <a:rPr lang="en-US">
                <a:latin typeface="Consolas" panose="020B0609020204030204" pitchFamily="49" charset="0"/>
              </a:rPr>
              <a:t> = </a:t>
            </a:r>
            <a:r>
              <a:rPr lang="en-US" err="1">
                <a:latin typeface="Consolas" panose="020B0609020204030204" pitchFamily="49" charset="0"/>
              </a:rPr>
              <a:t>capabilities.getFlipContents</a:t>
            </a:r>
            <a:r>
              <a:rPr lang="en-US">
                <a:latin typeface="Consolas" panose="020B0609020204030204" pitchFamily="49" charset="0"/>
              </a:rPr>
              <a:t>();</a:t>
            </a:r>
          </a:p>
          <a:p>
            <a:r>
              <a:rPr lang="en-US" err="1">
                <a:latin typeface="Consolas" panose="020B0609020204030204" pitchFamily="49" charset="0"/>
              </a:rPr>
              <a:t>flip.wait</a:t>
            </a:r>
            <a:r>
              <a:rPr lang="en-US">
                <a:latin typeface="Consolas" panose="020B0609020204030204" pitchFamily="49" charset="0"/>
              </a:rPr>
              <a: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You are depending on internal classes deep within some other object’s data</a:t>
            </a:r>
          </a:p>
          <a:p>
            <a:endParaRPr lang="en-US">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Message Chain </a:t>
            </a:r>
            <a:br>
              <a:rPr lang="en-US"/>
            </a:br>
            <a:r>
              <a:rPr lang="en-US"/>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Message chains are not better if you space them across multiple lines, but it does make it more obvious what the problem is.</a:t>
            </a:r>
          </a:p>
          <a:p>
            <a:endParaRPr lang="en-US">
              <a:latin typeface="Consolas" panose="020B0609020204030204" pitchFamily="49" charset="0"/>
            </a:endParaRPr>
          </a:p>
          <a:p>
            <a:r>
              <a:rPr lang="en-US" err="1">
                <a:latin typeface="Consolas" panose="020B0609020204030204" pitchFamily="49" charset="0"/>
              </a:rPr>
              <a:t>BufferStrategy</a:t>
            </a:r>
            <a:r>
              <a:rPr lang="en-US">
                <a:latin typeface="Consolas" panose="020B0609020204030204" pitchFamily="49" charset="0"/>
              </a:rPr>
              <a:t> strategy = </a:t>
            </a:r>
            <a:r>
              <a:rPr lang="en-US" err="1">
                <a:latin typeface="Consolas" panose="020B0609020204030204" pitchFamily="49" charset="0"/>
              </a:rPr>
              <a:t>myFrame.getBufferStrategy</a:t>
            </a:r>
            <a:r>
              <a:rPr lang="en-US">
                <a:latin typeface="Consolas" panose="020B0609020204030204" pitchFamily="49" charset="0"/>
              </a:rPr>
              <a:t>();</a:t>
            </a:r>
          </a:p>
          <a:p>
            <a:r>
              <a:rPr lang="en-US" err="1">
                <a:latin typeface="Consolas" panose="020B0609020204030204" pitchFamily="49" charset="0"/>
              </a:rPr>
              <a:t>BufferCapabilities</a:t>
            </a:r>
            <a:r>
              <a:rPr lang="en-US">
                <a:latin typeface="Consolas" panose="020B0609020204030204" pitchFamily="49" charset="0"/>
              </a:rPr>
              <a:t> capabilities = </a:t>
            </a:r>
            <a:r>
              <a:rPr lang="en-US" err="1">
                <a:latin typeface="Consolas" panose="020B0609020204030204" pitchFamily="49" charset="0"/>
              </a:rPr>
              <a:t>strategy.getCapabilities</a:t>
            </a:r>
            <a:r>
              <a:rPr lang="en-US">
                <a:latin typeface="Consolas" panose="020B0609020204030204" pitchFamily="49" charset="0"/>
              </a:rPr>
              <a:t>();</a:t>
            </a:r>
          </a:p>
          <a:p>
            <a:r>
              <a:rPr lang="en-US" err="1">
                <a:latin typeface="Consolas" panose="020B0609020204030204" pitchFamily="49" charset="0"/>
              </a:rPr>
              <a:t>FlipContents</a:t>
            </a:r>
            <a:r>
              <a:rPr lang="en-US">
                <a:latin typeface="Consolas" panose="020B0609020204030204" pitchFamily="49" charset="0"/>
              </a:rPr>
              <a:t> flip = </a:t>
            </a:r>
            <a:r>
              <a:rPr lang="en-US" err="1">
                <a:latin typeface="Consolas" panose="020B0609020204030204" pitchFamily="49" charset="0"/>
              </a:rPr>
              <a:t>capabilities.getFlipContents</a:t>
            </a:r>
            <a:r>
              <a:rPr lang="en-US">
                <a:latin typeface="Consolas" panose="020B0609020204030204" pitchFamily="49" charset="0"/>
              </a:rPr>
              <a:t>();</a:t>
            </a:r>
          </a:p>
          <a:p>
            <a:r>
              <a:rPr lang="en-US" err="1">
                <a:latin typeface="Consolas" panose="020B0609020204030204" pitchFamily="49" charset="0"/>
              </a:rPr>
              <a:t>flip.wait</a:t>
            </a:r>
            <a:r>
              <a:rPr lang="en-US">
                <a:latin typeface="Consolas" panose="020B0609020204030204" pitchFamily="49" charset="0"/>
              </a:rPr>
              <a: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You are depending on internal classes deep within some other object’s data</a:t>
            </a:r>
          </a:p>
          <a:p>
            <a:endParaRPr lang="en-US">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a:t>Client program – “knows” details 4 levels deep in called ops</a:t>
            </a:r>
          </a:p>
          <a:p>
            <a:r>
              <a:rPr lang="en-US" sz="2400"/>
              <a:t>		     So client is highly </a:t>
            </a:r>
            <a:r>
              <a:rPr lang="en-US" sz="2400">
                <a:highlight>
                  <a:srgbClr val="FFFF00"/>
                </a:highlight>
              </a:rPr>
              <a:t>coupled</a:t>
            </a:r>
            <a:r>
              <a:rPr lang="en-US" sz="240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a:latin typeface="Consolas" panose="020B0609020204030204" pitchFamily="49" charset="0"/>
            </a:endParaRPr>
          </a:p>
          <a:p>
            <a:r>
              <a:rPr lang="en-US" err="1">
                <a:latin typeface="Consolas" panose="020B0609020204030204" pitchFamily="49" charset="0"/>
              </a:rPr>
              <a:t>myFrame.setFlipWait</a:t>
            </a:r>
            <a:r>
              <a:rPr lang="en-US">
                <a:latin typeface="Consolas" panose="020B0609020204030204" pitchFamily="49" charset="0"/>
              </a:rPr>
              <a:t>(17);</a:t>
            </a:r>
          </a:p>
          <a:p>
            <a:endParaRPr lang="en-US">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a:t>This approach also actually decouples:</a:t>
            </a:r>
          </a:p>
          <a:p>
            <a:pPr marL="342900" indent="-342900">
              <a:buFont typeface="+mj-lt"/>
              <a:buAutoNum type="arabicPeriod"/>
              <a:tabLst>
                <a:tab pos="342900" algn="l"/>
              </a:tabLst>
            </a:pPr>
            <a:r>
              <a:rPr lang="en-US" sz="2800" err="1"/>
              <a:t>BufferCapabilities</a:t>
            </a:r>
            <a:r>
              <a:rPr lang="en-US" sz="2800"/>
              <a:t> from </a:t>
            </a:r>
            <a:r>
              <a:rPr lang="en-US" sz="2800" err="1"/>
              <a:t>FlipContents</a:t>
            </a:r>
            <a:endParaRPr lang="en-US" sz="2800"/>
          </a:p>
          <a:p>
            <a:pPr marL="342900" indent="-342900">
              <a:buFont typeface="+mj-lt"/>
              <a:buAutoNum type="arabicPeriod"/>
              <a:tabLst>
                <a:tab pos="342900" algn="l"/>
              </a:tabLst>
            </a:pPr>
            <a:r>
              <a:rPr lang="en-US" sz="2800" err="1"/>
              <a:t>BufferStrategy</a:t>
            </a:r>
            <a:r>
              <a:rPr lang="en-US" sz="2800"/>
              <a:t> from </a:t>
            </a:r>
            <a:r>
              <a:rPr lang="en-US" sz="2800" err="1"/>
              <a:t>BufferCapabilities</a:t>
            </a:r>
            <a:endParaRPr lang="en-US" sz="2800"/>
          </a:p>
          <a:p>
            <a:pPr marL="342900" indent="-342900">
              <a:buFont typeface="+mj-lt"/>
              <a:buAutoNum type="arabicPeriod"/>
              <a:tabLst>
                <a:tab pos="342900" algn="l"/>
              </a:tabLst>
            </a:pPr>
            <a:r>
              <a:rPr lang="en-US" sz="2800"/>
              <a:t>JFrame from </a:t>
            </a:r>
            <a:r>
              <a:rPr lang="en-US" sz="2800" err="1"/>
              <a:t>BufferStrategy</a:t>
            </a:r>
            <a:endParaRPr lang="en-US" sz="280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fontScale="92500"/>
          </a:bodyPr>
          <a:lstStyle/>
          <a:p>
            <a:pPr marL="0" indent="0">
              <a:buNone/>
            </a:pPr>
            <a:r>
              <a:rPr lang="en-US" sz="2400" b="1" dirty="0"/>
              <a:t>Solar System Problem: </a:t>
            </a:r>
            <a:r>
              <a:rPr lang="en-US" sz="2400" dirty="0"/>
              <a:t>A java program draws a minute-by-minute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38" y="4027166"/>
            <a:ext cx="5410200" cy="24765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50DF688A-AF0E-4EF9-97CF-99C66A9BF9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990" y="5597577"/>
            <a:ext cx="3048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9BB593B-20F3-41EF-81F1-5B898DF182C5}"/>
              </a:ext>
            </a:extLst>
          </p:cNvPr>
          <p:cNvSpPr txBox="1"/>
          <p:nvPr/>
        </p:nvSpPr>
        <p:spPr>
          <a:xfrm>
            <a:off x="6397053" y="4088726"/>
            <a:ext cx="2761937" cy="1200329"/>
          </a:xfrm>
          <a:prstGeom prst="rect">
            <a:avLst/>
          </a:prstGeom>
          <a:noFill/>
        </p:spPr>
        <p:txBody>
          <a:bodyPr wrap="square">
            <a:spAutoFit/>
          </a:bodyPr>
          <a:lstStyle/>
          <a:p>
            <a:r>
              <a:rPr lang="en-US" sz="3600" b="1" dirty="0"/>
              <a:t>What is wrong here?</a:t>
            </a:r>
          </a:p>
        </p:txBody>
      </p:sp>
    </p:spTree>
    <p:extLst>
      <p:ext uri="{BB962C8B-B14F-4D97-AF65-F5344CB8AC3E}">
        <p14:creationId xmlns:p14="http://schemas.microsoft.com/office/powerpoint/2010/main" val="197096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0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CD7DFB-CAF9-4BF5-9FF9-8CAEDD46FB7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ED2D04-44BA-4F23-98BE-64E0023C4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ABB6C1-D9E7-45C6-B683-F944B25B92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TotalTime>
  <Words>883</Words>
  <Application>Microsoft Office PowerPoint</Application>
  <PresentationFormat>On-screen Show (4:3)</PresentationFormat>
  <Paragraphs>170</Paragraphs>
  <Slides>14</Slides>
  <Notes>11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Consolas</vt:lpstr>
      <vt:lpstr>Office Theme</vt:lpstr>
      <vt:lpstr>CSSE 220</vt:lpstr>
      <vt:lpstr>Today’s topic –  Don’t have message chains</vt:lpstr>
      <vt:lpstr>UML Interlude: Dependency Relationship</vt:lpstr>
      <vt:lpstr>Message Chains – Don’t Have Them</vt:lpstr>
      <vt:lpstr>Message Chain  Rewritten using variables</vt:lpstr>
      <vt:lpstr>Message Chain  Rewritten using variables</vt:lpstr>
      <vt:lpstr>Message Chain: Solution</vt:lpstr>
      <vt:lpstr>In-Class Quiz Questions #4 &amp; #5</vt:lpstr>
      <vt:lpstr>PowerPoint Presentation</vt:lpstr>
      <vt:lpstr>PowerPoint Presentation</vt:lpstr>
      <vt:lpstr>Partial Solution</vt:lpstr>
      <vt:lpstr>Better Solution Eliminate Data Duplication</vt:lpstr>
      <vt:lpstr>Global/Static Variables are bad, why? </vt:lpstr>
      <vt:lpstr>Coding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18</cp:revision>
  <cp:lastPrinted>2016-09-28T11:28:01Z</cp:lastPrinted>
  <dcterms:created xsi:type="dcterms:W3CDTF">2013-12-22T20:42:02Z</dcterms:created>
  <dcterms:modified xsi:type="dcterms:W3CDTF">2024-02-25T22:38:34Z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