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notesMasterIdLst>
    <p:notesMasterId r:id="rId65"/>
  </p:notesMasterIdLst>
  <p:handoutMasterIdLst>
    <p:handoutMasterId r:id="rId66"/>
  </p:handoutMasterIdLst>
  <p:sldIdLst>
    <p:sldId id="300" r:id="rId2"/>
    <p:sldId id="319" r:id="rId3"/>
    <p:sldId id="269" r:id="rId4"/>
    <p:sldId id="302" r:id="rId5"/>
    <p:sldId id="310" r:id="rId6"/>
    <p:sldId id="265" r:id="rId7"/>
    <p:sldId id="266" r:id="rId8"/>
    <p:sldId id="268" r:id="rId9"/>
    <p:sldId id="303" r:id="rId10"/>
    <p:sldId id="375" r:id="rId11"/>
    <p:sldId id="376" r:id="rId12"/>
    <p:sldId id="377" r:id="rId13"/>
    <p:sldId id="378" r:id="rId14"/>
    <p:sldId id="320" r:id="rId15"/>
    <p:sldId id="321" r:id="rId16"/>
    <p:sldId id="322" r:id="rId17"/>
    <p:sldId id="323" r:id="rId18"/>
    <p:sldId id="324" r:id="rId19"/>
    <p:sldId id="367" r:id="rId20"/>
    <p:sldId id="259" r:id="rId21"/>
    <p:sldId id="261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369" r:id="rId43"/>
    <p:sldId id="368" r:id="rId44"/>
    <p:sldId id="315" r:id="rId45"/>
    <p:sldId id="325" r:id="rId46"/>
    <p:sldId id="366" r:id="rId47"/>
    <p:sldId id="260" r:id="rId48"/>
    <p:sldId id="370" r:id="rId49"/>
    <p:sldId id="371" r:id="rId50"/>
    <p:sldId id="372" r:id="rId51"/>
    <p:sldId id="264" r:id="rId52"/>
    <p:sldId id="373" r:id="rId53"/>
    <p:sldId id="304" r:id="rId54"/>
    <p:sldId id="309" r:id="rId55"/>
    <p:sldId id="317" r:id="rId56"/>
    <p:sldId id="334" r:id="rId57"/>
    <p:sldId id="335" r:id="rId58"/>
    <p:sldId id="336" r:id="rId59"/>
    <p:sldId id="337" r:id="rId60"/>
    <p:sldId id="338" r:id="rId61"/>
    <p:sldId id="262" r:id="rId62"/>
    <p:sldId id="339" r:id="rId63"/>
    <p:sldId id="340" r:id="rId6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75" autoAdjust="0"/>
    <p:restoredTop sz="96256" autoAdjust="0"/>
  </p:normalViewPr>
  <p:slideViewPr>
    <p:cSldViewPr snapToObjects="1">
      <p:cViewPr varScale="1">
        <p:scale>
          <a:sx n="85" d="100"/>
          <a:sy n="85" d="100"/>
        </p:scale>
        <p:origin x="8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5" d="100"/>
          <a:sy n="65" d="100"/>
        </p:scale>
        <p:origin x="3125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7563301-559A-4ABC-AA2B-6FE6708B755E}" type="datetimeFigureOut">
              <a:rPr lang="en-US"/>
              <a:pPr>
                <a:defRPr/>
              </a:pPr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9FA71DF-C021-41F0-8072-9DABD6C95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42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5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A2CEEB4-0792-4477-89F5-C9EB695061F7}" type="datetimeFigureOut">
              <a:rPr lang="en-US"/>
              <a:pPr>
                <a:defRPr/>
              </a:pPr>
              <a:t>9/6/2022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3" tIns="44902" rIns="89803" bIns="4490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5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1BB943A-C3B9-42AE-8B54-C23358123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se-hulman.edu/campus-life/student-services/wellness-and-health-services/counseling-services/index.html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Note: You will want to use clicker for slides</a:t>
            </a:r>
            <a:r>
              <a:rPr lang="en-US" baseline="0" dirty="0"/>
              <a:t> today!</a:t>
            </a:r>
            <a:endParaRPr lang="en-US" dirty="0"/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Bring hard copy of code from 2DArraysAndMapsS</a:t>
            </a:r>
            <a:r>
              <a:rPr lang="en-US" baseline="0" dirty="0"/>
              <a:t>olution.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/>
              <a:t>Bring copies of 2DArraysAndMapsSamples from Instructor Resources.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D2F29-D266-4A73-9105-1080FD86BA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90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</a:t>
            </a:r>
            <a:r>
              <a:rPr lang="en-US" baseline="0" dirty="0"/>
              <a:t> it mean when I write down?</a:t>
            </a:r>
          </a:p>
          <a:p>
            <a:r>
              <a:rPr lang="en-US" baseline="0" dirty="0" err="1"/>
              <a:t>int</a:t>
            </a:r>
            <a:r>
              <a:rPr lang="en-US" baseline="0" dirty="0"/>
              <a:t>[]      (an array of type </a:t>
            </a:r>
            <a:r>
              <a:rPr lang="en-US" baseline="0" dirty="0" err="1"/>
              <a:t>int</a:t>
            </a:r>
            <a:r>
              <a:rPr lang="en-US" baseline="0" dirty="0"/>
              <a:t>)</a:t>
            </a:r>
          </a:p>
          <a:p>
            <a:r>
              <a:rPr lang="en-US" baseline="0" dirty="0"/>
              <a:t>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___[]      (an array of some? type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Is </a:t>
            </a:r>
            <a:r>
              <a:rPr lang="en-US" baseline="0" dirty="0" err="1"/>
              <a:t>int</a:t>
            </a:r>
            <a:r>
              <a:rPr lang="en-US" baseline="0" dirty="0"/>
              <a:t>[] a type?    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What is does this mean?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int</a:t>
            </a:r>
            <a:r>
              <a:rPr lang="en-US" baseline="0" dirty="0"/>
              <a:t>[][]    (an array of </a:t>
            </a:r>
            <a:r>
              <a:rPr lang="en-US" baseline="0" dirty="0" err="1"/>
              <a:t>int</a:t>
            </a:r>
            <a:r>
              <a:rPr lang="en-US" baseline="0" dirty="0"/>
              <a:t> arrays!)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78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groups are finished, ask them to work on the array problems from SVN</a:t>
            </a:r>
          </a:p>
          <a:p>
            <a:r>
              <a:rPr lang="en-US" dirty="0"/>
              <a:t>Once</a:t>
            </a:r>
            <a:r>
              <a:rPr lang="en-US" baseline="0" dirty="0"/>
              <a:t> enough groups are finished, review the quiz questions and refer students to the cheat sheet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70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Once groups are finished, ask them to work on the array problems from SVN</a:t>
            </a:r>
          </a:p>
          <a:p>
            <a:r>
              <a:rPr lang="en-US"/>
              <a:t>Once</a:t>
            </a:r>
            <a:r>
              <a:rPr lang="en-US" baseline="0"/>
              <a:t> enough groups are finished, review the quiz questions and refer students to the cheat sheet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95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  counting the words in constitution,</a:t>
            </a:r>
            <a:r>
              <a:rPr lang="en-US" baseline="0" dirty="0"/>
              <a:t> keep track of the occurrences of each word in the document</a:t>
            </a:r>
          </a:p>
          <a:p>
            <a:endParaRPr lang="en-US" baseline="0" dirty="0"/>
          </a:p>
          <a:p>
            <a:r>
              <a:rPr lang="en-US" baseline="0" dirty="0"/>
              <a:t>Each String should map to some integer!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144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table on the board showing username to students and attempt to look a student up by their username… if we had an</a:t>
            </a:r>
            <a:r>
              <a:rPr lang="en-US" baseline="0" dirty="0"/>
              <a:t> </a:t>
            </a:r>
            <a:r>
              <a:rPr lang="en-US" baseline="0" dirty="0" err="1"/>
              <a:t>ArrayList</a:t>
            </a:r>
            <a:r>
              <a:rPr lang="en-US" baseline="0" dirty="0"/>
              <a:t> of students we’d have to loop through each and compare the username to find the student we wanted, but if we have them in a </a:t>
            </a:r>
            <a:r>
              <a:rPr lang="en-US" baseline="0" dirty="0" err="1"/>
              <a:t>HashMap</a:t>
            </a:r>
            <a:r>
              <a:rPr lang="en-US" baseline="0" dirty="0"/>
              <a:t>, we just have to look them up by their username. Makes the code simpler and faster</a:t>
            </a:r>
          </a:p>
          <a:p>
            <a:endParaRPr lang="en-US" baseline="0" dirty="0"/>
          </a:p>
          <a:p>
            <a:r>
              <a:rPr lang="en-US" baseline="0" dirty="0"/>
              <a:t>Angle brackets similar to?? </a:t>
            </a:r>
            <a:r>
              <a:rPr lang="en-US" baseline="0" dirty="0" err="1"/>
              <a:t>ArrayList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HashMap</a:t>
            </a:r>
            <a:r>
              <a:rPr lang="en-US" baseline="0" dirty="0"/>
              <a:t> very common.  Has TWO TYPES? Why?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84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00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92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good measure, I will start this one from scratch just so they</a:t>
            </a:r>
            <a:r>
              <a:rPr lang="en-US" baseline="0" dirty="0"/>
              <a:t> will see it from the ground up (I like them to see it from scratch sometimes, but it appears in </a:t>
            </a:r>
            <a:r>
              <a:rPr lang="en-US" baseline="0"/>
              <a:t>the solution set).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611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groups are finished, ask them to work on the array problems from SVN</a:t>
            </a:r>
          </a:p>
          <a:p>
            <a:r>
              <a:rPr lang="en-US" dirty="0"/>
              <a:t>Once</a:t>
            </a:r>
            <a:r>
              <a:rPr lang="en-US" baseline="0" dirty="0"/>
              <a:t> enough groups are finished, review the quiz questions and pint class to the cheat sheet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902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86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time will be spent on the last two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245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611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dd93c983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dd93c983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 dirty="0">
                <a:solidFill>
                  <a:schemeClr val="dk1"/>
                </a:solidFill>
              </a:rPr>
              <a:t>What ideas do you have? Type them into the chat!</a:t>
            </a: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87571e53b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87571e53b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87571e53b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87571e53b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220 memes via email this week and maybe I’ll add it to the slide deck next week...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87571e53b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87571e53b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87571e53b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87571e53b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40629"/>
                </a:solidFill>
              </a:rPr>
              <a:t>CAREFUL- if you do not stop the running debugger, you can have multiple instances running and the debugger variables you see might be from a different running </a:t>
            </a:r>
            <a:endParaRPr sz="1800">
              <a:solidFill>
                <a:srgbClr val="8406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87571e53b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87571e53b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40629"/>
                </a:solidFill>
              </a:rPr>
              <a:t>CAREFUL- if you do not stop the running debugger, you can have multiple instances running and the debugger variables you see might be from a different running </a:t>
            </a:r>
            <a:endParaRPr sz="1800">
              <a:solidFill>
                <a:srgbClr val="8406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87571e53b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87571e53b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Rose-Hulman Student Counseling Center: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https://www.rose-hulman.edu/campus-life/student-services/wellness-and-health-services/counseling-services/index.html</a:t>
            </a:r>
            <a:r>
              <a:rPr lang="en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“</a:t>
            </a:r>
            <a:r>
              <a:rPr lang="en" sz="1200" dirty="0">
                <a:solidFill>
                  <a:srgbClr val="7D7D7D"/>
                </a:solidFill>
                <a:highlight>
                  <a:srgbClr val="FFFFFF"/>
                </a:highlight>
              </a:rPr>
              <a:t>Students can access care by calling the main SCC number (</a:t>
            </a:r>
            <a:r>
              <a:rPr lang="en" sz="1200" b="1" dirty="0">
                <a:solidFill>
                  <a:srgbClr val="7D7D7D"/>
                </a:solidFill>
                <a:highlight>
                  <a:srgbClr val="FFFFFF"/>
                </a:highlight>
              </a:rPr>
              <a:t>812-877-8537) or by emailing us at </a:t>
            </a:r>
            <a:r>
              <a:rPr lang="en" sz="1200" b="1" dirty="0">
                <a:solidFill>
                  <a:srgbClr val="FF7336"/>
                </a:solidFill>
                <a:highlight>
                  <a:srgbClr val="FFFFFF"/>
                </a:highlight>
              </a:rPr>
              <a:t>counselingcenter@rose-hulman.edu</a:t>
            </a:r>
            <a:r>
              <a:rPr lang="en" sz="1200" b="1" dirty="0">
                <a:solidFill>
                  <a:srgbClr val="7D7D7D"/>
                </a:solidFill>
                <a:highlight>
                  <a:srgbClr val="FFFFFF"/>
                </a:highlight>
              </a:rPr>
              <a:t>.</a:t>
            </a:r>
            <a:r>
              <a:rPr lang="en" sz="1200" dirty="0">
                <a:solidFill>
                  <a:srgbClr val="7D7D7D"/>
                </a:solidFill>
                <a:highlight>
                  <a:srgbClr val="FFFFFF"/>
                </a:highlight>
              </a:rPr>
              <a:t> Staff will respond to messages on </a:t>
            </a:r>
            <a:r>
              <a:rPr lang="en" sz="1200" b="1" dirty="0">
                <a:solidFill>
                  <a:srgbClr val="7D7D7D"/>
                </a:solidFill>
                <a:highlight>
                  <a:srgbClr val="FFFFFF"/>
                </a:highlight>
              </a:rPr>
              <a:t>Monday-Friday  8AM-5PM </a:t>
            </a:r>
            <a:r>
              <a:rPr lang="en" sz="1200" dirty="0">
                <a:solidFill>
                  <a:srgbClr val="7D7D7D"/>
                </a:solidFill>
                <a:highlight>
                  <a:srgbClr val="FFFFFF"/>
                </a:highlight>
              </a:rPr>
              <a:t>when</a:t>
            </a:r>
            <a:r>
              <a:rPr lang="en" sz="1200" b="1" dirty="0">
                <a:solidFill>
                  <a:srgbClr val="7D7D7D"/>
                </a:solidFill>
                <a:highlight>
                  <a:srgbClr val="FFFFFF"/>
                </a:highlight>
              </a:rPr>
              <a:t> </a:t>
            </a:r>
            <a:r>
              <a:rPr lang="en" sz="1200" dirty="0">
                <a:solidFill>
                  <a:srgbClr val="7D7D7D"/>
                </a:solidFill>
                <a:highlight>
                  <a:srgbClr val="FFFFFF"/>
                </a:highlight>
              </a:rPr>
              <a:t>we are not in session with other students.​​​​​​​  </a:t>
            </a:r>
            <a:r>
              <a:rPr lang="en" sz="1200" b="1" dirty="0">
                <a:solidFill>
                  <a:srgbClr val="7D7D7D"/>
                </a:solidFill>
                <a:highlight>
                  <a:srgbClr val="FFFFFF"/>
                </a:highlight>
              </a:rPr>
              <a:t>If immediate care is needed after-hours and/or during the day when clinicians are in session, please call Rose-Hulman Public Safety at 812-877-8590 or the Res-Life On Call at 812-877-8999.”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to the students that if they feel overwhelmed they are not alone!</a:t>
            </a:r>
          </a:p>
          <a:p>
            <a:endParaRPr lang="en-US" dirty="0"/>
          </a:p>
          <a:p>
            <a:r>
              <a:rPr lang="en-US" dirty="0"/>
              <a:t>Remind them to ask questions and that as a class we can go slower if we need to.</a:t>
            </a:r>
          </a:p>
          <a:p>
            <a:r>
              <a:rPr lang="en-US" dirty="0"/>
              <a:t>As a rule: students really struggle with the enhanced for loop, if there are no questions, people may be scared to ask.</a:t>
            </a:r>
          </a:p>
          <a:p>
            <a:endParaRPr lang="en-US" dirty="0"/>
          </a:p>
          <a:p>
            <a:r>
              <a:rPr lang="en-US" dirty="0"/>
              <a:t>Other topics student</a:t>
            </a:r>
            <a:r>
              <a:rPr lang="en-US" baseline="0" dirty="0"/>
              <a:t> are likely to be confused at this point:</a:t>
            </a:r>
            <a:endParaRPr lang="en-US" dirty="0"/>
          </a:p>
          <a:p>
            <a:endParaRPr lang="en-US" dirty="0"/>
          </a:p>
          <a:p>
            <a:r>
              <a:rPr lang="en-US" dirty="0"/>
              <a:t>different between primitives and classes/objects</a:t>
            </a:r>
          </a:p>
          <a:p>
            <a:r>
              <a:rPr lang="en-US" dirty="0"/>
              <a:t>the idea that memory stores information somewhere and it effectively is an address (null) for objects</a:t>
            </a:r>
          </a:p>
          <a:p>
            <a:r>
              <a:rPr lang="en-US" dirty="0"/>
              <a:t>public vs. private:   could create a little demo class (Person) to show getter and setters with private/public variables (name)   </a:t>
            </a:r>
          </a:p>
          <a:p>
            <a:r>
              <a:rPr lang="en-US" dirty="0"/>
              <a:t>Person p1 = new Person(“Jason”);     p1.name   p1.getName()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48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individual assignment, pair programming</a:t>
            </a:r>
            <a:r>
              <a:rPr lang="en-US" baseline="0" dirty="0"/>
              <a:t> is not allowed!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7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vague than top OK</a:t>
            </a:r>
          </a:p>
          <a:p>
            <a:endParaRPr lang="en-US" dirty="0"/>
          </a:p>
          <a:p>
            <a:r>
              <a:rPr lang="en-US" dirty="0"/>
              <a:t>Less vague than bottom, NOT OK!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05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Exam, just immediately F</a:t>
            </a:r>
          </a:p>
          <a:p>
            <a:r>
              <a:rPr lang="en-US" dirty="0"/>
              <a:t>Worse</a:t>
            </a:r>
            <a:r>
              <a:rPr lang="en-US" baseline="0" dirty="0"/>
              <a:t> than a 0% actually negative 100%</a:t>
            </a:r>
          </a:p>
          <a:p>
            <a:r>
              <a:rPr lang="en-US" baseline="0" dirty="0"/>
              <a:t>1 or 2 lines from </a:t>
            </a:r>
            <a:r>
              <a:rPr lang="en-US" baseline="0" dirty="0" err="1"/>
              <a:t>stackoverflow</a:t>
            </a:r>
            <a:r>
              <a:rPr lang="en-US" baseline="0" dirty="0"/>
              <a:t> is ok, but not 8-10</a:t>
            </a:r>
          </a:p>
          <a:p>
            <a:r>
              <a:rPr lang="en-US" baseline="0" dirty="0"/>
              <a:t>Its ok to ask for help when you have one small thing.</a:t>
            </a:r>
          </a:p>
          <a:p>
            <a:r>
              <a:rPr lang="en-US" baseline="0" dirty="0"/>
              <a:t>Unlimited help with Eclipse </a:t>
            </a:r>
            <a:r>
              <a:rPr lang="en-US" baseline="0" dirty="0" err="1"/>
              <a:t>Git</a:t>
            </a:r>
            <a:r>
              <a:rPr lang="en-US" baseline="0" dirty="0"/>
              <a:t> tools </a:t>
            </a:r>
            <a:r>
              <a:rPr lang="en-US" baseline="0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46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them ask questions (at least one) about academic honesty policy before moving on</a:t>
            </a:r>
          </a:p>
          <a:p>
            <a:endParaRPr lang="en-US" dirty="0"/>
          </a:p>
          <a:p>
            <a:r>
              <a:rPr lang="en-US" dirty="0"/>
              <a:t>Explain the reasoning behind the academic honesty policy:</a:t>
            </a:r>
          </a:p>
          <a:p>
            <a:r>
              <a:rPr lang="en-US" dirty="0"/>
              <a:t>Students need to learn competency, too much help does not prepare them for future courses or career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96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time will be spent on the last two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00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Call-outs animated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Like python’s “for </a:t>
            </a:r>
            <a:r>
              <a:rPr sz="1200" err="1"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sz="1200" err="1">
                <a:latin typeface="Calibri"/>
                <a:ea typeface="Calibri"/>
                <a:cs typeface="Calibri"/>
                <a:sym typeface="Calibri"/>
              </a:rPr>
              <a:t>nums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:”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Convenient when we just need to iterate over the objects.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The two limitations: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We CAN’T USE the indices.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We CAN’T MODIFY the element and stick it back in the array.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CONCURRENT</a:t>
            </a:r>
            <a:r>
              <a:rPr lang="en-US" sz="1200" baseline="0">
                <a:latin typeface="Calibri"/>
                <a:ea typeface="Calibri"/>
                <a:cs typeface="Calibri"/>
                <a:sym typeface="Calibri"/>
              </a:rPr>
              <a:t> MODIFICATION EXCEPTION!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9462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63304-4803-46E9-8053-E8AD2B380643}" type="datetime2">
              <a:rPr lang="en-US" smtClean="0"/>
              <a:pPr>
                <a:defRPr/>
              </a:pPr>
              <a:t>Tuesday, September 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42930-7B11-4C91-93D9-A54E2CD74A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1D6E-7091-4510-88D1-5FA26E14D11A}" type="datetime2">
              <a:rPr lang="en-US" smtClean="0"/>
              <a:pPr>
                <a:defRPr/>
              </a:pPr>
              <a:t>Tuesday, September 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9483E-09E4-48D5-BA16-BD54A45260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03A13-9CFF-4839-B20A-D00C049D77D5}" type="datetime2">
              <a:rPr lang="en-US" smtClean="0"/>
              <a:pPr>
                <a:defRPr/>
              </a:pPr>
              <a:t>Tuesday, September 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A0CD3-0616-4975-8CB6-395FF73FEB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6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865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Tuesday, September 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E205AC-0D9D-49E5-90F5-84A523F53AD4}" type="datetime2">
              <a:rPr lang="en-US" smtClean="0"/>
              <a:pPr>
                <a:defRPr/>
              </a:pPr>
              <a:t>Tuesday, September 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BE59B-51DA-440B-8545-A062048D7B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96CC7-A4B9-4483-A454-FAC873D5CC60}" type="datetime2">
              <a:rPr lang="en-US" smtClean="0"/>
              <a:pPr>
                <a:defRPr/>
              </a:pPr>
              <a:t>Tuesday, September 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2177C-87C6-43B9-A935-6328F9639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B0ADB-9602-482B-85CF-ADC1BAEB4D83}" type="datetime2">
              <a:rPr lang="en-US" smtClean="0"/>
              <a:pPr>
                <a:defRPr/>
              </a:pPr>
              <a:t>Tuesday, September 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39F39-A2B5-4674-BBDC-FB0FC7799A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EB50F-1288-4DFE-A2B7-2FC74B6FF41B}" type="datetime2">
              <a:rPr lang="en-US" smtClean="0"/>
              <a:pPr>
                <a:defRPr/>
              </a:pPr>
              <a:t>Tuesday, September 6,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0A32C-847A-4008-98DF-1431C4BD4B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81446E-4544-488E-A5FE-1BC8CCF1495A}" type="datetime2">
              <a:rPr lang="en-US" smtClean="0"/>
              <a:pPr>
                <a:defRPr/>
              </a:pPr>
              <a:t>Tuesday, September 6,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20C44-97C4-4C75-8F69-EA40841DDD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0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57AFD-AD8B-4ACE-BF5F-D584921D5881}" type="datetime2">
              <a:rPr lang="en-US" smtClean="0"/>
              <a:pPr>
                <a:defRPr/>
              </a:pPr>
              <a:t>Tuesday, September 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A3404-8575-4D7A-B473-E127122017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6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D2CCA-3B9B-4204-8C40-14009DD5CC52}" type="datetime2">
              <a:rPr lang="en-US" smtClean="0"/>
              <a:pPr>
                <a:defRPr/>
              </a:pPr>
              <a:t>Tuesday, September 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B96DF-88DE-48C3-B785-8FAF2A41F8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6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073B1-0DA8-47AB-B7E2-D5D57F68FCE3}" type="datetime2">
              <a:rPr lang="en-US" smtClean="0"/>
              <a:pPr>
                <a:defRPr/>
              </a:pPr>
              <a:t>Tuesday, September 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341FED-3A60-48F0-B693-9093865656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6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3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finite_monkey_theore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gif"/><Relationship Id="rId4" Type="http://schemas.openxmlformats.org/officeDocument/2006/relationships/image" Target="../media/image3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shingtonpost.com/health/2020/11/23/covid-pandemic-rise-suicides/?utm_campaign=wp_to_your_health&amp;utm_medium=email&amp;utm_source=newsletter&amp;wpisrc=nl_tyh&amp;wpmk=1&amp;pwapi_token=eyJ0eXAiOiJKV1QiLCJhbGciOiJIUzI1NiJ9.eyJjb29raWVuYW1lIjoid3BfY3J0aWQiLCJpc3MiOiJDYXJ0YSIsImNvb2tpZXZhbHVlIjoiNTk2YWE2YWFhZGU0ZTIwZWUzNzU1N2Q2IiwidGFnIjoiNWZiZDdkMDI5ZDJmZGEwZWZiNzMwYWRhIiwidXJsIjoiaHR0cHM6Ly93d3cud2FzaGluZ3RvbnBvc3QuY29tL2hlYWx0aC8yMDIwLzExLzIzL2NvdmlkLXBhbmRlbWljLXJpc2Utc3VpY2lkZXMvP3V0bV9jYW1wYWlnbj13cF90b195b3VyX2hlYWx0aCZ1dG1fbWVkaXVtPWVtYWlsJnV0bV9zb3VyY2U9bmV3c2xldHRlciZ3cGlzcmM9bmxfdHloJndwbWs9MSJ9.Des2LH7HnFrh6b89O08yftNvpvQ_uS9nRyhNFwjZxCQ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38200"/>
          </a:xfrm>
        </p:spPr>
        <p:txBody>
          <a:bodyPr/>
          <a:lstStyle/>
          <a:p>
            <a:r>
              <a:rPr lang="en-US" dirty="0"/>
              <a:t>2D Arrays and Maps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487680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Practice2DArraysAndMaps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Practice2DArraysAndMapsSolution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6397E-84E1-1DF1-107E-E767C6E51BC8}"/>
              </a:ext>
            </a:extLst>
          </p:cNvPr>
          <p:cNvSpPr txBox="1"/>
          <p:nvPr/>
        </p:nvSpPr>
        <p:spPr>
          <a:xfrm>
            <a:off x="4585447" y="-10818"/>
            <a:ext cx="4619625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 err="1">
                <a:highlight>
                  <a:srgbClr val="FFFF00"/>
                </a:highlight>
              </a:rPr>
              <a:t>moredimensions</a:t>
            </a:r>
            <a:r>
              <a:rPr lang="en-US" sz="4400" dirty="0">
                <a:highlight>
                  <a:srgbClr val="FFFF00"/>
                </a:highlight>
              </a:rPr>
              <a:t>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E3ADFB-8727-6C62-361D-F6A509689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1C58CC-05C4-9F47-B7F7-B43B0173C6D0}"/>
              </a:ext>
            </a:extLst>
          </p:cNvPr>
          <p:cNvSpPr txBox="1"/>
          <p:nvPr/>
        </p:nvSpPr>
        <p:spPr>
          <a:xfrm>
            <a:off x="381000" y="152398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Grab a handout on the back table!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4C32BD-1A8D-0ECB-7780-8CBC57798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52" y="748494"/>
            <a:ext cx="3439026" cy="143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63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93C80-8B5A-43FD-B6AF-96F8F8647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9714"/>
            <a:ext cx="3048000" cy="58864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Today’s Handout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available digitally if you ever lose it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98922-BA33-41EE-B86F-28AD9AE79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74638"/>
            <a:ext cx="464820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63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5C517F-D815-423A-B934-852BB1F93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1837"/>
            <a:ext cx="6858957" cy="6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58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271A74-ECB6-4CCF-A5AA-59EA1254D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6355"/>
            <a:ext cx="5943600" cy="19897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D23BF6-EB1E-4931-9FD9-F4FA35DD6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989" y="2159730"/>
            <a:ext cx="5858570" cy="469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11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EF1A8C-C5D2-477A-847F-0C38FBF0C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4800"/>
            <a:ext cx="8648390" cy="304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A8C8FB-2C27-4E38-AC98-8143A25236B9}"/>
              </a:ext>
            </a:extLst>
          </p:cNvPr>
          <p:cNvSpPr txBox="1"/>
          <p:nvPr/>
        </p:nvSpPr>
        <p:spPr>
          <a:xfrm>
            <a:off x="304800" y="4605010"/>
            <a:ext cx="7962436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Ask me a question about a “gray area” right now!</a:t>
            </a:r>
          </a:p>
        </p:txBody>
      </p:sp>
    </p:spTree>
    <p:extLst>
      <p:ext uri="{BB962C8B-B14F-4D97-AF65-F5344CB8AC3E}">
        <p14:creationId xmlns:p14="http://schemas.microsoft.com/office/powerpoint/2010/main" val="2569689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trike="sngStrike" dirty="0"/>
              <a:t>Questions: Post to Piazza</a:t>
            </a:r>
          </a:p>
          <a:p>
            <a:r>
              <a:rPr lang="en-US" strike="sngStrike" dirty="0"/>
              <a:t>Academic Honesty</a:t>
            </a:r>
          </a:p>
          <a:p>
            <a:r>
              <a:rPr lang="en-US" strike="sngStrike" dirty="0"/>
              <a:t>Quizzes</a:t>
            </a:r>
          </a:p>
          <a:p>
            <a:r>
              <a:rPr lang="en-US" dirty="0"/>
              <a:t>Review:</a:t>
            </a:r>
          </a:p>
          <a:p>
            <a:pPr lvl="1"/>
            <a:r>
              <a:rPr lang="en-US" dirty="0"/>
              <a:t>Coding </a:t>
            </a:r>
            <a:r>
              <a:rPr lang="en-US" dirty="0" err="1"/>
              <a:t>Gotchas</a:t>
            </a:r>
            <a:endParaRPr lang="en-US" dirty="0"/>
          </a:p>
          <a:p>
            <a:pPr lvl="1"/>
            <a:r>
              <a:rPr lang="en-US" dirty="0"/>
              <a:t>Enhanced for loops</a:t>
            </a:r>
          </a:p>
          <a:p>
            <a:r>
              <a:rPr lang="en-US" dirty="0"/>
              <a:t>2D Arrays</a:t>
            </a:r>
          </a:p>
          <a:p>
            <a:r>
              <a:rPr lang="en-US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1801145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Gotchas – the </a:t>
            </a:r>
            <a:r>
              <a:rPr lang="en-US" i="1"/>
              <a:t>size</a:t>
            </a:r>
            <a:r>
              <a:rPr lang="en-US"/>
              <a:t> of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38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[] numbers = { 2, 4, 8, 16};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numbersCount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numbers.length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// Java array uses 'length'</a:t>
            </a:r>
          </a:p>
          <a:p>
            <a:pPr marL="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&lt;String&gt; words =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marL="0" indent="0">
              <a:buNone/>
            </a:pP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words.add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("Hello!");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wordsCount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words.size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uses 'size()'</a:t>
            </a:r>
          </a:p>
          <a:p>
            <a:pPr marL="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String word = "Hello";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characterCount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word.length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// String uses length()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23975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Enhanced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Convenient Syntax</a:t>
            </a:r>
          </a:p>
          <a:p>
            <a:r>
              <a:rPr lang="en-US"/>
              <a:t>for iterating through collections</a:t>
            </a:r>
          </a:p>
          <a:p>
            <a:r>
              <a:rPr lang="en-US"/>
              <a:t>More readable</a:t>
            </a:r>
          </a:p>
          <a:p>
            <a:r>
              <a:rPr lang="en-US"/>
              <a:t>Less Typing</a:t>
            </a:r>
          </a:p>
          <a:p>
            <a:r>
              <a:rPr lang="en-US"/>
              <a:t>Less Error Prone</a:t>
            </a:r>
          </a:p>
          <a:p>
            <a:r>
              <a:rPr lang="en-US"/>
              <a:t>Works for Arrays, </a:t>
            </a:r>
            <a:r>
              <a:rPr lang="en-US" err="1"/>
              <a:t>ArrayList</a:t>
            </a:r>
            <a:r>
              <a:rPr lang="en-US"/>
              <a:t>, Map (later)</a:t>
            </a:r>
          </a:p>
          <a:p>
            <a:r>
              <a:rPr lang="en-US"/>
              <a:t>Similar to Python: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63813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Enhanced For Loop and Arrays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/>
              <a:t>Old school</a:t>
            </a:r>
            <a:br>
              <a:rPr sz="3200"/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scores = …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 sum = 0.0;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 b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for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(int </a:t>
            </a:r>
            <a:r>
              <a:rPr lang="en-US"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=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0; 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&lt; 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scores.length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 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++) {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sum += scores[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];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// end for</a:t>
            </a:r>
            <a:endParaRPr sz="2400">
              <a:solidFill>
                <a:srgbClr val="4F81BD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/>
              <a:t>New, whiz-bang, enhanced for loop</a:t>
            </a:r>
            <a:br>
              <a:rPr sz="3200"/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lang="en-US"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400">
                <a:solidFill>
                  <a:srgbClr val="C3D69B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scores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 …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 sum = 0.0;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 b="1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for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(double </a:t>
            </a:r>
            <a:r>
              <a:rPr sz="2400">
                <a:solidFill>
                  <a:srgbClr val="77933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: </a:t>
            </a:r>
            <a:r>
              <a:rPr sz="2400">
                <a:solidFill>
                  <a:srgbClr val="C3D69B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scores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) {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sum += </a:t>
            </a:r>
            <a:r>
              <a:rPr sz="2400">
                <a:solidFill>
                  <a:srgbClr val="77933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  <a:r>
              <a:rPr lang="en-US"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// end for</a:t>
            </a:r>
            <a:endParaRPr sz="2400">
              <a:solidFill>
                <a:srgbClr val="9BBB59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</p:txBody>
      </p:sp>
      <p:grpSp>
        <p:nvGrpSpPr>
          <p:cNvPr id="163" name="Group 163"/>
          <p:cNvGrpSpPr/>
          <p:nvPr/>
        </p:nvGrpSpPr>
        <p:grpSpPr>
          <a:xfrm>
            <a:off x="6400800" y="4191000"/>
            <a:ext cx="2590800" cy="2286000"/>
            <a:chOff x="0" y="0"/>
            <a:chExt cx="2590800" cy="2286000"/>
          </a:xfrm>
        </p:grpSpPr>
        <p:sp>
          <p:nvSpPr>
            <p:cNvPr id="161" name="Shape 161"/>
            <p:cNvSpPr/>
            <p:nvPr/>
          </p:nvSpPr>
          <p:spPr>
            <a:xfrm>
              <a:off x="0" y="0"/>
              <a:ext cx="2590800" cy="2286000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0" y="219670"/>
              <a:ext cx="2590800" cy="18466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marL="508000" lvl="0" indent="-508000">
                <a:buSzPct val="100000"/>
                <a:buFont typeface="Courier New" panose="02070309020205020404" pitchFamily="49" charset="0"/>
                <a:buChar char="o"/>
              </a:pPr>
              <a:r>
                <a:rPr sz="2000" dirty="0">
                  <a:solidFill>
                    <a:srgbClr val="FFFFFF"/>
                  </a:solidFill>
                </a:rPr>
                <a:t>No index variable </a:t>
              </a:r>
              <a:r>
                <a:rPr sz="2000" b="1" dirty="0">
                  <a:solidFill>
                    <a:srgbClr val="FFFFFF"/>
                  </a:solidFill>
                </a:rPr>
                <a:t>(easy, but limited in 2 respects)</a:t>
              </a:r>
            </a:p>
            <a:p>
              <a:pPr marL="508000" lvl="0" indent="-508000">
                <a:buSzPct val="100000"/>
                <a:buFont typeface="Courier New" panose="02070309020205020404" pitchFamily="49" charset="0"/>
                <a:buChar char="o"/>
              </a:pPr>
              <a:r>
                <a:rPr sz="2000" dirty="0">
                  <a:solidFill>
                    <a:srgbClr val="FFFFFF"/>
                  </a:solidFill>
                </a:rPr>
                <a:t>Gives a name (</a:t>
              </a:r>
              <a:r>
                <a:rPr sz="2000" b="1" dirty="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score</a:t>
              </a:r>
              <a:r>
                <a:rPr sz="2000" dirty="0">
                  <a:solidFill>
                    <a:srgbClr val="FFFFFF"/>
                  </a:solidFill>
                </a:rPr>
                <a:t> here) to each element</a:t>
              </a:r>
            </a:p>
          </p:txBody>
        </p:sp>
      </p:grpSp>
      <p:grpSp>
        <p:nvGrpSpPr>
          <p:cNvPr id="167" name="Group 167"/>
          <p:cNvGrpSpPr/>
          <p:nvPr/>
        </p:nvGrpSpPr>
        <p:grpSpPr>
          <a:xfrm>
            <a:off x="3922210" y="5127654"/>
            <a:ext cx="1945190" cy="1188171"/>
            <a:chOff x="0" y="0"/>
            <a:chExt cx="1945189" cy="1188170"/>
          </a:xfrm>
        </p:grpSpPr>
        <p:sp>
          <p:nvSpPr>
            <p:cNvPr id="164" name="Shape 164"/>
            <p:cNvSpPr/>
            <p:nvPr/>
          </p:nvSpPr>
          <p:spPr>
            <a:xfrm>
              <a:off x="573589" y="718270"/>
              <a:ext cx="1371601" cy="469901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0" y="0"/>
              <a:ext cx="459295" cy="806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6224" y="2160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573589" y="723350"/>
              <a:ext cx="1371601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Say “in”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830014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 advAuto="0"/>
      <p:bldP spid="167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Enhanced For and </a:t>
            </a:r>
            <a:r>
              <a:rPr sz="4400" err="1"/>
              <a:t>ArrayList’s</a:t>
            </a:r>
            <a:endParaRPr sz="4400"/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991600" cy="47117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lvl="0" indent="0">
              <a:buClr>
                <a:srgbClr val="9BBB59"/>
              </a:buClr>
              <a:buNone/>
              <a:tabLst>
                <a:tab pos="330200" algn="l"/>
                <a:tab pos="620713" algn="l"/>
                <a:tab pos="912813" algn="l"/>
              </a:tabLst>
              <a:defRPr sz="1800"/>
            </a:pPr>
            <a:r>
              <a:rPr sz="3200" dirty="0" err="1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sz="3200" dirty="0">
                <a:latin typeface="Courier New"/>
                <a:ea typeface="Courier New"/>
                <a:cs typeface="Courier New"/>
                <a:sym typeface="Courier New"/>
              </a:rPr>
              <a:t>&lt;State&gt; states = 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3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3200" dirty="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br>
              <a:rPr sz="3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 dirty="0">
                <a:latin typeface="Courier New"/>
                <a:ea typeface="Courier New"/>
                <a:cs typeface="Courier New"/>
                <a:sym typeface="Courier New"/>
              </a:rPr>
              <a:t>int total = 0;</a:t>
            </a:r>
            <a:br>
              <a:rPr sz="3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 b="1" dirty="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z="3200" dirty="0">
                <a:latin typeface="Courier New"/>
                <a:ea typeface="Courier New"/>
                <a:cs typeface="Courier New"/>
                <a:sym typeface="Courier New"/>
              </a:rPr>
              <a:t> (State </a:t>
            </a:r>
            <a:r>
              <a:rPr lang="en-US" sz="3200" dirty="0" err="1">
                <a:latin typeface="Courier New"/>
                <a:ea typeface="Courier New"/>
                <a:cs typeface="Courier New"/>
                <a:sym typeface="Courier New"/>
              </a:rPr>
              <a:t>oneState</a:t>
            </a:r>
            <a:r>
              <a:rPr sz="3200" dirty="0">
                <a:latin typeface="Courier New"/>
                <a:ea typeface="Courier New"/>
                <a:cs typeface="Courier New"/>
                <a:sym typeface="Courier New"/>
              </a:rPr>
              <a:t> : states) {</a:t>
            </a:r>
          </a:p>
          <a:p>
            <a:pPr marL="0" lvl="0" indent="0">
              <a:buSzTx/>
              <a:buNone/>
              <a:tabLst>
                <a:tab pos="330200" algn="l"/>
                <a:tab pos="620713" algn="l"/>
                <a:tab pos="912813" algn="l"/>
              </a:tabLst>
              <a:defRPr sz="18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2800" dirty="0">
                <a:latin typeface="Courier New"/>
                <a:ea typeface="Courier New"/>
                <a:cs typeface="Courier New"/>
                <a:sym typeface="Courier New"/>
              </a:rPr>
              <a:t>total += </a:t>
            </a:r>
            <a:r>
              <a:rPr lang="en-US" sz="2800" dirty="0" err="1">
                <a:latin typeface="Courier New"/>
                <a:ea typeface="Courier New"/>
                <a:cs typeface="Courier New"/>
                <a:sym typeface="Courier New"/>
              </a:rPr>
              <a:t>oneState</a:t>
            </a:r>
            <a:r>
              <a:rPr sz="2800" dirty="0" err="1">
                <a:latin typeface="Courier New"/>
                <a:ea typeface="Courier New"/>
                <a:cs typeface="Courier New"/>
                <a:sym typeface="Courier New"/>
              </a:rPr>
              <a:t>.getElectoralVotes</a:t>
            </a:r>
            <a:r>
              <a:rPr sz="2800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lang="en-US" sz="2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SzTx/>
              <a:buNone/>
              <a:tabLst>
                <a:tab pos="330200" algn="l"/>
                <a:tab pos="620713" algn="l"/>
                <a:tab pos="912813" algn="l"/>
              </a:tabLst>
              <a:defRPr sz="1800"/>
            </a:pPr>
            <a:r>
              <a:rPr sz="32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3200" dirty="0">
                <a:latin typeface="Courier New"/>
                <a:ea typeface="Courier New"/>
                <a:cs typeface="Courier New"/>
                <a:sym typeface="Courier New"/>
              </a:rPr>
              <a:t> // end for</a:t>
            </a:r>
          </a:p>
          <a:p>
            <a:pPr marL="0" lvl="0" indent="0">
              <a:buSzTx/>
              <a:buNone/>
              <a:tabLst>
                <a:tab pos="330200" algn="l"/>
                <a:tab pos="620713" algn="l"/>
                <a:tab pos="912813" algn="l"/>
              </a:tabLst>
              <a:defRPr sz="1800"/>
            </a:pPr>
            <a:r>
              <a:rPr lang="en-US" sz="32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>
              <a:defRPr sz="1800"/>
            </a:pPr>
            <a:r>
              <a:rPr lang="en-US" sz="3200" dirty="0">
                <a:latin typeface="+mj-lt"/>
                <a:ea typeface="Courier New"/>
                <a:cs typeface="Courier New"/>
                <a:sym typeface="Courier New"/>
              </a:rPr>
              <a:t>State is a user defined class</a:t>
            </a:r>
          </a:p>
          <a:p>
            <a:pPr>
              <a:defRPr sz="1800"/>
            </a:pPr>
            <a:r>
              <a:rPr lang="en-US" sz="3200" dirty="0" err="1">
                <a:latin typeface="+mj-lt"/>
                <a:ea typeface="Courier New"/>
                <a:cs typeface="Courier New"/>
                <a:sym typeface="Courier New"/>
              </a:rPr>
              <a:t>getElectoralVotes</a:t>
            </a:r>
            <a:r>
              <a:rPr lang="en-US" sz="3200" dirty="0">
                <a:latin typeface="+mj-lt"/>
                <a:ea typeface="Courier New"/>
                <a:cs typeface="Courier New"/>
                <a:sym typeface="Courier New"/>
              </a:rPr>
              <a:t>() is a method in State</a:t>
            </a:r>
            <a:br>
              <a:rPr lang="en-US" sz="3200" dirty="0">
                <a:latin typeface="+mj-lt"/>
                <a:ea typeface="Courier New"/>
                <a:cs typeface="Courier New"/>
                <a:sym typeface="Courier New"/>
              </a:rPr>
            </a:br>
            <a:r>
              <a:rPr lang="en-US" sz="3200" dirty="0">
                <a:latin typeface="+mj-lt"/>
                <a:ea typeface="Courier New"/>
                <a:cs typeface="Courier New"/>
                <a:sym typeface="Courier New"/>
              </a:rPr>
              <a:t>which returns an </a:t>
            </a:r>
            <a:r>
              <a:rPr lang="en-US" sz="3200" i="1" dirty="0">
                <a:latin typeface="+mj-lt"/>
                <a:ea typeface="Courier New"/>
                <a:cs typeface="Courier New"/>
                <a:sym typeface="Courier New"/>
              </a:rPr>
              <a:t>int</a:t>
            </a:r>
            <a:endParaRPr sz="3200" dirty="0">
              <a:latin typeface="+mj-lt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82428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Begin 2D Arrays Part of Today’s Discussion</a:t>
            </a:r>
          </a:p>
        </p:txBody>
      </p:sp>
    </p:spTree>
    <p:extLst>
      <p:ext uri="{BB962C8B-B14F-4D97-AF65-F5344CB8AC3E}">
        <p14:creationId xmlns:p14="http://schemas.microsoft.com/office/powerpoint/2010/main" val="402860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How to access slides (locally)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69" y="2196443"/>
            <a:ext cx="4893276" cy="39632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495" y="2347784"/>
            <a:ext cx="3681206" cy="381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1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2D Arrays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What:</a:t>
            </a:r>
          </a:p>
          <a:p>
            <a:r>
              <a:rPr lang="en-US" dirty="0"/>
              <a:t>Think of them as an array of arrays</a:t>
            </a:r>
          </a:p>
          <a:p>
            <a:r>
              <a:rPr lang="is-IS" dirty="0"/>
              <a:t>… or</a:t>
            </a:r>
            <a:r>
              <a:rPr lang="en-US" dirty="0"/>
              <a:t> as a grid with rows &amp; columns</a:t>
            </a:r>
          </a:p>
          <a:p>
            <a:pPr marL="0" indent="0">
              <a:buNone/>
            </a:pPr>
            <a:r>
              <a:rPr lang="en-US" dirty="0"/>
              <a:t>When:</a:t>
            </a:r>
          </a:p>
          <a:p>
            <a:pPr lvl="1"/>
            <a:r>
              <a:rPr lang="en-US" dirty="0"/>
              <a:t>Represent 2 dimensional data</a:t>
            </a:r>
          </a:p>
          <a:p>
            <a:pPr lvl="2"/>
            <a:r>
              <a:rPr lang="en-US" dirty="0"/>
              <a:t>Game Boards</a:t>
            </a:r>
          </a:p>
          <a:p>
            <a:pPr lvl="2"/>
            <a:r>
              <a:rPr lang="en-US" dirty="0"/>
              <a:t>Tables</a:t>
            </a:r>
          </a:p>
          <a:p>
            <a:pPr lvl="2"/>
            <a:r>
              <a:rPr lang="en-US" dirty="0"/>
              <a:t>Multiple lists of items</a:t>
            </a:r>
          </a:p>
          <a:p>
            <a:pPr lvl="2"/>
            <a:r>
              <a:rPr lang="en-US" dirty="0"/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75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2D Arrays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Why:</a:t>
            </a:r>
          </a:p>
          <a:p>
            <a:r>
              <a:rPr lang="en-US" dirty="0"/>
              <a:t>Match your data representation as closely as possible to the real-world</a:t>
            </a:r>
          </a:p>
          <a:p>
            <a:pPr marL="0" indent="0">
              <a:buNone/>
            </a:pPr>
            <a:r>
              <a:rPr lang="en-US" dirty="0"/>
              <a:t>How:</a:t>
            </a:r>
          </a:p>
          <a:p>
            <a:r>
              <a:rPr lang="en-US" dirty="0"/>
              <a:t>char[][] </a:t>
            </a:r>
            <a:r>
              <a:rPr lang="en-US" dirty="0" err="1"/>
              <a:t>ticTacToe</a:t>
            </a:r>
            <a:r>
              <a:rPr lang="en-US" dirty="0"/>
              <a:t> = new char[3][3];</a:t>
            </a:r>
          </a:p>
          <a:p>
            <a:r>
              <a:rPr lang="en-US" dirty="0"/>
              <a:t>Retrieving data</a:t>
            </a:r>
          </a:p>
          <a:p>
            <a:pPr lvl="1"/>
            <a:r>
              <a:rPr lang="en-US" dirty="0" err="1"/>
              <a:t>ticTacToe</a:t>
            </a:r>
            <a:r>
              <a:rPr lang="en-US" dirty="0"/>
              <a:t>[0]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Gets the first char[] </a:t>
            </a:r>
          </a:p>
          <a:p>
            <a:pPr lvl="1"/>
            <a:r>
              <a:rPr lang="en-US" dirty="0" err="1"/>
              <a:t>ticTacToe</a:t>
            </a:r>
            <a:r>
              <a:rPr lang="en-US" dirty="0"/>
              <a:t>[1][2] </a:t>
            </a:r>
            <a:r>
              <a:rPr lang="en-US" dirty="0">
                <a:sym typeface="Wingdings" panose="05000000000000000000" pitchFamily="2" charset="2"/>
              </a:rPr>
              <a:t>Gets the second array’s third item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63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17" y="1417638"/>
            <a:ext cx="7515225" cy="809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209800"/>
            <a:ext cx="5632498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74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17" y="1417638"/>
            <a:ext cx="7515225" cy="809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41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17" y="1417638"/>
            <a:ext cx="7515225" cy="809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196503"/>
            <a:ext cx="5638800" cy="453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77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196503"/>
            <a:ext cx="5638800" cy="45389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7800" y="1417638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ticTacToe</a:t>
            </a:r>
            <a:r>
              <a:rPr lang="en-US" dirty="0"/>
              <a:t>[ </a:t>
            </a:r>
            <a:r>
              <a:rPr lang="en-US" dirty="0">
                <a:solidFill>
                  <a:srgbClr val="FF0000"/>
                </a:solidFill>
              </a:rPr>
              <a:t>row</a:t>
            </a:r>
            <a:r>
              <a:rPr lang="en-US" dirty="0"/>
              <a:t> ] [  </a:t>
            </a:r>
            <a:r>
              <a:rPr lang="en-US" dirty="0">
                <a:solidFill>
                  <a:srgbClr val="00B0F0"/>
                </a:solidFill>
              </a:rPr>
              <a:t>column</a:t>
            </a:r>
            <a:r>
              <a:rPr lang="en-US" dirty="0"/>
              <a:t> ]   -&gt; refers to individual cell</a:t>
            </a:r>
          </a:p>
        </p:txBody>
      </p:sp>
    </p:spTree>
    <p:extLst>
      <p:ext uri="{BB962C8B-B14F-4D97-AF65-F5344CB8AC3E}">
        <p14:creationId xmlns:p14="http://schemas.microsoft.com/office/powerpoint/2010/main" val="1078238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[ 1 ][  1 ] = ‘X’;</a:t>
            </a:r>
          </a:p>
        </p:txBody>
      </p:sp>
    </p:spTree>
    <p:extLst>
      <p:ext uri="{BB962C8B-B14F-4D97-AF65-F5344CB8AC3E}">
        <p14:creationId xmlns:p14="http://schemas.microsoft.com/office/powerpoint/2010/main" val="242874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[ 1 ][  1 ]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03764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[ 0 ][  1 ]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89089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[ 0 ][  1 ]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18325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Questions: Post to Piazza</a:t>
            </a:r>
          </a:p>
          <a:p>
            <a:r>
              <a:rPr lang="en-US" dirty="0"/>
              <a:t>Academic Honesty</a:t>
            </a:r>
          </a:p>
          <a:p>
            <a:r>
              <a:rPr lang="en-US" dirty="0"/>
              <a:t>Quizzes</a:t>
            </a:r>
          </a:p>
          <a:p>
            <a:r>
              <a:rPr lang="en-US" dirty="0"/>
              <a:t>Review:</a:t>
            </a:r>
          </a:p>
          <a:p>
            <a:pPr lvl="1"/>
            <a:r>
              <a:rPr lang="en-US" dirty="0"/>
              <a:t>Coding </a:t>
            </a:r>
            <a:r>
              <a:rPr lang="en-US" dirty="0" err="1"/>
              <a:t>Gotchas</a:t>
            </a:r>
            <a:endParaRPr lang="en-US" dirty="0"/>
          </a:p>
          <a:p>
            <a:pPr lvl="1"/>
            <a:r>
              <a:rPr lang="en-US" dirty="0"/>
              <a:t>Enhanced for loops</a:t>
            </a:r>
          </a:p>
          <a:p>
            <a:r>
              <a:rPr lang="en-US" dirty="0"/>
              <a:t>2D Arrays</a:t>
            </a:r>
          </a:p>
          <a:p>
            <a:r>
              <a:rPr lang="en-US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4058514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[ 2 ][  2 ]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109014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[ 2 ][  2 ]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237992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[ 0 ][  0 ]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71878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[ 0 ][  0 ]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668435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[ 2 ][  0 ]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355760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[ 2 ][  0 ]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58265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[ 2 ][  1 ]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530830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[ 2 ][  1 ]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4443" y="5632645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582998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[ 0 ][  2 ]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4443" y="5632645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124989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[ 0 ][  2 ]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4443" y="5632645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65908" y="3230598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0599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-76200"/>
            <a:ext cx="8229600" cy="838200"/>
          </a:xfrm>
        </p:spPr>
        <p:txBody>
          <a:bodyPr/>
          <a:lstStyle/>
          <a:p>
            <a:r>
              <a:rPr lang="en-US" dirty="0"/>
              <a:t>Questions: Post to Piazza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1" y="762000"/>
            <a:ext cx="8991600" cy="5943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PLEASE </a:t>
            </a:r>
            <a:r>
              <a:rPr lang="en-US" u="sng" dirty="0"/>
              <a:t>Post All Questions to Piazza</a:t>
            </a:r>
          </a:p>
          <a:p>
            <a:pPr lvl="1"/>
            <a:r>
              <a:rPr lang="en-US" dirty="0"/>
              <a:t>If asking a question about an </a:t>
            </a:r>
            <a:r>
              <a:rPr lang="en-US" b="1" dirty="0"/>
              <a:t>individual assignment</a:t>
            </a:r>
            <a:r>
              <a:rPr lang="en-US" dirty="0"/>
              <a:t> (i.e. </a:t>
            </a:r>
            <a:r>
              <a:rPr lang="en-US" b="1" dirty="0"/>
              <a:t>Homework</a:t>
            </a:r>
            <a:r>
              <a:rPr lang="en-US" dirty="0"/>
              <a:t>) and you must share code (Homework) to ask your question:</a:t>
            </a:r>
          </a:p>
          <a:p>
            <a:pPr lvl="1"/>
            <a:r>
              <a:rPr lang="en-US" b="1" dirty="0"/>
              <a:t>Email instructors ONLY </a:t>
            </a:r>
            <a:r>
              <a:rPr lang="en-US" dirty="0"/>
              <a:t>(see below)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Otherwise: please post questions and look to help </a:t>
            </a:r>
            <a:r>
              <a:rPr lang="en-US" i="1" u="sng" dirty="0"/>
              <a:t>provide hints</a:t>
            </a:r>
            <a:r>
              <a:rPr lang="en-US" i="1" dirty="0"/>
              <a:t> </a:t>
            </a:r>
            <a:r>
              <a:rPr lang="en-US" dirty="0"/>
              <a:t>to other students </a:t>
            </a:r>
          </a:p>
          <a:p>
            <a:r>
              <a:rPr lang="en-US" dirty="0"/>
              <a:t>Collaborative (i.e. in-class activities) or if you don’t have to post code to ask the question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80" y="2667000"/>
            <a:ext cx="3611880" cy="22748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23858"/>
          <a:stretch/>
        </p:blipFill>
        <p:spPr>
          <a:xfrm>
            <a:off x="4176904" y="2678114"/>
            <a:ext cx="4779578" cy="22748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886781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[][] </a:t>
            </a:r>
            <a:r>
              <a:rPr lang="en-US" dirty="0" err="1"/>
              <a:t>numArray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[2][4];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rows = </a:t>
            </a:r>
            <a:r>
              <a:rPr lang="en-US" dirty="0" err="1"/>
              <a:t>numArray.length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cols = </a:t>
            </a:r>
            <a:r>
              <a:rPr lang="en-US" dirty="0" err="1"/>
              <a:t>numArray</a:t>
            </a:r>
            <a:r>
              <a:rPr lang="en-US" dirty="0"/>
              <a:t>[0].length;</a:t>
            </a:r>
          </a:p>
        </p:txBody>
      </p:sp>
    </p:spTree>
    <p:extLst>
      <p:ext uri="{BB962C8B-B14F-4D97-AF65-F5344CB8AC3E}">
        <p14:creationId xmlns:p14="http://schemas.microsoft.com/office/powerpoint/2010/main" val="2780956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 dimensions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636" y="1411346"/>
            <a:ext cx="6287164" cy="48795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3276600"/>
            <a:ext cx="19424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 rows</a:t>
            </a:r>
          </a:p>
          <a:p>
            <a:r>
              <a:rPr lang="en-US" sz="2800" dirty="0"/>
              <a:t>4 columns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6782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Iterate by rows through 2D array?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int[][]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int[2][4];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rows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numArray.length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cols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[0].length;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count = 0;</a:t>
            </a:r>
          </a:p>
          <a:p>
            <a:pPr marL="0" indent="0">
              <a:buNone/>
              <a:tabLst>
                <a:tab pos="330200" algn="l"/>
                <a:tab pos="674688" algn="l"/>
                <a:tab pos="101758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(int r = 0; r &lt; rows; r++) {</a:t>
            </a:r>
          </a:p>
          <a:p>
            <a:pPr marL="0" indent="0">
              <a:buNone/>
              <a:tabLst>
                <a:tab pos="330200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(int c = 0; c &lt; cols;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  <a:tabLst>
                <a:tab pos="330200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[r][c] = count;</a:t>
            </a:r>
          </a:p>
          <a:p>
            <a:pPr marL="0" indent="0">
              <a:buNone/>
              <a:tabLst>
                <a:tab pos="330200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count++;</a:t>
            </a:r>
          </a:p>
          <a:p>
            <a:pPr marL="0" indent="0">
              <a:buNone/>
              <a:tabLst>
                <a:tab pos="330200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 // end for</a:t>
            </a:r>
          </a:p>
          <a:p>
            <a:pPr marL="0" indent="0">
              <a:buNone/>
              <a:tabLst>
                <a:tab pos="330200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// end for	</a:t>
            </a:r>
          </a:p>
          <a:p>
            <a:pPr marL="0" indent="0">
              <a:buNone/>
              <a:tabLst>
                <a:tab pos="330200" algn="l"/>
                <a:tab pos="674688" algn="l"/>
                <a:tab pos="1017588" algn="l"/>
              </a:tabLs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362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/>
              <a:t>Order of iteration – by rows?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30643"/>
            <a:ext cx="5334000" cy="30479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int[][]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int[2][4];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rows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numArray.length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cols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[0].length;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count = 0;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(int r = 0; r &lt; rows; r++) {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(int c = 0; c &lt; cols;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[r][c] = count;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count++;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 // end for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// end for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743200"/>
            <a:ext cx="5105402" cy="39624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5547" y="4038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85033" y="4038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3200" y="40170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64914" y="40170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1494" y="510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1180" y="51001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40061" y="50880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7555" y="510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6333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73"/>
          <a:stretch/>
        </p:blipFill>
        <p:spPr>
          <a:xfrm>
            <a:off x="152400" y="1199269"/>
            <a:ext cx="4343400" cy="29200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4800" t="35443" r="25138"/>
          <a:stretch/>
        </p:blipFill>
        <p:spPr>
          <a:xfrm>
            <a:off x="450574" y="4572984"/>
            <a:ext cx="4045226" cy="20226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2203001"/>
            <a:ext cx="3419475" cy="1752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4197" y="4954552"/>
            <a:ext cx="2667000" cy="13389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173"/>
          <a:stretch/>
        </p:blipFill>
        <p:spPr>
          <a:xfrm>
            <a:off x="168965" y="1199269"/>
            <a:ext cx="4343400" cy="29200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24800" t="35443" r="25138"/>
          <a:stretch/>
        </p:blipFill>
        <p:spPr>
          <a:xfrm>
            <a:off x="467139" y="4572984"/>
            <a:ext cx="4045226" cy="20226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6765" y="2203001"/>
            <a:ext cx="3419475" cy="1752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sp>
        <p:nvSpPr>
          <p:cNvPr id="12" name="Rectangle 11"/>
          <p:cNvSpPr/>
          <p:nvPr/>
        </p:nvSpPr>
        <p:spPr>
          <a:xfrm>
            <a:off x="2456849" y="2029601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93942" y="5162381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83684" y="2520367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63002" y="4700716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194553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00" y="274638"/>
            <a:ext cx="4343400" cy="1143000"/>
          </a:xfrm>
        </p:spPr>
        <p:txBody>
          <a:bodyPr/>
          <a:lstStyle/>
          <a:p>
            <a:r>
              <a:rPr lang="en-US" dirty="0"/>
              <a:t>2D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648200"/>
          </a:xfrm>
        </p:spPr>
        <p:txBody>
          <a:bodyPr>
            <a:noAutofit/>
          </a:bodyPr>
          <a:lstStyle/>
          <a:p>
            <a:r>
              <a:rPr lang="en-US" sz="2400" dirty="0"/>
              <a:t>Read through the 3 2D Array sample problems make sure you understand how they work</a:t>
            </a:r>
          </a:p>
          <a:p>
            <a:pPr lvl="1"/>
            <a:r>
              <a:rPr lang="en-US" sz="2000" dirty="0"/>
              <a:t>2DArraysAndMapsSamples.pdf – from Teams folder</a:t>
            </a:r>
          </a:p>
          <a:p>
            <a:r>
              <a:rPr lang="en-US" sz="2400" dirty="0"/>
              <a:t>Then use the code as an example to answer the 2D Array quiz questions (on Moodle)</a:t>
            </a:r>
          </a:p>
          <a:p>
            <a:r>
              <a:rPr lang="en-US" sz="2400" dirty="0"/>
              <a:t>Then do the 2d sample problems in the in-class exercise for today</a:t>
            </a:r>
          </a:p>
          <a:p>
            <a:r>
              <a:rPr lang="en-US" sz="2400" dirty="0"/>
              <a:t>Post ANY questions to Piazza </a:t>
            </a:r>
            <a:r>
              <a:rPr lang="en-US" sz="2400" b="1" i="1" u="sng" dirty="0"/>
              <a:t>even including code </a:t>
            </a:r>
            <a:r>
              <a:rPr lang="en-US" sz="2400" dirty="0"/>
              <a:t>since this is purely collaborative exercise and the solution code is available to you</a:t>
            </a:r>
          </a:p>
          <a:p>
            <a:r>
              <a:rPr lang="en-US" sz="2400" dirty="0"/>
              <a:t>Please look to help answer questions other students post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CE9D890-3DBF-3740-A8A0-A0CAB304B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38989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411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Begin Maps Part of Today’s Discussion</a:t>
            </a:r>
          </a:p>
        </p:txBody>
      </p:sp>
    </p:spTree>
    <p:extLst>
      <p:ext uri="{BB962C8B-B14F-4D97-AF65-F5344CB8AC3E}">
        <p14:creationId xmlns:p14="http://schemas.microsoft.com/office/powerpoint/2010/main" val="10365176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What:</a:t>
            </a:r>
          </a:p>
          <a:p>
            <a:r>
              <a:rPr lang="en-US" dirty="0"/>
              <a:t>Collection of key-value pairs</a:t>
            </a:r>
          </a:p>
          <a:p>
            <a:pPr lvl="1"/>
            <a:r>
              <a:rPr lang="en-US" dirty="0"/>
              <a:t>Key is the identifier </a:t>
            </a:r>
          </a:p>
          <a:p>
            <a:pPr lvl="2"/>
            <a:r>
              <a:rPr lang="en-US" dirty="0"/>
              <a:t>i.e., A word in a dictionary, or a student ID number, something that uniquely identifies an item</a:t>
            </a:r>
          </a:p>
          <a:p>
            <a:pPr lvl="1"/>
            <a:r>
              <a:rPr lang="en-US" dirty="0"/>
              <a:t>Value is the data for that identifier</a:t>
            </a:r>
          </a:p>
          <a:p>
            <a:pPr lvl="2"/>
            <a:r>
              <a:rPr lang="en-US" dirty="0"/>
              <a:t>i.e., The definition of a word in a dictionary, a Student object for an ID, the value associated with a unique ID</a:t>
            </a:r>
          </a:p>
          <a:p>
            <a:r>
              <a:rPr lang="en-US" dirty="0"/>
              <a:t>Think of this like a dictionary (in some programming languages they’re even called dictionaries)</a:t>
            </a:r>
          </a:p>
          <a:p>
            <a:pPr lvl="1"/>
            <a:r>
              <a:rPr lang="en-US" dirty="0"/>
              <a:t>Key: word</a:t>
            </a:r>
          </a:p>
          <a:p>
            <a:pPr lvl="1"/>
            <a:r>
              <a:rPr lang="en-US" dirty="0"/>
              <a:t>Value: definition</a:t>
            </a:r>
          </a:p>
        </p:txBody>
      </p:sp>
    </p:spTree>
    <p:extLst>
      <p:ext uri="{BB962C8B-B14F-4D97-AF65-F5344CB8AC3E}">
        <p14:creationId xmlns:p14="http://schemas.microsoft.com/office/powerpoint/2010/main" val="29894506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When:</a:t>
            </a:r>
          </a:p>
          <a:p>
            <a:r>
              <a:rPr lang="en-US" dirty="0"/>
              <a:t>We use maps when a unique piece of data is used to retrieve additional information</a:t>
            </a:r>
          </a:p>
          <a:p>
            <a:pPr marL="0" indent="0">
              <a:buNone/>
            </a:pPr>
            <a:r>
              <a:rPr lang="en-US" dirty="0"/>
              <a:t>Why:</a:t>
            </a:r>
          </a:p>
          <a:p>
            <a:r>
              <a:rPr lang="en-US" dirty="0"/>
              <a:t>Fast access to information based on a unique key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HashMap&lt;String, Student&gt;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usernameToStudentMap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HashMap&lt;String, Student&gt;();</a:t>
            </a:r>
          </a:p>
        </p:txBody>
      </p:sp>
    </p:spTree>
    <p:extLst>
      <p:ext uri="{BB962C8B-B14F-4D97-AF65-F5344CB8AC3E}">
        <p14:creationId xmlns:p14="http://schemas.microsoft.com/office/powerpoint/2010/main" val="37414562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685800"/>
            <a:ext cx="8915400" cy="5135563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338138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HashMap&lt;Integer, String&gt; </a:t>
            </a:r>
          </a:p>
          <a:p>
            <a:pPr marL="0" indent="0">
              <a:buNone/>
              <a:tabLst>
                <a:tab pos="338138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zipToAirportMap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HashMap&lt;Integer, String&gt;();</a:t>
            </a:r>
          </a:p>
          <a:p>
            <a:pPr marL="0" indent="0" algn="ctr">
              <a:buNone/>
              <a:tabLst>
                <a:tab pos="338138" algn="l"/>
              </a:tabLst>
            </a:pPr>
            <a:r>
              <a:rPr lang="en-US" sz="2000" dirty="0">
                <a:cs typeface="Courier New" panose="02070309020205020404" pitchFamily="49" charset="0"/>
              </a:rPr>
              <a:t>Keys = Integer = </a:t>
            </a:r>
            <a:r>
              <a:rPr lang="en-US" sz="2000" dirty="0" err="1">
                <a:cs typeface="Courier New" panose="02070309020205020404" pitchFamily="49" charset="0"/>
              </a:rPr>
              <a:t>zipcode</a:t>
            </a:r>
            <a:r>
              <a:rPr lang="en-US" sz="2000" dirty="0">
                <a:cs typeface="Courier New" panose="02070309020205020404" pitchFamily="49" charset="0"/>
              </a:rPr>
              <a:t>	Values = String = Airport Name</a:t>
            </a:r>
          </a:p>
          <a:p>
            <a:pPr marL="0" indent="0">
              <a:buNone/>
              <a:tabLst>
                <a:tab pos="338138" algn="l"/>
              </a:tabLst>
            </a:pPr>
            <a:r>
              <a:rPr lang="en-US" sz="2400" dirty="0">
                <a:cs typeface="Courier New" panose="02070309020205020404" pitchFamily="49" charset="0"/>
              </a:rPr>
              <a:t>Represented with a mathematical diagram:</a:t>
            </a:r>
          </a:p>
          <a:p>
            <a:pPr marL="0" indent="0">
              <a:buNone/>
              <a:tabLst>
                <a:tab pos="338138" algn="l"/>
              </a:tabLst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8138" algn="l"/>
              </a:tabLst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8138" algn="l"/>
              </a:tabLst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 descr="Diagram, venn diagram&#10;&#10;Description automatically generated">
            <a:extLst>
              <a:ext uri="{FF2B5EF4-FFF2-40B4-BE49-F238E27FC236}">
                <a16:creationId xmlns:a16="http://schemas.microsoft.com/office/drawing/2014/main" id="{33C15C45-0C7E-8243-907A-317C1374B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3" y="2286000"/>
            <a:ext cx="6587577" cy="442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1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will be an online quiz associated with almost every lecture</a:t>
            </a:r>
          </a:p>
          <a:p>
            <a:r>
              <a:rPr lang="en-US" dirty="0"/>
              <a:t>Available on Moodle</a:t>
            </a:r>
          </a:p>
          <a:p>
            <a:r>
              <a:rPr lang="en-US" dirty="0"/>
              <a:t>Must be completed by 23:55pm EST on the </a:t>
            </a:r>
            <a:r>
              <a:rPr lang="en-US" dirty="0">
                <a:highlight>
                  <a:srgbClr val="FFFF00"/>
                </a:highlight>
              </a:rPr>
              <a:t>Sunday</a:t>
            </a:r>
            <a:r>
              <a:rPr lang="en-US" dirty="0"/>
              <a:t> the week of the lecture</a:t>
            </a:r>
          </a:p>
          <a:p>
            <a:r>
              <a:rPr lang="en-US" dirty="0"/>
              <a:t>You can post questions relating to this on Moodle even sharing your code</a:t>
            </a:r>
          </a:p>
        </p:txBody>
      </p:sp>
    </p:spTree>
    <p:extLst>
      <p:ext uri="{BB962C8B-B14F-4D97-AF65-F5344CB8AC3E}">
        <p14:creationId xmlns:p14="http://schemas.microsoft.com/office/powerpoint/2010/main" val="9013883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1355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  <a:tabLst>
                <a:tab pos="338138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HashMap&lt;Integer, String&gt; </a:t>
            </a:r>
          </a:p>
          <a:p>
            <a:pPr marL="0" indent="0">
              <a:buNone/>
              <a:tabLst>
                <a:tab pos="338138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zipToAirportMap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HashMap&lt;Integer, String&gt;();</a:t>
            </a:r>
          </a:p>
          <a:p>
            <a:pPr marL="0" indent="0">
              <a:buNone/>
              <a:tabLst>
                <a:tab pos="338138" algn="l"/>
              </a:tabLst>
            </a:pPr>
            <a:endParaRPr lang="en-US" sz="3300" dirty="0"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8138" algn="l"/>
              </a:tabLst>
            </a:pPr>
            <a:r>
              <a:rPr lang="en-US" sz="2900" dirty="0">
                <a:cs typeface="Courier New" panose="02070309020205020404" pitchFamily="49" charset="0"/>
              </a:rPr>
              <a:t>Represented with a mathematical set: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zipToAirportMap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(46241, "Indy"),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(60666, "O'Hare"),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(32827, "Orlando Airport"), 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(90045, "LAX Airport"),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(75261, "DFW Airport"),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(94111, "SFO Airport")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8138" algn="l"/>
              </a:tabLst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8138" algn="l"/>
              </a:tabLst>
            </a:pPr>
            <a:r>
              <a:rPr lang="en-US" sz="2900" dirty="0">
                <a:cs typeface="Courier New" panose="02070309020205020404" pitchFamily="49" charset="0"/>
              </a:rPr>
              <a:t>How Java prints it out to the Console window: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{46241=Indy, 60666=O'Hare, 32827=Orlando Airport, 90045=LAX Airport, 75261=DFW Airport, 94111=SFO Airport}</a:t>
            </a:r>
          </a:p>
          <a:p>
            <a:pPr marL="0" indent="0">
              <a:buNone/>
              <a:tabLst>
                <a:tab pos="338138" algn="l"/>
              </a:tabLst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8138" algn="l"/>
              </a:tabLst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9926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Sometimes, it’s difficult to fully understand maps.</a:t>
            </a:r>
          </a:p>
          <a:p>
            <a:r>
              <a:rPr lang="en-US" dirty="0"/>
              <a:t>Let’s do an example together:</a:t>
            </a:r>
          </a:p>
          <a:p>
            <a:pPr lvl="1"/>
            <a:r>
              <a:rPr lang="en-US" dirty="0"/>
              <a:t>Implement an </a:t>
            </a:r>
            <a:r>
              <a:rPr lang="en-US" dirty="0" err="1"/>
              <a:t>int</a:t>
            </a:r>
            <a:r>
              <a:rPr lang="en-US" dirty="0"/>
              <a:t> array using a map.</a:t>
            </a:r>
          </a:p>
        </p:txBody>
      </p:sp>
    </p:spTree>
    <p:extLst>
      <p:ext uri="{BB962C8B-B14F-4D97-AF65-F5344CB8AC3E}">
        <p14:creationId xmlns:p14="http://schemas.microsoft.com/office/powerpoint/2010/main" val="24681418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Read through the 3 Map sample problems found in </a:t>
            </a:r>
            <a:r>
              <a:rPr lang="en-US" i="1" dirty="0"/>
              <a:t>2DArraysAndMapsSamples.pdf </a:t>
            </a:r>
            <a:r>
              <a:rPr lang="en-US" dirty="0"/>
              <a:t>and make sure you understand how they work</a:t>
            </a:r>
          </a:p>
          <a:p>
            <a:r>
              <a:rPr lang="en-US" dirty="0"/>
              <a:t>Then use the code as an example to answer the Map quiz questions</a:t>
            </a:r>
          </a:p>
          <a:p>
            <a:r>
              <a:rPr lang="en-US" dirty="0"/>
              <a:t>Then solve the map problems in today’s code</a:t>
            </a:r>
          </a:p>
          <a:p>
            <a:r>
              <a:rPr lang="en-US" dirty="0"/>
              <a:t>Post ANY questions to Piazza </a:t>
            </a:r>
            <a:r>
              <a:rPr lang="en-US" b="1" i="1" u="sng" dirty="0"/>
              <a:t>even including code </a:t>
            </a:r>
            <a:r>
              <a:rPr lang="en-US" dirty="0"/>
              <a:t>since this is purely collaborative exercise and the solution code is available to you</a:t>
            </a:r>
          </a:p>
          <a:p>
            <a:r>
              <a:rPr lang="en-US" dirty="0"/>
              <a:t>Please look to help answer questions other students post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30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HashMap</a:t>
            </a:r>
            <a:r>
              <a:rPr lang="en-US" dirty="0"/>
              <a:t> with collections  as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067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if we wanted to make a mini-social network…</a:t>
            </a:r>
          </a:p>
          <a:p>
            <a:pPr marL="0" indent="0">
              <a:buNone/>
            </a:pPr>
            <a:r>
              <a:rPr lang="en-US" dirty="0"/>
              <a:t>Keep track of each student’s (username) friend list?</a:t>
            </a:r>
          </a:p>
          <a:p>
            <a:pPr marL="0" indent="0">
              <a:buNone/>
            </a:pPr>
            <a:r>
              <a:rPr lang="en-US" dirty="0"/>
              <a:t>How could we store that information?</a:t>
            </a:r>
          </a:p>
          <a:p>
            <a:endParaRPr lang="en-US" dirty="0"/>
          </a:p>
          <a:p>
            <a:r>
              <a:rPr lang="en-US" dirty="0" err="1"/>
              <a:t>HashMap</a:t>
            </a:r>
            <a:r>
              <a:rPr lang="en-US" dirty="0"/>
              <a:t>?</a:t>
            </a:r>
          </a:p>
          <a:p>
            <a:r>
              <a:rPr lang="en-US" dirty="0"/>
              <a:t>Type of key?</a:t>
            </a:r>
          </a:p>
          <a:p>
            <a:r>
              <a:rPr lang="en-US" dirty="0"/>
              <a:t>Type of value?</a:t>
            </a:r>
          </a:p>
          <a:p>
            <a:r>
              <a:rPr lang="en-US" dirty="0"/>
              <a:t>Code?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58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438400" y="5144298"/>
          <a:ext cx="6096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910692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51103820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/>
                        <a:t>Keys 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  (</a:t>
                      </a:r>
                      <a:r>
                        <a:rPr lang="en-US" dirty="0" err="1"/>
                        <a:t>ArrayList</a:t>
                      </a:r>
                      <a:r>
                        <a:rPr lang="en-US" dirty="0"/>
                        <a:t>&lt;String&gt;</a:t>
                      </a:r>
                      <a:r>
                        <a:rPr lang="en-US" baseline="0" dirty="0"/>
                        <a:t> 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570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1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7547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HashMap</a:t>
            </a:r>
            <a:r>
              <a:rPr lang="en-US" dirty="0"/>
              <a:t> with collections  as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1889"/>
            <a:ext cx="8915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HashMap</a:t>
            </a:r>
            <a:r>
              <a:rPr lang="en-US" sz="2400" dirty="0">
                <a:latin typeface="Consolas" panose="020B0609020204030204" pitchFamily="49" charset="0"/>
              </a:rPr>
              <a:t>&lt;String, </a:t>
            </a:r>
            <a:r>
              <a:rPr lang="en-US" sz="2400" dirty="0" err="1">
                <a:latin typeface="Consolas" panose="020B0609020204030204" pitchFamily="49" charset="0"/>
              </a:rPr>
              <a:t>ArrayList</a:t>
            </a:r>
            <a:r>
              <a:rPr lang="en-US" sz="2400" dirty="0">
                <a:latin typeface="Consolas" panose="020B0609020204030204" pitchFamily="49" charset="0"/>
              </a:rPr>
              <a:t>&lt;String&gt;&gt; </a:t>
            </a:r>
            <a:r>
              <a:rPr lang="en-US" sz="2400" dirty="0" err="1">
                <a:latin typeface="Consolas" panose="020B0609020204030204" pitchFamily="49" charset="0"/>
              </a:rPr>
              <a:t>friendMap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friendMap.put</a:t>
            </a:r>
            <a:r>
              <a:rPr lang="en-US" sz="2400" dirty="0">
                <a:latin typeface="Consolas" panose="020B0609020204030204" pitchFamily="49" charset="0"/>
              </a:rPr>
              <a:t>("Jason", new </a:t>
            </a:r>
            <a:r>
              <a:rPr lang="en-US" sz="2400" dirty="0" err="1">
                <a:latin typeface="Consolas" panose="020B0609020204030204" pitchFamily="49" charset="0"/>
              </a:rPr>
              <a:t>ArrayList</a:t>
            </a:r>
            <a:r>
              <a:rPr lang="en-US" sz="2400" dirty="0">
                <a:latin typeface="Consolas" panose="020B0609020204030204" pitchFamily="49" charset="0"/>
              </a:rPr>
              <a:t>&lt;String&gt;() );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friendMap</a:t>
            </a:r>
            <a:r>
              <a:rPr lang="en-US" sz="2400" dirty="0">
                <a:latin typeface="Consolas" panose="020B0609020204030204" pitchFamily="49" charset="0"/>
              </a:rPr>
              <a:t> = new </a:t>
            </a:r>
            <a:r>
              <a:rPr lang="en-US" sz="2400" dirty="0" err="1">
                <a:latin typeface="Consolas" panose="020B0609020204030204" pitchFamily="49" charset="0"/>
              </a:rPr>
              <a:t>HashMap</a:t>
            </a: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</a:rPr>
              <a:t>String, </a:t>
            </a:r>
            <a:r>
              <a:rPr lang="en-US" sz="1800" dirty="0" err="1">
                <a:latin typeface="Consolas" panose="020B0609020204030204" pitchFamily="49" charset="0"/>
              </a:rPr>
              <a:t>ArrayList</a:t>
            </a:r>
            <a:r>
              <a:rPr lang="en-US" sz="1800" dirty="0">
                <a:latin typeface="Consolas" panose="020B0609020204030204" pitchFamily="49" charset="0"/>
              </a:rPr>
              <a:t>&lt;String&gt;</a:t>
            </a:r>
            <a:r>
              <a:rPr lang="en-US" sz="2400" dirty="0"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friendMap.put</a:t>
            </a:r>
            <a:r>
              <a:rPr lang="en-US" sz="2400" dirty="0">
                <a:latin typeface="Consolas" panose="020B0609020204030204" pitchFamily="49" charset="0"/>
              </a:rPr>
              <a:t>("Jason", new </a:t>
            </a:r>
            <a:r>
              <a:rPr lang="en-US" sz="2400" dirty="0" err="1">
                <a:latin typeface="Consolas" panose="020B0609020204030204" pitchFamily="49" charset="0"/>
              </a:rPr>
              <a:t>ArrayList</a:t>
            </a:r>
            <a:r>
              <a:rPr lang="en-US" sz="2400" dirty="0">
                <a:latin typeface="Consolas" panose="020B0609020204030204" pitchFamily="49" charset="0"/>
              </a:rPr>
              <a:t>&lt;String&gt;() );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ArrayList</a:t>
            </a:r>
            <a:r>
              <a:rPr lang="en-US" sz="2400" dirty="0">
                <a:latin typeface="Consolas" panose="020B0609020204030204" pitchFamily="49" charset="0"/>
              </a:rPr>
              <a:t>&lt;String&gt; </a:t>
            </a:r>
            <a:r>
              <a:rPr lang="en-US" sz="2400" dirty="0" err="1">
                <a:latin typeface="Consolas" panose="020B0609020204030204" pitchFamily="49" charset="0"/>
              </a:rPr>
              <a:t>jasonsFriends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friendMap.get</a:t>
            </a:r>
            <a:r>
              <a:rPr lang="en-US" sz="2400" dirty="0">
                <a:latin typeface="Consolas" panose="020B0609020204030204" pitchFamily="49" charset="0"/>
              </a:rPr>
              <a:t>("Jason");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jasonsFriends.add</a:t>
            </a:r>
            <a:r>
              <a:rPr lang="en-US" sz="2400" dirty="0">
                <a:latin typeface="Consolas" panose="020B0609020204030204" pitchFamily="49" charset="0"/>
              </a:rPr>
              <a:t>("Aaron");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friendMap.get</a:t>
            </a:r>
            <a:r>
              <a:rPr lang="en-US" sz="2400" dirty="0">
                <a:latin typeface="Consolas" panose="020B0609020204030204" pitchFamily="49" charset="0"/>
              </a:rPr>
              <a:t>("Jason").add( "JP"    );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friendMap.get</a:t>
            </a:r>
            <a:r>
              <a:rPr lang="en-US" sz="2400" dirty="0">
                <a:latin typeface="Consolas" panose="020B0609020204030204" pitchFamily="49" charset="0"/>
              </a:rPr>
              <a:t>("JP").add( "Jason"    );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00" y="5144298"/>
          <a:ext cx="6096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910692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51103820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/>
                        <a:t>Keys 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  (</a:t>
                      </a:r>
                      <a:r>
                        <a:rPr lang="en-US" dirty="0" err="1"/>
                        <a:t>ArrayList</a:t>
                      </a:r>
                      <a:r>
                        <a:rPr lang="en-US" dirty="0"/>
                        <a:t>&lt;String&gt;</a:t>
                      </a:r>
                      <a:r>
                        <a:rPr lang="en-US" baseline="0" dirty="0"/>
                        <a:t> 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570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1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75470"/>
                  </a:ext>
                </a:extLst>
              </a:tr>
            </a:tbl>
          </a:graphicData>
        </a:graphic>
      </p:graphicFrame>
      <p:sp>
        <p:nvSpPr>
          <p:cNvPr id="5" name="Lightning Bolt 4"/>
          <p:cNvSpPr/>
          <p:nvPr/>
        </p:nvSpPr>
        <p:spPr>
          <a:xfrm>
            <a:off x="66675" y="897970"/>
            <a:ext cx="1219200" cy="103933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50" y="476806"/>
            <a:ext cx="5257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NULL POINTER EXCEPTION: </a:t>
            </a:r>
            <a:r>
              <a:rPr lang="en-US" dirty="0" err="1"/>
              <a:t>friendMap</a:t>
            </a:r>
            <a:r>
              <a:rPr lang="en-US" dirty="0"/>
              <a:t> is null</a:t>
            </a:r>
          </a:p>
        </p:txBody>
      </p:sp>
      <p:sp>
        <p:nvSpPr>
          <p:cNvPr id="7" name="Lightning Bolt 6"/>
          <p:cNvSpPr/>
          <p:nvPr/>
        </p:nvSpPr>
        <p:spPr>
          <a:xfrm>
            <a:off x="2286000" y="3856515"/>
            <a:ext cx="1219200" cy="103933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66900" y="3463332"/>
            <a:ext cx="6400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NULL POINTER EXCEPTION: </a:t>
            </a:r>
            <a:r>
              <a:rPr lang="en-US" dirty="0" err="1">
                <a:latin typeface="Consolas" panose="020B0609020204030204" pitchFamily="49" charset="0"/>
              </a:rPr>
              <a:t>friendMap.get</a:t>
            </a:r>
            <a:r>
              <a:rPr lang="en-US" dirty="0">
                <a:latin typeface="Consolas" panose="020B0609020204030204" pitchFamily="49" charset="0"/>
              </a:rPr>
              <a:t>("JP")</a:t>
            </a:r>
            <a:r>
              <a:rPr lang="en-US" dirty="0"/>
              <a:t> is null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569786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friendMap</a:t>
            </a:r>
            <a:r>
              <a:rPr lang="en-US" sz="2400" dirty="0">
                <a:latin typeface="Consolas" panose="020B0609020204030204" pitchFamily="49" charset="0"/>
              </a:rPr>
              <a:t>-&gt;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438400" y="5144298"/>
          <a:ext cx="6096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910692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51103820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/>
                        <a:t>Keys 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  (</a:t>
                      </a:r>
                      <a:r>
                        <a:rPr lang="en-US" dirty="0" err="1"/>
                        <a:t>ArrayList</a:t>
                      </a:r>
                      <a:r>
                        <a:rPr lang="en-US" dirty="0"/>
                        <a:t>&lt;String&gt;</a:t>
                      </a:r>
                      <a:r>
                        <a:rPr lang="en-US" baseline="0" dirty="0"/>
                        <a:t> 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[Aaron]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570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1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7547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438400" y="5144298"/>
          <a:ext cx="6096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910692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51103820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/>
                        <a:t>Keys 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  (</a:t>
                      </a:r>
                      <a:r>
                        <a:rPr lang="en-US" dirty="0" err="1"/>
                        <a:t>ArrayList</a:t>
                      </a:r>
                      <a:r>
                        <a:rPr lang="en-US" dirty="0"/>
                        <a:t>&lt;String&gt;</a:t>
                      </a:r>
                      <a:r>
                        <a:rPr lang="en-US" baseline="0" dirty="0"/>
                        <a:t> 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[Aaron, JP]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570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1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75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8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Questions from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ANY questions to Piazza </a:t>
            </a:r>
            <a:r>
              <a:rPr lang="en-US" b="1" i="1" u="sng" dirty="0"/>
              <a:t>even including code </a:t>
            </a:r>
            <a:r>
              <a:rPr lang="en-US" dirty="0"/>
              <a:t>since this is purely collaborative exercise and the solution code is available to you</a:t>
            </a:r>
          </a:p>
          <a:p>
            <a:r>
              <a:rPr lang="en-US" dirty="0"/>
              <a:t>Please look to help answer questions other students post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996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D2C3-7456-4C1B-BD33-7612AB61F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9238"/>
            <a:ext cx="8229600" cy="1143000"/>
          </a:xfrm>
        </p:spPr>
        <p:txBody>
          <a:bodyPr/>
          <a:lstStyle/>
          <a:p>
            <a:r>
              <a:rPr lang="en-US" dirty="0"/>
              <a:t>If times allows…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25B11-D2A5-4AAD-A104-7DE5C1AF0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tips and tricks for when something goes wrong…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DB67C-91C7-4ABE-97FB-6CB2472155C4}"/>
              </a:ext>
            </a:extLst>
          </p:cNvPr>
          <p:cNvSpPr txBox="1"/>
          <p:nvPr/>
        </p:nvSpPr>
        <p:spPr>
          <a:xfrm>
            <a:off x="2286000" y="324796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9378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636100" cy="81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400" dirty="0">
                <a:solidFill>
                  <a:srgbClr val="840629"/>
                </a:solidFill>
              </a:rPr>
              <a:t>How to identify a problem in your code?</a:t>
            </a:r>
            <a:endParaRPr sz="2400" dirty="0">
              <a:solidFill>
                <a:srgbClr val="840629"/>
              </a:solidFill>
            </a:endParaRPr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>
            <a:off x="32657" y="817200"/>
            <a:ext cx="8802900" cy="4061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/>
              <a:t>When you run your code, and you do not pass all the tests...</a:t>
            </a: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r>
              <a:rPr lang="en" sz="2400" dirty="0"/>
              <a:t>What can you do?</a:t>
            </a:r>
            <a:endParaRPr sz="2400" dirty="0"/>
          </a:p>
          <a:p>
            <a:pPr indent="-361950">
              <a:buSzPts val="2100"/>
            </a:pPr>
            <a:r>
              <a:rPr lang="en" sz="2400" dirty="0"/>
              <a:t>Try re-running the exact same code </a:t>
            </a:r>
            <a:endParaRPr sz="2400" dirty="0"/>
          </a:p>
          <a:p>
            <a:pPr lvl="1" indent="-361950">
              <a:buSzPts val="2100"/>
            </a:pPr>
            <a:r>
              <a:rPr lang="en" sz="2400" dirty="0"/>
              <a:t>Do miracles happen for you? </a:t>
            </a:r>
            <a:r>
              <a:rPr lang="en" sz="2400" dirty="0">
                <a:solidFill>
                  <a:srgbClr val="FFFFFF"/>
                </a:solidFill>
              </a:rPr>
              <a:t>(...It’s OK we have all done it...)</a:t>
            </a:r>
            <a:endParaRPr sz="2400" dirty="0">
              <a:solidFill>
                <a:srgbClr val="FFFFFF"/>
              </a:solidFill>
            </a:endParaRPr>
          </a:p>
          <a:p>
            <a:pPr indent="-361950">
              <a:spcBef>
                <a:spcPts val="0"/>
              </a:spcBef>
              <a:buSzPts val="2100"/>
            </a:pPr>
            <a:r>
              <a:rPr lang="en" sz="2400" dirty="0"/>
              <a:t>Try changing code randomly and see if it helps? </a:t>
            </a:r>
            <a:endParaRPr sz="2400" dirty="0"/>
          </a:p>
          <a:p>
            <a:pPr lvl="1" indent="-361950">
              <a:buSzPts val="2100"/>
            </a:pPr>
            <a:r>
              <a:rPr lang="en" sz="2400" dirty="0"/>
              <a:t>(do you like the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Infinite monkey theorem</a:t>
            </a:r>
            <a:r>
              <a:rPr lang="en" sz="2400" dirty="0"/>
              <a:t>? -&gt;)</a:t>
            </a:r>
            <a:endParaRPr sz="2400" dirty="0"/>
          </a:p>
          <a:p>
            <a:pPr indent="-361950">
              <a:spcBef>
                <a:spcPts val="0"/>
              </a:spcBef>
              <a:buSzPts val="2100"/>
            </a:pPr>
            <a:r>
              <a:rPr lang="en" sz="2400" dirty="0"/>
              <a:t>Try to think through through the code and see what goes wrong?</a:t>
            </a:r>
            <a:endParaRPr sz="2400" dirty="0"/>
          </a:p>
          <a:p>
            <a:pPr lvl="1" indent="-361950">
              <a:buSzPts val="2100"/>
            </a:pPr>
            <a:r>
              <a:rPr lang="en" sz="2400" dirty="0"/>
              <a:t>This is HARD! But tracing out on paper can be very helpful!</a:t>
            </a:r>
            <a:endParaRPr sz="2400" dirty="0"/>
          </a:p>
          <a:p>
            <a:pPr marL="0" indent="0">
              <a:buNone/>
            </a:pPr>
            <a:r>
              <a:rPr lang="en" sz="2400" dirty="0"/>
              <a:t>There are better, more powerful and </a:t>
            </a:r>
            <a:r>
              <a:rPr lang="en" sz="2400" b="1" i="1" dirty="0"/>
              <a:t>much FASTER</a:t>
            </a:r>
            <a:r>
              <a:rPr lang="en" sz="2400" dirty="0"/>
              <a:t> approaches</a:t>
            </a:r>
            <a:endParaRPr sz="2400" dirty="0"/>
          </a:p>
          <a:p>
            <a:pPr marL="0" indent="0">
              <a:buNone/>
            </a:pPr>
            <a:endParaRPr sz="2400" b="1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endParaRPr sz="2000" dirty="0"/>
          </a:p>
        </p:txBody>
      </p:sp>
      <p:pic>
        <p:nvPicPr>
          <p:cNvPr id="91" name="Google Shape;9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022" y="1887593"/>
            <a:ext cx="2327550" cy="18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/>
          </p:nvPr>
        </p:nvSpPr>
        <p:spPr>
          <a:xfrm>
            <a:off x="10886" y="0"/>
            <a:ext cx="8636100" cy="81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2400" dirty="0">
                <a:solidFill>
                  <a:srgbClr val="840629"/>
                </a:solidFill>
              </a:rPr>
              <a:t>How to identify a problem in your code?</a:t>
            </a:r>
            <a:endParaRPr sz="2400" dirty="0">
              <a:solidFill>
                <a:srgbClr val="840629"/>
              </a:solidFill>
            </a:endParaRPr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0" y="1219200"/>
            <a:ext cx="9067800" cy="4061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800" b="1" i="1" dirty="0"/>
              <a:t>Better, more powerful and much FASTER approaches</a:t>
            </a:r>
            <a:endParaRPr sz="2800" b="1" i="1" dirty="0"/>
          </a:p>
          <a:p>
            <a:pPr indent="-361950">
              <a:buSzPts val="2100"/>
            </a:pPr>
            <a:r>
              <a:rPr lang="en" sz="2800" b="1" u="sng" dirty="0"/>
              <a:t>Read the error messages</a:t>
            </a:r>
            <a:r>
              <a:rPr lang="en" sz="2800" dirty="0"/>
              <a:t> when there are test cases</a:t>
            </a:r>
            <a:endParaRPr sz="2800" dirty="0"/>
          </a:p>
          <a:p>
            <a:pPr lvl="1" indent="-361950">
              <a:buSzPts val="2100"/>
            </a:pPr>
            <a:r>
              <a:rPr lang="en" dirty="0"/>
              <a:t>Examples of errors? How do we see them?</a:t>
            </a:r>
            <a:endParaRPr dirty="0"/>
          </a:p>
          <a:p>
            <a:pPr indent="-361950">
              <a:spcBef>
                <a:spcPts val="0"/>
              </a:spcBef>
              <a:buSzPts val="2100"/>
            </a:pPr>
            <a:r>
              <a:rPr lang="en" sz="2800" b="1" u="sng" dirty="0"/>
              <a:t>Examine the test cases</a:t>
            </a:r>
            <a:r>
              <a:rPr lang="en" sz="2800" dirty="0"/>
              <a:t> that fail</a:t>
            </a:r>
            <a:endParaRPr sz="2800" dirty="0"/>
          </a:p>
          <a:p>
            <a:pPr lvl="1" indent="-361950">
              <a:buSzPts val="2100"/>
            </a:pPr>
            <a:r>
              <a:rPr lang="en" dirty="0"/>
              <a:t>What is the </a:t>
            </a:r>
            <a:r>
              <a:rPr lang="en" b="1" dirty="0"/>
              <a:t>INPUT</a:t>
            </a:r>
            <a:r>
              <a:rPr lang="en" dirty="0"/>
              <a:t>? What </a:t>
            </a:r>
            <a:r>
              <a:rPr lang="en" b="1" i="1" dirty="0"/>
              <a:t>SHOULD</a:t>
            </a:r>
            <a:r>
              <a:rPr lang="en" dirty="0"/>
              <a:t> the output be?</a:t>
            </a:r>
            <a:endParaRPr dirty="0"/>
          </a:p>
          <a:p>
            <a:pPr indent="-361950">
              <a:spcBef>
                <a:spcPts val="0"/>
              </a:spcBef>
              <a:buSzPts val="2100"/>
            </a:pPr>
            <a:r>
              <a:rPr lang="en" sz="2800" b="1" u="sng" dirty="0"/>
              <a:t>“When in doubt, print it out!”</a:t>
            </a:r>
            <a:r>
              <a:rPr lang="en" sz="2800" dirty="0"/>
              <a:t> - Dr. Yoder</a:t>
            </a:r>
            <a:endParaRPr sz="2800" dirty="0"/>
          </a:p>
          <a:p>
            <a:pPr lvl="1" indent="-361950">
              <a:buSzPts val="2100"/>
              <a:buFont typeface="Consolas"/>
              <a:buChar char="○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System.out.println("myVar: " + myVar 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lvl="1" indent="-361950">
              <a:buSzPts val="2100"/>
              <a:buFont typeface="Consolas"/>
              <a:buChar char="○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Arrays.toString( arr) </a:t>
            </a:r>
          </a:p>
          <a:p>
            <a:pPr lvl="1" indent="-361950">
              <a:buSzPts val="2100"/>
              <a:buFont typeface="Consolas"/>
              <a:buChar char="○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Classes? -&gt; obj.toString()  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indent="-361950">
              <a:spcBef>
                <a:spcPts val="0"/>
              </a:spcBef>
              <a:buSzPts val="2100"/>
            </a:pPr>
            <a:r>
              <a:rPr lang="en" sz="2800" dirty="0"/>
              <a:t>For the love of Java... </a:t>
            </a:r>
            <a:r>
              <a:rPr lang="en" sz="2800" b="1" u="sng" dirty="0"/>
              <a:t>Use the Debugger</a:t>
            </a:r>
            <a:r>
              <a:rPr lang="en" sz="2800" dirty="0"/>
              <a:t>!</a:t>
            </a:r>
            <a:endParaRPr sz="2800" dirty="0"/>
          </a:p>
          <a:p>
            <a:pPr lvl="1" indent="-361950">
              <a:buSzPts val="2100"/>
            </a:pPr>
            <a:r>
              <a:rPr lang="en" dirty="0"/>
              <a:t>no code modification/commenting required</a:t>
            </a:r>
            <a:endParaRPr dirty="0"/>
          </a:p>
          <a:p>
            <a:pPr marL="0" indent="0"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title"/>
          </p:nvPr>
        </p:nvSpPr>
        <p:spPr>
          <a:xfrm>
            <a:off x="526262" y="408600"/>
            <a:ext cx="8636100" cy="81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2400" dirty="0">
                <a:solidFill>
                  <a:srgbClr val="840629"/>
                </a:solidFill>
              </a:rPr>
              <a:t>Did I “meme” this right? (got a 220 meme? send it to me)</a:t>
            </a:r>
            <a:endParaRPr sz="2400" dirty="0">
              <a:solidFill>
                <a:srgbClr val="840629"/>
              </a:solidFill>
            </a:endParaRPr>
          </a:p>
        </p:txBody>
      </p:sp>
      <p:pic>
        <p:nvPicPr>
          <p:cNvPr id="103" name="Google Shape;1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51" y="1788101"/>
            <a:ext cx="2939425" cy="412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0660" y="5584151"/>
            <a:ext cx="5767850" cy="3799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5" name="Google Shape;10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0012" y="4978200"/>
            <a:ext cx="5293976" cy="48235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6" name="Google Shape;10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09475" y="2069251"/>
            <a:ext cx="5650224" cy="234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4"/>
          <p:cNvPicPr preferRelativeResize="0"/>
          <p:nvPr/>
        </p:nvPicPr>
        <p:blipFill rotWithShape="1">
          <a:blip r:embed="rId5">
            <a:alphaModFix/>
          </a:blip>
          <a:srcRect r="93588"/>
          <a:stretch/>
        </p:blipFill>
        <p:spPr>
          <a:xfrm>
            <a:off x="3147388" y="4592637"/>
            <a:ext cx="610700" cy="867901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honesty in 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/>
              <a:t>Please do not collaborate on homework assignments beyond what is allowed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24702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Definitely not OK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62280" y="3505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Looking at someone else’s solution, “just for a reference” as you write your own code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Pair programming on an individual assignment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Sitting next to someone as you both work on the assignment, working through any problems you have as a group</a:t>
            </a:r>
          </a:p>
        </p:txBody>
      </p:sp>
    </p:spTree>
    <p:extLst>
      <p:ext uri="{BB962C8B-B14F-4D97-AF65-F5344CB8AC3E}">
        <p14:creationId xmlns:p14="http://schemas.microsoft.com/office/powerpoint/2010/main" val="36084118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title"/>
          </p:nvPr>
        </p:nvSpPr>
        <p:spPr>
          <a:xfrm>
            <a:off x="249550" y="919625"/>
            <a:ext cx="8636100" cy="81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2400">
                <a:solidFill>
                  <a:srgbClr val="840629"/>
                </a:solidFill>
              </a:rPr>
              <a:t>The Debugger Up Close</a:t>
            </a:r>
            <a:endParaRPr sz="2400">
              <a:solidFill>
                <a:srgbClr val="840629"/>
              </a:solidFill>
            </a:endParaRPr>
          </a:p>
        </p:txBody>
      </p:sp>
      <p:pic>
        <p:nvPicPr>
          <p:cNvPr id="113" name="Google Shape;1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50" y="1842950"/>
            <a:ext cx="3788100" cy="1974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4" name="Google Shape;11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250" y="3923469"/>
            <a:ext cx="3788100" cy="1719807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5" name="Google Shape;11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4325" y="1842951"/>
            <a:ext cx="4548200" cy="921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25"/>
          <p:cNvCxnSpPr/>
          <p:nvPr/>
        </p:nvCxnSpPr>
        <p:spPr>
          <a:xfrm rot="10800000" flipH="1">
            <a:off x="6763700" y="2644725"/>
            <a:ext cx="1028700" cy="1182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25"/>
          <p:cNvCxnSpPr/>
          <p:nvPr/>
        </p:nvCxnSpPr>
        <p:spPr>
          <a:xfrm rot="10800000">
            <a:off x="8461025" y="2644650"/>
            <a:ext cx="12900" cy="20445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" name="Google Shape;118;p25"/>
          <p:cNvSpPr txBox="1"/>
          <p:nvPr/>
        </p:nvSpPr>
        <p:spPr>
          <a:xfrm>
            <a:off x="5452100" y="3763325"/>
            <a:ext cx="1684500" cy="3987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/>
              <a:t>Java Perspective</a:t>
            </a:r>
            <a:endParaRPr/>
          </a:p>
        </p:txBody>
      </p:sp>
      <p:sp>
        <p:nvSpPr>
          <p:cNvPr id="119" name="Google Shape;119;p25"/>
          <p:cNvSpPr txBox="1"/>
          <p:nvPr/>
        </p:nvSpPr>
        <p:spPr>
          <a:xfrm>
            <a:off x="7075500" y="4689150"/>
            <a:ext cx="2068500" cy="3987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/>
              <a:t>Debugging Perspective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650" y="1873100"/>
            <a:ext cx="3088000" cy="1478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26"/>
          <p:cNvCxnSpPr>
            <a:stCxn id="126" idx="0"/>
          </p:cNvCxnSpPr>
          <p:nvPr/>
        </p:nvCxnSpPr>
        <p:spPr>
          <a:xfrm rot="10800000">
            <a:off x="6082100" y="2670450"/>
            <a:ext cx="1337400" cy="1526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" name="Google Shape;126;p26"/>
          <p:cNvSpPr txBox="1"/>
          <p:nvPr/>
        </p:nvSpPr>
        <p:spPr>
          <a:xfrm>
            <a:off x="6249350" y="4196850"/>
            <a:ext cx="2340300" cy="7332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Indicates that the program is still running</a:t>
            </a:r>
            <a:endParaRPr sz="1600"/>
          </a:p>
        </p:txBody>
      </p:sp>
      <p:sp>
        <p:nvSpPr>
          <p:cNvPr id="127" name="Google Shape;127;p26"/>
          <p:cNvSpPr txBox="1"/>
          <p:nvPr/>
        </p:nvSpPr>
        <p:spPr>
          <a:xfrm>
            <a:off x="320725" y="3756000"/>
            <a:ext cx="2803200" cy="16149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Even after you click the red STOP SQUARE, if you ran it multiple times before, you have to repeatedly clear it (or restart Eclipse)</a:t>
            </a:r>
            <a:endParaRPr sz="1600"/>
          </a:p>
        </p:txBody>
      </p:sp>
      <p:pic>
        <p:nvPicPr>
          <p:cNvPr id="128" name="Google Shape;12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301" y="1975950"/>
            <a:ext cx="3988125" cy="8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5588" y="4196850"/>
            <a:ext cx="1562100" cy="1524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30" name="Google Shape;130;p26"/>
          <p:cNvCxnSpPr/>
          <p:nvPr/>
        </p:nvCxnSpPr>
        <p:spPr>
          <a:xfrm rot="10800000" flipH="1">
            <a:off x="1183000" y="2580125"/>
            <a:ext cx="38700" cy="1183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Google Shape;131;p26"/>
          <p:cNvCxnSpPr>
            <a:endCxn id="129" idx="1"/>
          </p:cNvCxnSpPr>
          <p:nvPr/>
        </p:nvCxnSpPr>
        <p:spPr>
          <a:xfrm>
            <a:off x="2918888" y="4804950"/>
            <a:ext cx="986700" cy="153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141350" y="919625"/>
            <a:ext cx="8928600" cy="81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2400">
                <a:solidFill>
                  <a:srgbClr val="840629"/>
                </a:solidFill>
              </a:rPr>
              <a:t>ALWAYS (1) </a:t>
            </a:r>
            <a:r>
              <a:rPr lang="en" sz="2400" u="sng">
                <a:solidFill>
                  <a:srgbClr val="840629"/>
                </a:solidFill>
              </a:rPr>
              <a:t>stop</a:t>
            </a:r>
            <a:r>
              <a:rPr lang="en" sz="2400">
                <a:solidFill>
                  <a:srgbClr val="840629"/>
                </a:solidFill>
              </a:rPr>
              <a:t> the debugger AND (2) </a:t>
            </a:r>
            <a:r>
              <a:rPr lang="en" sz="2400" u="sng">
                <a:solidFill>
                  <a:srgbClr val="840629"/>
                </a:solidFill>
              </a:rPr>
              <a:t>clear</a:t>
            </a:r>
            <a:r>
              <a:rPr lang="en" sz="2400">
                <a:solidFill>
                  <a:srgbClr val="840629"/>
                </a:solidFill>
              </a:rPr>
              <a:t> it when done!</a:t>
            </a:r>
            <a:endParaRPr sz="2400">
              <a:solidFill>
                <a:srgbClr val="840629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/>
        </p:nvSpPr>
        <p:spPr>
          <a:xfrm>
            <a:off x="4738400" y="3985575"/>
            <a:ext cx="1158000" cy="7788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Step Into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method</a:t>
            </a:r>
            <a:endParaRPr sz="1600"/>
          </a:p>
        </p:txBody>
      </p:sp>
      <p:sp>
        <p:nvSpPr>
          <p:cNvPr id="138" name="Google Shape;138;p27"/>
          <p:cNvSpPr txBox="1"/>
          <p:nvPr/>
        </p:nvSpPr>
        <p:spPr>
          <a:xfrm>
            <a:off x="189650" y="4165575"/>
            <a:ext cx="1384500" cy="15138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Resume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(until next break point or complete)</a:t>
            </a:r>
            <a:endParaRPr sz="1600"/>
          </a:p>
        </p:txBody>
      </p:sp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141350" y="919625"/>
            <a:ext cx="8928600" cy="81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2400">
                <a:solidFill>
                  <a:srgbClr val="840629"/>
                </a:solidFill>
              </a:rPr>
              <a:t>Debugger Controls Up Close</a:t>
            </a:r>
            <a:endParaRPr sz="2400">
              <a:solidFill>
                <a:srgbClr val="840629"/>
              </a:solidFill>
            </a:endParaRPr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064" y="1924439"/>
            <a:ext cx="5436825" cy="9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/>
        </p:nvSpPr>
        <p:spPr>
          <a:xfrm>
            <a:off x="1709475" y="4165575"/>
            <a:ext cx="1158000" cy="5346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Suspend</a:t>
            </a:r>
            <a:endParaRPr sz="1600"/>
          </a:p>
        </p:txBody>
      </p:sp>
      <p:sp>
        <p:nvSpPr>
          <p:cNvPr id="142" name="Google Shape;142;p27"/>
          <p:cNvSpPr txBox="1"/>
          <p:nvPr/>
        </p:nvSpPr>
        <p:spPr>
          <a:xfrm>
            <a:off x="3111100" y="4165575"/>
            <a:ext cx="1158000" cy="5346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Terminate</a:t>
            </a:r>
            <a:endParaRPr sz="1600"/>
          </a:p>
        </p:txBody>
      </p:sp>
      <p:sp>
        <p:nvSpPr>
          <p:cNvPr id="143" name="Google Shape;143;p27"/>
          <p:cNvSpPr txBox="1"/>
          <p:nvPr/>
        </p:nvSpPr>
        <p:spPr>
          <a:xfrm>
            <a:off x="5996650" y="3985575"/>
            <a:ext cx="1158000" cy="7788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Step Over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method</a:t>
            </a:r>
            <a:endParaRPr sz="1600"/>
          </a:p>
        </p:txBody>
      </p:sp>
      <p:sp>
        <p:nvSpPr>
          <p:cNvPr id="144" name="Google Shape;144;p27"/>
          <p:cNvSpPr txBox="1"/>
          <p:nvPr/>
        </p:nvSpPr>
        <p:spPr>
          <a:xfrm>
            <a:off x="7332350" y="4024275"/>
            <a:ext cx="1347300" cy="8706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Step Return (Out)</a:t>
            </a:r>
            <a:endParaRPr sz="1600"/>
          </a:p>
        </p:txBody>
      </p:sp>
      <p:cxnSp>
        <p:nvCxnSpPr>
          <p:cNvPr id="145" name="Google Shape;145;p27"/>
          <p:cNvCxnSpPr/>
          <p:nvPr/>
        </p:nvCxnSpPr>
        <p:spPr>
          <a:xfrm rot="10800000" flipH="1">
            <a:off x="835875" y="2850375"/>
            <a:ext cx="1080000" cy="1315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27"/>
          <p:cNvCxnSpPr>
            <a:stCxn id="142" idx="0"/>
          </p:cNvCxnSpPr>
          <p:nvPr/>
        </p:nvCxnSpPr>
        <p:spPr>
          <a:xfrm rot="10800000">
            <a:off x="3639100" y="2721675"/>
            <a:ext cx="51000" cy="1443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Google Shape;147;p27"/>
          <p:cNvCxnSpPr>
            <a:stCxn id="141" idx="0"/>
          </p:cNvCxnSpPr>
          <p:nvPr/>
        </p:nvCxnSpPr>
        <p:spPr>
          <a:xfrm rot="10800000" flipH="1">
            <a:off x="2288475" y="2824575"/>
            <a:ext cx="579000" cy="13410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" name="Google Shape;148;p27"/>
          <p:cNvCxnSpPr>
            <a:stCxn id="137" idx="0"/>
          </p:cNvCxnSpPr>
          <p:nvPr/>
        </p:nvCxnSpPr>
        <p:spPr>
          <a:xfrm rot="10800000">
            <a:off x="5027900" y="2811675"/>
            <a:ext cx="289500" cy="1173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27"/>
          <p:cNvCxnSpPr>
            <a:stCxn id="143" idx="0"/>
          </p:cNvCxnSpPr>
          <p:nvPr/>
        </p:nvCxnSpPr>
        <p:spPr>
          <a:xfrm rot="10800000">
            <a:off x="5767450" y="2666175"/>
            <a:ext cx="808200" cy="1319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" name="Google Shape;150;p27"/>
          <p:cNvCxnSpPr>
            <a:stCxn id="144" idx="0"/>
          </p:cNvCxnSpPr>
          <p:nvPr/>
        </p:nvCxnSpPr>
        <p:spPr>
          <a:xfrm rot="10800000">
            <a:off x="6621500" y="2740575"/>
            <a:ext cx="1384500" cy="12837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179671" y="152400"/>
            <a:ext cx="8636100" cy="81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2400" dirty="0">
                <a:solidFill>
                  <a:srgbClr val="840629"/>
                </a:solidFill>
              </a:rPr>
              <a:t>Ending on a serious note... </a:t>
            </a:r>
            <a:endParaRPr sz="2400" dirty="0">
              <a:solidFill>
                <a:srgbClr val="840629"/>
              </a:solidFill>
            </a:endParaRPr>
          </a:p>
        </p:txBody>
      </p:sp>
      <p:sp>
        <p:nvSpPr>
          <p:cNvPr id="156" name="Google Shape;156;p28"/>
          <p:cNvSpPr txBox="1"/>
          <p:nvPr/>
        </p:nvSpPr>
        <p:spPr>
          <a:xfrm>
            <a:off x="317343" y="587829"/>
            <a:ext cx="8452800" cy="4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“Since the pandemic started, depression and anxiety have become rampant.</a:t>
            </a:r>
            <a:b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</a:rPr>
              <a:t>One in four young adults has recently thought about killing themselves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, according to a Centers for Disease Control and Prevention survey that has alarmed mental health experts.” - </a:t>
            </a:r>
            <a:r>
              <a:rPr lang="en" u="sng" dirty="0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Washington Post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This is another tough year.  It’s Ok not to be Ok.  We want to support you.  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If you are in a dark place, please reach out.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2ED63F-A928-434F-811E-1485323762CD}"/>
              </a:ext>
            </a:extLst>
          </p:cNvPr>
          <p:cNvSpPr txBox="1"/>
          <p:nvPr/>
        </p:nvSpPr>
        <p:spPr>
          <a:xfrm>
            <a:off x="271321" y="4732929"/>
            <a:ext cx="869300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7D7D7D"/>
                </a:solidFill>
                <a:highlight>
                  <a:srgbClr val="FFFFFF"/>
                </a:highlight>
              </a:rPr>
              <a:t>Students can access care by calling the main SCC number (</a:t>
            </a:r>
            <a:r>
              <a:rPr lang="en-US" sz="1800" b="1" dirty="0">
                <a:solidFill>
                  <a:srgbClr val="7D7D7D"/>
                </a:solidFill>
                <a:highlight>
                  <a:srgbClr val="FFFFFF"/>
                </a:highlight>
              </a:rPr>
              <a:t>812-877-8537) or by emailing us at </a:t>
            </a:r>
            <a:r>
              <a:rPr lang="en-US" sz="1800" b="1" dirty="0">
                <a:solidFill>
                  <a:srgbClr val="FF7336"/>
                </a:solidFill>
                <a:highlight>
                  <a:srgbClr val="FFFFFF"/>
                </a:highlight>
              </a:rPr>
              <a:t>counselingcenter@rose-hulman.edu</a:t>
            </a:r>
            <a:r>
              <a:rPr lang="en-US" sz="1800" b="1" dirty="0">
                <a:solidFill>
                  <a:srgbClr val="7D7D7D"/>
                </a:solidFill>
                <a:highlight>
                  <a:srgbClr val="FFFFFF"/>
                </a:highlight>
              </a:rPr>
              <a:t>.</a:t>
            </a:r>
            <a:r>
              <a:rPr lang="en-US" sz="1800" dirty="0">
                <a:solidFill>
                  <a:srgbClr val="7D7D7D"/>
                </a:solidFill>
                <a:highlight>
                  <a:srgbClr val="FFFFFF"/>
                </a:highlight>
              </a:rPr>
              <a:t> Staff will respond to messages on </a:t>
            </a:r>
            <a:r>
              <a:rPr lang="en-US" sz="1800" b="1" dirty="0">
                <a:solidFill>
                  <a:srgbClr val="7D7D7D"/>
                </a:solidFill>
                <a:highlight>
                  <a:srgbClr val="FFFFFF"/>
                </a:highlight>
              </a:rPr>
              <a:t>Monday-Friday  8AM-5PM </a:t>
            </a:r>
            <a:r>
              <a:rPr lang="en-US" sz="1800" dirty="0">
                <a:solidFill>
                  <a:srgbClr val="7D7D7D"/>
                </a:solidFill>
                <a:highlight>
                  <a:srgbClr val="FFFFFF"/>
                </a:highlight>
              </a:rPr>
              <a:t>when</a:t>
            </a:r>
            <a:r>
              <a:rPr lang="en-US" sz="1800" b="1" dirty="0">
                <a:solidFill>
                  <a:srgbClr val="7D7D7D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>
                <a:solidFill>
                  <a:srgbClr val="7D7D7D"/>
                </a:solidFill>
                <a:highlight>
                  <a:srgbClr val="FFFFFF"/>
                </a:highlight>
              </a:rPr>
              <a:t>we are not in session with other students.​​​​​​​  </a:t>
            </a:r>
            <a:r>
              <a:rPr lang="en-US" sz="1800" b="1" dirty="0">
                <a:solidFill>
                  <a:srgbClr val="7D7D7D"/>
                </a:solidFill>
                <a:highlight>
                  <a:srgbClr val="FFFFFF"/>
                </a:highlight>
              </a:rPr>
              <a:t>If immediate care is needed after-hours and/or during the day when clinicians are in session, please call Rose-Hulman Public Safety at 812-877-8590 or the Res-Life On Call at 812-877-8999.</a:t>
            </a:r>
            <a:endParaRPr lang="en-US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898524"/>
          </a:xfrm>
        </p:spPr>
        <p:txBody>
          <a:bodyPr/>
          <a:lstStyle/>
          <a:p>
            <a:r>
              <a:rPr lang="en-US" dirty="0"/>
              <a:t>How much help is too much help?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1"/>
            <a:ext cx="5943600" cy="25145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“So you loop across the array elements, getting each element and seeing if it’s in the </a:t>
            </a:r>
            <a:r>
              <a:rPr lang="en-US" dirty="0" err="1"/>
              <a:t>hashtable</a:t>
            </a:r>
            <a:r>
              <a:rPr lang="en-US" dirty="0"/>
              <a:t>.  If it is, you get the value and increment it…”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3505200"/>
            <a:ext cx="5943600" cy="350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buFont typeface="Arial"/>
              <a:buNone/>
            </a:pPr>
            <a:r>
              <a:rPr lang="en-US" dirty="0"/>
              <a:t>“So you write a for loop, 1 to array length.  Your key variable is </a:t>
            </a:r>
            <a:r>
              <a:rPr lang="en-US" dirty="0" err="1"/>
              <a:t>gonna</a:t>
            </a:r>
            <a:r>
              <a:rPr lang="en-US" dirty="0"/>
              <a:t> be array[</a:t>
            </a:r>
            <a:r>
              <a:rPr lang="en-US" dirty="0" err="1"/>
              <a:t>i</a:t>
            </a:r>
            <a:r>
              <a:rPr lang="en-US" dirty="0"/>
              <a:t>].  You check if </a:t>
            </a:r>
            <a:r>
              <a:rPr lang="en-US" dirty="0" err="1"/>
              <a:t>hashMap.get</a:t>
            </a:r>
            <a:r>
              <a:rPr lang="en-US" dirty="0"/>
              <a:t>(key) is null, if not,  you get the value with get, then </a:t>
            </a:r>
            <a:r>
              <a:rPr lang="en-US" dirty="0" err="1"/>
              <a:t>hashMap.put</a:t>
            </a:r>
            <a:r>
              <a:rPr lang="en-US" dirty="0"/>
              <a:t>(key, </a:t>
            </a:r>
            <a:r>
              <a:rPr lang="en-US" dirty="0" err="1"/>
              <a:t>oldValue</a:t>
            </a:r>
            <a:r>
              <a:rPr lang="en-US" dirty="0"/>
              <a:t> + 1)…”</a:t>
            </a:r>
          </a:p>
        </p:txBody>
      </p:sp>
      <p:sp>
        <p:nvSpPr>
          <p:cNvPr id="6" name="Left Arrow Callout 5"/>
          <p:cNvSpPr/>
          <p:nvPr/>
        </p:nvSpPr>
        <p:spPr>
          <a:xfrm>
            <a:off x="6172200" y="1407096"/>
            <a:ext cx="2514600" cy="107721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6157"/>
            </a:avLst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Borderline but OK</a:t>
            </a:r>
          </a:p>
        </p:txBody>
      </p:sp>
      <p:sp>
        <p:nvSpPr>
          <p:cNvPr id="7" name="Left Arrow Callout 6"/>
          <p:cNvSpPr/>
          <p:nvPr/>
        </p:nvSpPr>
        <p:spPr>
          <a:xfrm>
            <a:off x="6172200" y="4472971"/>
            <a:ext cx="2743200" cy="1569658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6157"/>
            </a:avLst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Giving away the answer.  Cheating.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7659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898524"/>
          </a:xfrm>
        </p:spPr>
        <p:txBody>
          <a:bodyPr/>
          <a:lstStyle/>
          <a:p>
            <a:r>
              <a:rPr lang="en-US" dirty="0"/>
              <a:t>Penalties – they are severe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139" y="1000540"/>
            <a:ext cx="8229600" cy="5705060"/>
          </a:xfrm>
        </p:spPr>
        <p:txBody>
          <a:bodyPr/>
          <a:lstStyle/>
          <a:p>
            <a:r>
              <a:rPr lang="en-US" dirty="0"/>
              <a:t>Automatic F in the course</a:t>
            </a:r>
          </a:p>
          <a:p>
            <a:r>
              <a:rPr lang="en-US" dirty="0"/>
              <a:t>Drop 1 letter grade</a:t>
            </a:r>
          </a:p>
          <a:p>
            <a:r>
              <a:rPr lang="en-US" dirty="0"/>
              <a:t>-100% score on assignment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Yes, you can get an automatic F for cheating on one assignment one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should always credit anyone you get help from on an assignment.  If you do, it lets me assign one of the weaker penalties.</a:t>
            </a:r>
          </a:p>
        </p:txBody>
      </p:sp>
    </p:spTree>
    <p:extLst>
      <p:ext uri="{BB962C8B-B14F-4D97-AF65-F5344CB8AC3E}">
        <p14:creationId xmlns:p14="http://schemas.microsoft.com/office/powerpoint/2010/main" val="1666716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Questions about Academic Integrity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/>
          <a:lstStyle/>
          <a:p>
            <a:r>
              <a:rPr lang="en-US" dirty="0"/>
              <a:t>Feel free to post questions to Piazza relating to academic honesty between now and next class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Is it OK if I do ___?</a:t>
            </a:r>
          </a:p>
          <a:p>
            <a:pPr lvl="1"/>
            <a:r>
              <a:rPr lang="en-US" dirty="0"/>
              <a:t>Why are we not allowed to do ___?</a:t>
            </a:r>
          </a:p>
          <a:p>
            <a:pPr lvl="1"/>
            <a:r>
              <a:rPr lang="en-US" dirty="0"/>
              <a:t>What should I do if ____?</a:t>
            </a:r>
          </a:p>
        </p:txBody>
      </p:sp>
    </p:spTree>
    <p:extLst>
      <p:ext uri="{BB962C8B-B14F-4D97-AF65-F5344CB8AC3E}">
        <p14:creationId xmlns:p14="http://schemas.microsoft.com/office/powerpoint/2010/main" val="486402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21696</TotalTime>
  <Words>3513</Words>
  <Application>Microsoft Office PowerPoint</Application>
  <PresentationFormat>On-screen Show (4:3)</PresentationFormat>
  <Paragraphs>491</Paragraphs>
  <Slides>63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Calibri</vt:lpstr>
      <vt:lpstr>Consolas</vt:lpstr>
      <vt:lpstr>Courier New</vt:lpstr>
      <vt:lpstr>Wingdings 3</vt:lpstr>
      <vt:lpstr>Office Theme</vt:lpstr>
      <vt:lpstr>CSSE 220</vt:lpstr>
      <vt:lpstr>How to access slides (locally)</vt:lpstr>
      <vt:lpstr>Today’s Agenda</vt:lpstr>
      <vt:lpstr>Questions: Post to Piazza</vt:lpstr>
      <vt:lpstr>Quizzes</vt:lpstr>
      <vt:lpstr>Academic honesty in CS</vt:lpstr>
      <vt:lpstr>How much help is too much help?</vt:lpstr>
      <vt:lpstr>Penalties – they are severe</vt:lpstr>
      <vt:lpstr>Questions about Academic Integrity Policy</vt:lpstr>
      <vt:lpstr>PowerPoint Presentation</vt:lpstr>
      <vt:lpstr>PowerPoint Presentation</vt:lpstr>
      <vt:lpstr>PowerPoint Presentation</vt:lpstr>
      <vt:lpstr>PowerPoint Presentation</vt:lpstr>
      <vt:lpstr>Today’s Agenda</vt:lpstr>
      <vt:lpstr>Coding Gotchas – the size of things</vt:lpstr>
      <vt:lpstr>Enhanced For Loops</vt:lpstr>
      <vt:lpstr>Enhanced For Loop and Arrays</vt:lpstr>
      <vt:lpstr>Enhanced For and ArrayList’s</vt:lpstr>
      <vt:lpstr>Begin 2D Arrays Part of Today’s Discussion</vt:lpstr>
      <vt:lpstr>2D Arrays – What, When, Why, How?</vt:lpstr>
      <vt:lpstr>2D Arrays – What, When, Why, How?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2D array dimensions</vt:lpstr>
      <vt:lpstr>2D array dimensions</vt:lpstr>
      <vt:lpstr>Iterate by rows through 2D array?</vt:lpstr>
      <vt:lpstr>Order of iteration – by rows?</vt:lpstr>
      <vt:lpstr>2D Arrays</vt:lpstr>
      <vt:lpstr>2D Arrays</vt:lpstr>
      <vt:lpstr>Begin Maps Part of Today’s Discussion</vt:lpstr>
      <vt:lpstr>Maps – What, When, Why, How?</vt:lpstr>
      <vt:lpstr>Maps – What, When, Why, How?</vt:lpstr>
      <vt:lpstr>Another Example</vt:lpstr>
      <vt:lpstr>Another Example</vt:lpstr>
      <vt:lpstr>Maps</vt:lpstr>
      <vt:lpstr>Maps</vt:lpstr>
      <vt:lpstr>HashMap with collections  as values</vt:lpstr>
      <vt:lpstr>HashMap with collections  as values</vt:lpstr>
      <vt:lpstr>Reminder: Questions from Today</vt:lpstr>
      <vt:lpstr>If times allows…</vt:lpstr>
      <vt:lpstr>How to identify a problem in your code?</vt:lpstr>
      <vt:lpstr>How to identify a problem in your code?</vt:lpstr>
      <vt:lpstr>Did I “meme” this right? (got a 220 meme? send it to me)</vt:lpstr>
      <vt:lpstr>The Debugger Up Close</vt:lpstr>
      <vt:lpstr>ALWAYS (1) stop the debugger AND (2) clear it when done!</vt:lpstr>
      <vt:lpstr>Debugger Controls Up Close</vt:lpstr>
      <vt:lpstr>Ending on a serious note...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287</cp:revision>
  <cp:lastPrinted>2012-11-29T20:56:52Z</cp:lastPrinted>
  <dcterms:created xsi:type="dcterms:W3CDTF">2007-11-19T15:20:41Z</dcterms:created>
  <dcterms:modified xsi:type="dcterms:W3CDTF">2022-09-06T11:35:56Z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