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84" r:id="rId5"/>
    <p:sldId id="315" r:id="rId6"/>
    <p:sldId id="285" r:id="rId7"/>
    <p:sldId id="267" r:id="rId8"/>
    <p:sldId id="269" r:id="rId9"/>
    <p:sldId id="367" r:id="rId10"/>
    <p:sldId id="271" r:id="rId11"/>
    <p:sldId id="270" r:id="rId12"/>
    <p:sldId id="272" r:id="rId13"/>
    <p:sldId id="282" r:id="rId14"/>
    <p:sldId id="368" r:id="rId15"/>
    <p:sldId id="273" r:id="rId16"/>
    <p:sldId id="371" r:id="rId17"/>
    <p:sldId id="373" r:id="rId18"/>
    <p:sldId id="357" r:id="rId19"/>
    <p:sldId id="361" r:id="rId20"/>
    <p:sldId id="356" r:id="rId21"/>
    <p:sldId id="360" r:id="rId22"/>
    <p:sldId id="358" r:id="rId23"/>
    <p:sldId id="359" r:id="rId24"/>
    <p:sldId id="275" r:id="rId25"/>
    <p:sldId id="37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A05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1DAF11-61CA-474C-8894-2005F0BA515A}" v="1" dt="2022-01-03T01:54:42.121"/>
    <p1510:client id="{6B11E713-EAC6-4B5B-ABAE-941E34DD8A3B}" v="3" dt="2021-09-29T15:09:23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79" autoAdjust="0"/>
    <p:restoredTop sz="78776" autoAdjust="0"/>
  </p:normalViewPr>
  <p:slideViewPr>
    <p:cSldViewPr>
      <p:cViewPr varScale="1">
        <p:scale>
          <a:sx n="95" d="100"/>
          <a:sy n="95" d="100"/>
        </p:scale>
        <p:origin x="246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al, Brady" userId="S::vealbw@rose-hulman.edu::cc9c1aa3-ba57-40ab-9ff7-da23774e28d1" providerId="AD" clId="Web-{6B11E713-EAC6-4B5B-ABAE-941E34DD8A3B}"/>
    <pc:docChg chg="modSld">
      <pc:chgData name="Veal, Brady" userId="S::vealbw@rose-hulman.edu::cc9c1aa3-ba57-40ab-9ff7-da23774e28d1" providerId="AD" clId="Web-{6B11E713-EAC6-4B5B-ABAE-941E34DD8A3B}" dt="2021-09-29T15:09:23.795" v="2" actId="20577"/>
      <pc:docMkLst>
        <pc:docMk/>
      </pc:docMkLst>
      <pc:sldChg chg="modSp">
        <pc:chgData name="Veal, Brady" userId="S::vealbw@rose-hulman.edu::cc9c1aa3-ba57-40ab-9ff7-da23774e28d1" providerId="AD" clId="Web-{6B11E713-EAC6-4B5B-ABAE-941E34DD8A3B}" dt="2021-09-29T15:09:23.795" v="2" actId="20577"/>
        <pc:sldMkLst>
          <pc:docMk/>
          <pc:sldMk cId="62698331" sldId="372"/>
        </pc:sldMkLst>
        <pc:spChg chg="mod">
          <ac:chgData name="Veal, Brady" userId="S::vealbw@rose-hulman.edu::cc9c1aa3-ba57-40ab-9ff7-da23774e28d1" providerId="AD" clId="Web-{6B11E713-EAC6-4B5B-ABAE-941E34DD8A3B}" dt="2021-09-29T15:09:23.795" v="2" actId="20577"/>
          <ac:spMkLst>
            <pc:docMk/>
            <pc:sldMk cId="62698331" sldId="372"/>
            <ac:spMk id="3" creationId="{00000000-0000-0000-0000-000000000000}"/>
          </ac:spMkLst>
        </pc:spChg>
      </pc:sldChg>
    </pc:docChg>
  </pc:docChgLst>
  <pc:docChgLst>
    <pc:chgData name="Ahmad, Salik" userId="S::ahmadst1@rose-hulman.edu::5ed8e9ad-a75c-439b-b773-a55cfff79064" providerId="AD" clId="Web-{5A1DAF11-61CA-474C-8894-2005F0BA515A}"/>
    <pc:docChg chg="sldOrd">
      <pc:chgData name="Ahmad, Salik" userId="S::ahmadst1@rose-hulman.edu::5ed8e9ad-a75c-439b-b773-a55cfff79064" providerId="AD" clId="Web-{5A1DAF11-61CA-474C-8894-2005F0BA515A}" dt="2022-01-03T01:54:42.121" v="0"/>
      <pc:docMkLst>
        <pc:docMk/>
      </pc:docMkLst>
      <pc:sldChg chg="ord">
        <pc:chgData name="Ahmad, Salik" userId="S::ahmadst1@rose-hulman.edu::5ed8e9ad-a75c-439b-b773-a55cfff79064" providerId="AD" clId="Web-{5A1DAF11-61CA-474C-8894-2005F0BA515A}" dt="2022-01-03T01:54:42.121" v="0"/>
        <pc:sldMkLst>
          <pc:docMk/>
          <pc:sldMk cId="3985855796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74350-B736-4AC1-A1E7-19777DF1B0E1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22A93-4968-4B29-BB16-64A77825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3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EE6D3C-5914-49B3-8B90-EF6D0ACD5512}" type="slidenum">
              <a:rPr lang="en-US" smtClean="0">
                <a:latin typeface="Calibri" pitchFamily="-106" charset="0"/>
              </a:rPr>
              <a:pPr/>
              <a:t>1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748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Coupling HIGH  (BAD)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Cohesion HIGH (GOOD)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Student is data holder now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startuml</a:t>
            </a:r>
            <a:endParaRPr lang="en-US" dirty="0"/>
          </a:p>
          <a:p>
            <a:r>
              <a:rPr lang="en-US" dirty="0" err="1"/>
              <a:t>skinparam</a:t>
            </a:r>
            <a:r>
              <a:rPr lang="en-US" dirty="0"/>
              <a:t> style </a:t>
            </a:r>
            <a:r>
              <a:rPr lang="en-US" dirty="0" err="1"/>
              <a:t>strictuml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SchoolMain</a:t>
            </a:r>
            <a:r>
              <a:rPr lang="en-US" dirty="0"/>
              <a:t> {</a:t>
            </a:r>
          </a:p>
          <a:p>
            <a:r>
              <a:rPr lang="en-US" dirty="0"/>
              <a:t>   </a:t>
            </a:r>
            <a:r>
              <a:rPr lang="en-US" dirty="0" err="1"/>
              <a:t>studentIdToGradeRecordMap</a:t>
            </a:r>
            <a:r>
              <a:rPr lang="en-US" dirty="0"/>
              <a:t>: Map&lt;Integer, </a:t>
            </a:r>
            <a:r>
              <a:rPr lang="en-US" dirty="0" err="1"/>
              <a:t>GradeRecord</a:t>
            </a:r>
            <a:r>
              <a:rPr lang="en-US" dirty="0"/>
              <a:t> &gt;</a:t>
            </a:r>
          </a:p>
          <a:p>
            <a:r>
              <a:rPr lang="en-US" dirty="0"/>
              <a:t>   </a:t>
            </a:r>
            <a:r>
              <a:rPr lang="en-US" dirty="0" err="1"/>
              <a:t>handleAddStudent</a:t>
            </a:r>
            <a:r>
              <a:rPr lang="en-US" dirty="0"/>
              <a:t>(id, name, phone)</a:t>
            </a:r>
          </a:p>
          <a:p>
            <a:r>
              <a:rPr lang="en-US" dirty="0"/>
              <a:t>   </a:t>
            </a:r>
            <a:r>
              <a:rPr lang="en-US" dirty="0" err="1"/>
              <a:t>handleRemoveStudent</a:t>
            </a:r>
            <a:r>
              <a:rPr lang="en-US" dirty="0"/>
              <a:t>(id)</a:t>
            </a:r>
          </a:p>
          <a:p>
            <a:r>
              <a:rPr lang="en-US" dirty="0"/>
              <a:t>   </a:t>
            </a:r>
            <a:r>
              <a:rPr lang="en-US" dirty="0" err="1"/>
              <a:t>handleSetStudentGrade</a:t>
            </a:r>
            <a:r>
              <a:rPr lang="en-US" dirty="0"/>
              <a:t>(</a:t>
            </a:r>
            <a:r>
              <a:rPr lang="en-US" dirty="0" err="1"/>
              <a:t>studentId</a:t>
            </a:r>
            <a:r>
              <a:rPr lang="en-US" dirty="0"/>
              <a:t>, </a:t>
            </a:r>
            <a:r>
              <a:rPr lang="en-US" dirty="0" err="1"/>
              <a:t>courseId</a:t>
            </a:r>
            <a:r>
              <a:rPr lang="en-US" dirty="0"/>
              <a:t>, grade)</a:t>
            </a:r>
          </a:p>
          <a:p>
            <a:r>
              <a:rPr lang="en-US" dirty="0"/>
              <a:t>   </a:t>
            </a:r>
            <a:r>
              <a:rPr lang="en-US" dirty="0" err="1"/>
              <a:t>handleGetStudentGPA</a:t>
            </a:r>
            <a:r>
              <a:rPr lang="en-US" dirty="0"/>
              <a:t>( id )</a:t>
            </a:r>
          </a:p>
          <a:p>
            <a:r>
              <a:rPr lang="en-US" dirty="0"/>
              <a:t>   </a:t>
            </a:r>
            <a:r>
              <a:rPr lang="en-US" dirty="0" err="1"/>
              <a:t>handleReportAllGPA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Student{</a:t>
            </a:r>
          </a:p>
          <a:p>
            <a:r>
              <a:rPr lang="en-US" dirty="0"/>
              <a:t>   id</a:t>
            </a:r>
          </a:p>
          <a:p>
            <a:r>
              <a:rPr lang="en-US" dirty="0"/>
              <a:t>   name</a:t>
            </a:r>
          </a:p>
          <a:p>
            <a:r>
              <a:rPr lang="en-US" dirty="0"/>
              <a:t>   phone</a:t>
            </a:r>
          </a:p>
          <a:p>
            <a:r>
              <a:rPr lang="en-US" dirty="0"/>
              <a:t>   </a:t>
            </a:r>
            <a:r>
              <a:rPr lang="en-US" dirty="0" err="1"/>
              <a:t>getGPA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GradeRecord</a:t>
            </a:r>
            <a:r>
              <a:rPr lang="en-US" dirty="0"/>
              <a:t> {</a:t>
            </a:r>
          </a:p>
          <a:p>
            <a:r>
              <a:rPr lang="en-US" dirty="0"/>
              <a:t>   </a:t>
            </a:r>
            <a:r>
              <a:rPr lang="en-US" dirty="0" err="1"/>
              <a:t>studentId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courseIdToGradeMap</a:t>
            </a:r>
            <a:r>
              <a:rPr lang="en-US" dirty="0"/>
              <a:t>: Map&lt;String, Double&gt;</a:t>
            </a:r>
          </a:p>
          <a:p>
            <a:r>
              <a:rPr lang="en-US" dirty="0"/>
              <a:t>   </a:t>
            </a:r>
            <a:r>
              <a:rPr lang="en-US" dirty="0" err="1"/>
              <a:t>calculateGPA</a:t>
            </a:r>
            <a:r>
              <a:rPr lang="en-US" dirty="0"/>
              <a:t>() : double</a:t>
            </a:r>
          </a:p>
          <a:p>
            <a:r>
              <a:rPr lang="en-US" dirty="0"/>
              <a:t>   </a:t>
            </a:r>
            <a:r>
              <a:rPr lang="en-US" dirty="0" err="1"/>
              <a:t>setGrade</a:t>
            </a:r>
            <a:r>
              <a:rPr lang="en-US" dirty="0"/>
              <a:t>(</a:t>
            </a:r>
            <a:r>
              <a:rPr lang="en-US" dirty="0" err="1"/>
              <a:t>courseId</a:t>
            </a:r>
            <a:r>
              <a:rPr lang="en-US" dirty="0"/>
              <a:t>, grade)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SchoolMain</a:t>
            </a:r>
            <a:r>
              <a:rPr lang="en-US" dirty="0"/>
              <a:t> -&gt; "*" Student</a:t>
            </a:r>
          </a:p>
          <a:p>
            <a:r>
              <a:rPr lang="en-US" dirty="0"/>
              <a:t>Student -&gt; </a:t>
            </a:r>
            <a:r>
              <a:rPr lang="en-US" dirty="0" err="1"/>
              <a:t>GradeRecord</a:t>
            </a:r>
            <a:endParaRPr lang="en-US" dirty="0"/>
          </a:p>
          <a:p>
            <a:r>
              <a:rPr lang="en-US" dirty="0" err="1"/>
              <a:t>SchoolMain</a:t>
            </a:r>
            <a:r>
              <a:rPr lang="en-US" dirty="0"/>
              <a:t> -&gt; "*" </a:t>
            </a:r>
            <a:r>
              <a:rPr lang="en-US" dirty="0" err="1"/>
              <a:t>GradeRecord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42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Coupling LOW (higher),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cohesion HIGH (good!)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Student now has useful</a:t>
            </a:r>
            <a:r>
              <a:rPr lang="en-US" baseline="0" dirty="0"/>
              <a:t> behavior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startuml</a:t>
            </a:r>
            <a:endParaRPr lang="en-US" dirty="0"/>
          </a:p>
          <a:p>
            <a:r>
              <a:rPr lang="en-US" dirty="0" err="1"/>
              <a:t>skinparam</a:t>
            </a:r>
            <a:r>
              <a:rPr lang="en-US" dirty="0"/>
              <a:t> style </a:t>
            </a:r>
            <a:r>
              <a:rPr lang="en-US" dirty="0" err="1"/>
              <a:t>strictuml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SchoolMain</a:t>
            </a:r>
            <a:r>
              <a:rPr lang="en-US" dirty="0"/>
              <a:t> {</a:t>
            </a:r>
          </a:p>
          <a:p>
            <a:r>
              <a:rPr lang="en-US" dirty="0"/>
              <a:t>   </a:t>
            </a:r>
            <a:r>
              <a:rPr lang="en-US" dirty="0" err="1"/>
              <a:t>handleAddStudent</a:t>
            </a:r>
            <a:r>
              <a:rPr lang="en-US" dirty="0"/>
              <a:t>(id, name, phone)</a:t>
            </a:r>
          </a:p>
          <a:p>
            <a:r>
              <a:rPr lang="en-US" dirty="0"/>
              <a:t>   </a:t>
            </a:r>
            <a:r>
              <a:rPr lang="en-US" dirty="0" err="1"/>
              <a:t>handleRemoveStudent</a:t>
            </a:r>
            <a:r>
              <a:rPr lang="en-US" dirty="0"/>
              <a:t>(id)</a:t>
            </a:r>
          </a:p>
          <a:p>
            <a:r>
              <a:rPr lang="en-US" dirty="0"/>
              <a:t>   </a:t>
            </a:r>
            <a:r>
              <a:rPr lang="en-US" dirty="0" err="1"/>
              <a:t>handleSetStudentGrade</a:t>
            </a:r>
            <a:r>
              <a:rPr lang="en-US" dirty="0"/>
              <a:t>(</a:t>
            </a:r>
            <a:r>
              <a:rPr lang="en-US" dirty="0" err="1"/>
              <a:t>studentId</a:t>
            </a:r>
            <a:r>
              <a:rPr lang="en-US" dirty="0"/>
              <a:t>, </a:t>
            </a:r>
            <a:r>
              <a:rPr lang="en-US" dirty="0" err="1"/>
              <a:t>courseId</a:t>
            </a:r>
            <a:r>
              <a:rPr lang="en-US" dirty="0"/>
              <a:t>, grade)</a:t>
            </a:r>
          </a:p>
          <a:p>
            <a:r>
              <a:rPr lang="en-US" dirty="0"/>
              <a:t>   </a:t>
            </a:r>
            <a:r>
              <a:rPr lang="en-US" dirty="0" err="1"/>
              <a:t>handleGetStudentGPA</a:t>
            </a:r>
            <a:r>
              <a:rPr lang="en-US" dirty="0"/>
              <a:t>( id )</a:t>
            </a:r>
          </a:p>
          <a:p>
            <a:r>
              <a:rPr lang="en-US" dirty="0"/>
              <a:t>   </a:t>
            </a:r>
            <a:r>
              <a:rPr lang="en-US" dirty="0" err="1"/>
              <a:t>handleReportAllGPA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Student{</a:t>
            </a:r>
          </a:p>
          <a:p>
            <a:r>
              <a:rPr lang="en-US" dirty="0"/>
              <a:t>   id</a:t>
            </a:r>
          </a:p>
          <a:p>
            <a:r>
              <a:rPr lang="en-US" dirty="0"/>
              <a:t>   name</a:t>
            </a:r>
          </a:p>
          <a:p>
            <a:r>
              <a:rPr lang="en-US" dirty="0"/>
              <a:t>   phone</a:t>
            </a:r>
          </a:p>
          <a:p>
            <a:r>
              <a:rPr lang="en-US" dirty="0"/>
              <a:t>   </a:t>
            </a:r>
            <a:r>
              <a:rPr lang="en-US" dirty="0" err="1"/>
              <a:t>getGPA</a:t>
            </a:r>
            <a:r>
              <a:rPr lang="en-US" dirty="0"/>
              <a:t>()</a:t>
            </a:r>
          </a:p>
          <a:p>
            <a:r>
              <a:rPr lang="en-US" dirty="0"/>
              <a:t>   </a:t>
            </a:r>
            <a:r>
              <a:rPr lang="en-US" dirty="0" err="1"/>
              <a:t>setGrade</a:t>
            </a:r>
            <a:r>
              <a:rPr lang="en-US" dirty="0"/>
              <a:t>(</a:t>
            </a:r>
            <a:r>
              <a:rPr lang="en-US" dirty="0" err="1"/>
              <a:t>courseId</a:t>
            </a:r>
            <a:r>
              <a:rPr lang="en-US" dirty="0"/>
              <a:t>, grade)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GradeRecord</a:t>
            </a:r>
            <a:r>
              <a:rPr lang="en-US" dirty="0"/>
              <a:t> {</a:t>
            </a:r>
          </a:p>
          <a:p>
            <a:r>
              <a:rPr lang="en-US" dirty="0"/>
              <a:t>   </a:t>
            </a:r>
            <a:r>
              <a:rPr lang="en-US" dirty="0" err="1"/>
              <a:t>courseIdToGradeMap</a:t>
            </a:r>
            <a:r>
              <a:rPr lang="en-US" dirty="0"/>
              <a:t>: Map&lt;String, Double&gt;</a:t>
            </a:r>
          </a:p>
          <a:p>
            <a:r>
              <a:rPr lang="en-US" dirty="0"/>
              <a:t>   </a:t>
            </a:r>
            <a:r>
              <a:rPr lang="en-US" dirty="0" err="1"/>
              <a:t>calculateGPA</a:t>
            </a:r>
            <a:r>
              <a:rPr lang="en-US" dirty="0"/>
              <a:t>() : double</a:t>
            </a:r>
          </a:p>
          <a:p>
            <a:r>
              <a:rPr lang="en-US" dirty="0"/>
              <a:t>   </a:t>
            </a:r>
            <a:r>
              <a:rPr lang="en-US" dirty="0" err="1"/>
              <a:t>setGrade</a:t>
            </a:r>
            <a:r>
              <a:rPr lang="en-US" dirty="0"/>
              <a:t>(</a:t>
            </a:r>
            <a:r>
              <a:rPr lang="en-US" dirty="0" err="1"/>
              <a:t>courseId</a:t>
            </a:r>
            <a:r>
              <a:rPr lang="en-US" dirty="0"/>
              <a:t>, grade)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SchoolMain</a:t>
            </a:r>
            <a:r>
              <a:rPr lang="en-US" dirty="0"/>
              <a:t> -&gt; "*" Student</a:t>
            </a:r>
          </a:p>
          <a:p>
            <a:r>
              <a:rPr lang="en-US" dirty="0"/>
              <a:t>Student -&gt;  </a:t>
            </a:r>
            <a:r>
              <a:rPr lang="en-US" dirty="0" err="1"/>
              <a:t>GradeRecord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30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WOAH</a:t>
            </a:r>
            <a:r>
              <a:rPr lang="en-US" baseline="0" dirty="0"/>
              <a:t> – things out of control….   Student has very high coupling-if it changes everything breaks!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Coupling HIGH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Cohesion HIGH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startuml</a:t>
            </a:r>
            <a:endParaRPr lang="en-US" dirty="0"/>
          </a:p>
          <a:p>
            <a:r>
              <a:rPr lang="en-US" dirty="0" err="1"/>
              <a:t>skinparam</a:t>
            </a:r>
            <a:r>
              <a:rPr lang="en-US" dirty="0"/>
              <a:t> style </a:t>
            </a:r>
            <a:r>
              <a:rPr lang="en-US" dirty="0" err="1"/>
              <a:t>strictuml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SchoolMain</a:t>
            </a:r>
            <a:r>
              <a:rPr lang="en-US" dirty="0"/>
              <a:t> {</a:t>
            </a:r>
          </a:p>
          <a:p>
            <a:r>
              <a:rPr lang="en-US" dirty="0"/>
              <a:t>   </a:t>
            </a:r>
            <a:r>
              <a:rPr lang="en-US" dirty="0" err="1"/>
              <a:t>handleAddStudent</a:t>
            </a:r>
            <a:r>
              <a:rPr lang="en-US" dirty="0"/>
              <a:t>(id, name, phone)</a:t>
            </a:r>
          </a:p>
          <a:p>
            <a:r>
              <a:rPr lang="en-US" dirty="0"/>
              <a:t>   </a:t>
            </a:r>
            <a:r>
              <a:rPr lang="en-US" dirty="0" err="1"/>
              <a:t>handleRemoveStudent</a:t>
            </a:r>
            <a:r>
              <a:rPr lang="en-US" dirty="0"/>
              <a:t>(id)</a:t>
            </a:r>
          </a:p>
          <a:p>
            <a:r>
              <a:rPr lang="en-US" dirty="0"/>
              <a:t>   </a:t>
            </a:r>
            <a:r>
              <a:rPr lang="en-US" dirty="0" err="1"/>
              <a:t>handleSetStudentGrade</a:t>
            </a:r>
            <a:r>
              <a:rPr lang="en-US" dirty="0"/>
              <a:t>(</a:t>
            </a:r>
            <a:r>
              <a:rPr lang="en-US" dirty="0" err="1"/>
              <a:t>studentId</a:t>
            </a:r>
            <a:r>
              <a:rPr lang="en-US" dirty="0"/>
              <a:t>, </a:t>
            </a:r>
            <a:r>
              <a:rPr lang="en-US" dirty="0" err="1"/>
              <a:t>courseId</a:t>
            </a:r>
            <a:r>
              <a:rPr lang="en-US" dirty="0"/>
              <a:t>, grade)</a:t>
            </a:r>
          </a:p>
          <a:p>
            <a:r>
              <a:rPr lang="en-US" dirty="0"/>
              <a:t>   </a:t>
            </a:r>
            <a:r>
              <a:rPr lang="en-US" dirty="0" err="1"/>
              <a:t>handleGetStudentGPA</a:t>
            </a:r>
            <a:r>
              <a:rPr lang="en-US" dirty="0"/>
              <a:t>( id )</a:t>
            </a:r>
          </a:p>
          <a:p>
            <a:r>
              <a:rPr lang="en-US" dirty="0"/>
              <a:t>   </a:t>
            </a:r>
            <a:r>
              <a:rPr lang="en-US" dirty="0" err="1"/>
              <a:t>handleReportAllGPA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Student{</a:t>
            </a:r>
          </a:p>
          <a:p>
            <a:r>
              <a:rPr lang="en-US" dirty="0"/>
              <a:t>   id</a:t>
            </a:r>
          </a:p>
          <a:p>
            <a:r>
              <a:rPr lang="en-US" dirty="0"/>
              <a:t>   </a:t>
            </a:r>
            <a:r>
              <a:rPr lang="en-US" dirty="0" err="1"/>
              <a:t>getGPA</a:t>
            </a:r>
            <a:r>
              <a:rPr lang="en-US" dirty="0"/>
              <a:t>()</a:t>
            </a:r>
          </a:p>
          <a:p>
            <a:r>
              <a:rPr lang="en-US" dirty="0"/>
              <a:t>   </a:t>
            </a:r>
            <a:r>
              <a:rPr lang="en-US" dirty="0" err="1"/>
              <a:t>setGrade</a:t>
            </a:r>
            <a:r>
              <a:rPr lang="en-US" dirty="0"/>
              <a:t>(</a:t>
            </a:r>
            <a:r>
              <a:rPr lang="en-US" dirty="0" err="1"/>
              <a:t>courseId</a:t>
            </a:r>
            <a:r>
              <a:rPr lang="en-US" dirty="0"/>
              <a:t>, grade)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GradeRecord</a:t>
            </a:r>
            <a:r>
              <a:rPr lang="en-US" dirty="0"/>
              <a:t> {</a:t>
            </a:r>
          </a:p>
          <a:p>
            <a:r>
              <a:rPr lang="en-US" dirty="0"/>
              <a:t>   </a:t>
            </a:r>
            <a:r>
              <a:rPr lang="en-US" dirty="0" err="1"/>
              <a:t>calculateGPA</a:t>
            </a:r>
            <a:r>
              <a:rPr lang="en-US" dirty="0"/>
              <a:t>() : double</a:t>
            </a:r>
          </a:p>
          <a:p>
            <a:r>
              <a:rPr lang="en-US" dirty="0"/>
              <a:t>   </a:t>
            </a:r>
            <a:r>
              <a:rPr lang="en-US" dirty="0" err="1"/>
              <a:t>setGrade</a:t>
            </a:r>
            <a:r>
              <a:rPr lang="en-US" dirty="0"/>
              <a:t>(</a:t>
            </a:r>
            <a:r>
              <a:rPr lang="en-US" dirty="0" err="1"/>
              <a:t>courseId</a:t>
            </a:r>
            <a:r>
              <a:rPr lang="en-US" dirty="0"/>
              <a:t>, grade)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CourseGrade</a:t>
            </a:r>
            <a:r>
              <a:rPr lang="en-US" dirty="0"/>
              <a:t> {</a:t>
            </a:r>
          </a:p>
          <a:p>
            <a:r>
              <a:rPr lang="en-US" dirty="0"/>
              <a:t>   </a:t>
            </a:r>
            <a:r>
              <a:rPr lang="en-US" dirty="0" err="1"/>
              <a:t>courseId</a:t>
            </a:r>
            <a:endParaRPr lang="en-US" dirty="0"/>
          </a:p>
          <a:p>
            <a:r>
              <a:rPr lang="en-US" dirty="0"/>
              <a:t>   grade</a:t>
            </a:r>
          </a:p>
          <a:p>
            <a:r>
              <a:rPr lang="en-US" dirty="0"/>
              <a:t>   </a:t>
            </a:r>
            <a:r>
              <a:rPr lang="en-US" dirty="0" err="1"/>
              <a:t>wasRetaken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StudentNameRecord</a:t>
            </a:r>
            <a:r>
              <a:rPr lang="en-US" dirty="0"/>
              <a:t> {</a:t>
            </a:r>
          </a:p>
          <a:p>
            <a:r>
              <a:rPr lang="en-US" dirty="0"/>
              <a:t>first</a:t>
            </a:r>
          </a:p>
          <a:p>
            <a:r>
              <a:rPr lang="en-US" dirty="0"/>
              <a:t>middle</a:t>
            </a:r>
          </a:p>
          <a:p>
            <a:r>
              <a:rPr lang="en-US" dirty="0"/>
              <a:t>last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StudentPhoneRecord</a:t>
            </a:r>
            <a:r>
              <a:rPr lang="en-US" dirty="0"/>
              <a:t> {</a:t>
            </a:r>
          </a:p>
          <a:p>
            <a:r>
              <a:rPr lang="en-US" dirty="0" err="1"/>
              <a:t>areaCode</a:t>
            </a:r>
            <a:endParaRPr lang="en-US" dirty="0"/>
          </a:p>
          <a:p>
            <a:r>
              <a:rPr lang="en-US" dirty="0" err="1"/>
              <a:t>localNumber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GradeRecord</a:t>
            </a:r>
            <a:r>
              <a:rPr lang="en-US" dirty="0"/>
              <a:t> -&gt; "*" </a:t>
            </a:r>
            <a:r>
              <a:rPr lang="en-US" dirty="0" err="1"/>
              <a:t>CourseGrade</a:t>
            </a:r>
            <a:r>
              <a:rPr lang="en-US" dirty="0"/>
              <a:t> </a:t>
            </a:r>
          </a:p>
          <a:p>
            <a:r>
              <a:rPr lang="en-US" dirty="0" err="1"/>
              <a:t>SchoolMain</a:t>
            </a:r>
            <a:r>
              <a:rPr lang="en-US" dirty="0"/>
              <a:t> -&gt; "*" Student</a:t>
            </a:r>
          </a:p>
          <a:p>
            <a:r>
              <a:rPr lang="en-US" dirty="0"/>
              <a:t>Student -&gt;  </a:t>
            </a:r>
            <a:r>
              <a:rPr lang="en-US" dirty="0" err="1"/>
              <a:t>GradeRecord</a:t>
            </a:r>
            <a:endParaRPr lang="en-US" dirty="0"/>
          </a:p>
          <a:p>
            <a:r>
              <a:rPr lang="en-US" dirty="0"/>
              <a:t>Student -&gt; </a:t>
            </a:r>
            <a:r>
              <a:rPr lang="en-US" dirty="0" err="1"/>
              <a:t>StudentNameRecord</a:t>
            </a:r>
            <a:r>
              <a:rPr lang="en-US" dirty="0"/>
              <a:t> </a:t>
            </a:r>
          </a:p>
          <a:p>
            <a:r>
              <a:rPr lang="en-US" dirty="0"/>
              <a:t>Student -&gt; </a:t>
            </a:r>
            <a:r>
              <a:rPr lang="en-US" dirty="0" err="1"/>
              <a:t>StudentPhoneRecord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41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Easy</a:t>
            </a:r>
            <a:r>
              <a:rPr lang="en-US" baseline="0" dirty="0"/>
              <a:t> way to remember: </a:t>
            </a:r>
          </a:p>
          <a:p>
            <a:r>
              <a:rPr lang="en-US" baseline="0" dirty="0"/>
              <a:t>H for High </a:t>
            </a:r>
            <a:r>
              <a:rPr lang="en-US" baseline="0" dirty="0" err="1"/>
              <a:t>coHesion</a:t>
            </a:r>
            <a:endParaRPr lang="en-US" baseline="0" dirty="0"/>
          </a:p>
          <a:p>
            <a:r>
              <a:rPr lang="en-US" baseline="0" dirty="0"/>
              <a:t>L for Low </a:t>
            </a:r>
            <a:r>
              <a:rPr lang="en-US" baseline="0" dirty="0" err="1"/>
              <a:t>coupLing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42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these two object</a:t>
            </a:r>
            <a:r>
              <a:rPr lang="en-US" baseline="0" dirty="0"/>
              <a:t> ought to be of same class?</a:t>
            </a:r>
          </a:p>
          <a:p>
            <a:r>
              <a:rPr lang="en-US" baseline="0" dirty="0"/>
              <a:t>@</a:t>
            </a:r>
            <a:r>
              <a:rPr lang="en-US" baseline="0" dirty="0" err="1"/>
              <a:t>startuml</a:t>
            </a:r>
            <a:endParaRPr lang="en-US" baseline="0" dirty="0"/>
          </a:p>
          <a:p>
            <a:r>
              <a:rPr lang="en-US" baseline="0" dirty="0" err="1"/>
              <a:t>skinparam</a:t>
            </a:r>
            <a:r>
              <a:rPr lang="en-US" baseline="0" dirty="0"/>
              <a:t> style </a:t>
            </a:r>
            <a:r>
              <a:rPr lang="en-US" baseline="0" dirty="0" err="1"/>
              <a:t>strictuml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class A {</a:t>
            </a:r>
          </a:p>
          <a:p>
            <a:r>
              <a:rPr lang="en-US" baseline="0" dirty="0"/>
              <a:t>   name</a:t>
            </a:r>
          </a:p>
          <a:p>
            <a:r>
              <a:rPr lang="en-US" baseline="0" dirty="0"/>
              <a:t>   </a:t>
            </a:r>
            <a:r>
              <a:rPr lang="en-US" baseline="0" dirty="0" err="1"/>
              <a:t>computeDistanceForB</a:t>
            </a:r>
            <a:r>
              <a:rPr lang="en-US" baseline="0" dirty="0"/>
              <a:t>(</a:t>
            </a:r>
            <a:r>
              <a:rPr lang="en-US" baseline="0" dirty="0" err="1"/>
              <a:t>x,y,z</a:t>
            </a:r>
            <a:r>
              <a:rPr lang="en-US" baseline="0" dirty="0"/>
              <a:t>)</a:t>
            </a:r>
          </a:p>
          <a:p>
            <a:r>
              <a:rPr lang="en-US" baseline="0" dirty="0"/>
              <a:t>}</a:t>
            </a:r>
          </a:p>
          <a:p>
            <a:endParaRPr lang="en-US" baseline="0" dirty="0"/>
          </a:p>
          <a:p>
            <a:r>
              <a:rPr lang="en-US" baseline="0" dirty="0"/>
              <a:t>class B {</a:t>
            </a:r>
          </a:p>
          <a:p>
            <a:r>
              <a:rPr lang="en-US" baseline="0" dirty="0"/>
              <a:t>  x</a:t>
            </a:r>
          </a:p>
          <a:p>
            <a:r>
              <a:rPr lang="en-US" baseline="0" dirty="0"/>
              <a:t>  y</a:t>
            </a:r>
          </a:p>
          <a:p>
            <a:r>
              <a:rPr lang="en-US" baseline="0" dirty="0"/>
              <a:t>  z</a:t>
            </a:r>
          </a:p>
          <a:p>
            <a:r>
              <a:rPr lang="en-US" baseline="0" dirty="0"/>
              <a:t>  distance</a:t>
            </a:r>
          </a:p>
          <a:p>
            <a:r>
              <a:rPr lang="en-US" baseline="0" dirty="0"/>
              <a:t>  </a:t>
            </a:r>
            <a:r>
              <a:rPr lang="en-US" baseline="0" dirty="0" err="1"/>
              <a:t>doSetup</a:t>
            </a:r>
            <a:r>
              <a:rPr lang="en-US" baseline="0" dirty="0"/>
              <a:t>(</a:t>
            </a:r>
            <a:r>
              <a:rPr lang="en-US" baseline="0" dirty="0" err="1"/>
              <a:t>x,y,z</a:t>
            </a:r>
            <a:r>
              <a:rPr lang="en-US" baseline="0" dirty="0"/>
              <a:t>)  </a:t>
            </a:r>
          </a:p>
          <a:p>
            <a:r>
              <a:rPr lang="en-US" baseline="0" dirty="0"/>
              <a:t>  </a:t>
            </a:r>
            <a:r>
              <a:rPr lang="en-US" baseline="0" dirty="0" err="1"/>
              <a:t>setDistance</a:t>
            </a:r>
            <a:r>
              <a:rPr lang="en-US" baseline="0" dirty="0"/>
              <a:t>(d)</a:t>
            </a:r>
          </a:p>
          <a:p>
            <a:r>
              <a:rPr lang="en-US" baseline="0" dirty="0"/>
              <a:t>  display()</a:t>
            </a:r>
          </a:p>
          <a:p>
            <a:r>
              <a:rPr lang="en-US" baseline="0" dirty="0"/>
              <a:t>}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A-&gt; B</a:t>
            </a:r>
          </a:p>
          <a:p>
            <a:r>
              <a:rPr lang="en-US" baseline="0" dirty="0"/>
              <a:t>@</a:t>
            </a:r>
            <a:r>
              <a:rPr lang="en-US" baseline="0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27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Makes it easier</a:t>
            </a:r>
            <a:r>
              <a:rPr lang="en-US" baseline="0" dirty="0"/>
              <a:t> to swap out and replace a component when there are fewer lines going to and from it. Those represent places where code would need to change.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27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Makes it easier</a:t>
            </a:r>
            <a:r>
              <a:rPr lang="en-US" baseline="0" dirty="0"/>
              <a:t> to swap out and replace a component when there are fewer lines going to and from it. Those represent places where code would need to change.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61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 students 3-4 minutes to come up with 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design with a group of 2-3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Suggest to the students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after they have one design, to try to do a different design with 1 more or 1 less class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follow the slides to walk through examples of each design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identifying coupling/cohesion levels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88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Coupling low (ZERO),    (good!)</a:t>
            </a:r>
          </a:p>
          <a:p>
            <a:r>
              <a:rPr lang="en-US" dirty="0"/>
              <a:t>Cohesion low                 (VERY BAD!)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startuml</a:t>
            </a:r>
            <a:endParaRPr lang="en-US" dirty="0"/>
          </a:p>
          <a:p>
            <a:r>
              <a:rPr lang="en-US" dirty="0" err="1"/>
              <a:t>skinparam</a:t>
            </a:r>
            <a:r>
              <a:rPr lang="en-US" dirty="0"/>
              <a:t> style </a:t>
            </a:r>
            <a:r>
              <a:rPr lang="en-US" dirty="0" err="1"/>
              <a:t>strictuml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SchoolMain</a:t>
            </a:r>
            <a:r>
              <a:rPr lang="en-US" dirty="0"/>
              <a:t> {</a:t>
            </a:r>
          </a:p>
          <a:p>
            <a:r>
              <a:rPr lang="en-US" dirty="0"/>
              <a:t>   </a:t>
            </a:r>
            <a:r>
              <a:rPr lang="en-US" dirty="0" err="1"/>
              <a:t>studentIdToName</a:t>
            </a:r>
            <a:r>
              <a:rPr lang="en-US" dirty="0"/>
              <a:t> : Map&lt;Integer, String&gt;</a:t>
            </a:r>
          </a:p>
          <a:p>
            <a:r>
              <a:rPr lang="en-US" dirty="0"/>
              <a:t>   </a:t>
            </a:r>
            <a:r>
              <a:rPr lang="en-US" dirty="0" err="1"/>
              <a:t>studentIdToPhone</a:t>
            </a:r>
            <a:r>
              <a:rPr lang="en-US" dirty="0"/>
              <a:t> : Map&lt;Integer, Integer&gt;</a:t>
            </a:r>
          </a:p>
          <a:p>
            <a:r>
              <a:rPr lang="en-US" dirty="0"/>
              <a:t>   </a:t>
            </a:r>
            <a:r>
              <a:rPr lang="en-US" dirty="0" err="1"/>
              <a:t>studentIdToGrades</a:t>
            </a:r>
            <a:r>
              <a:rPr lang="en-US" dirty="0"/>
              <a:t>: Map&lt;Integer, Map&lt;String, Double&gt; &gt;</a:t>
            </a:r>
          </a:p>
          <a:p>
            <a:r>
              <a:rPr lang="en-US" dirty="0"/>
              <a:t>   </a:t>
            </a:r>
            <a:r>
              <a:rPr lang="en-US" dirty="0" err="1"/>
              <a:t>handleAddStudent</a:t>
            </a:r>
            <a:r>
              <a:rPr lang="en-US" dirty="0"/>
              <a:t>(id, name, phone)</a:t>
            </a:r>
          </a:p>
          <a:p>
            <a:r>
              <a:rPr lang="en-US" dirty="0"/>
              <a:t>   </a:t>
            </a:r>
            <a:r>
              <a:rPr lang="en-US" dirty="0" err="1"/>
              <a:t>handleRemoveStudent</a:t>
            </a:r>
            <a:r>
              <a:rPr lang="en-US" dirty="0"/>
              <a:t>(id)</a:t>
            </a:r>
          </a:p>
          <a:p>
            <a:r>
              <a:rPr lang="en-US" dirty="0"/>
              <a:t>   </a:t>
            </a:r>
            <a:r>
              <a:rPr lang="en-US" dirty="0" err="1"/>
              <a:t>handleSetStudentGrade</a:t>
            </a:r>
            <a:r>
              <a:rPr lang="en-US" dirty="0"/>
              <a:t>(</a:t>
            </a:r>
            <a:r>
              <a:rPr lang="en-US" dirty="0" err="1"/>
              <a:t>studentId</a:t>
            </a:r>
            <a:r>
              <a:rPr lang="en-US" dirty="0"/>
              <a:t>, </a:t>
            </a:r>
            <a:r>
              <a:rPr lang="en-US" dirty="0" err="1"/>
              <a:t>courseId</a:t>
            </a:r>
            <a:r>
              <a:rPr lang="en-US" dirty="0"/>
              <a:t>, grade)</a:t>
            </a:r>
          </a:p>
          <a:p>
            <a:r>
              <a:rPr lang="en-US" dirty="0"/>
              <a:t>   </a:t>
            </a:r>
            <a:r>
              <a:rPr lang="en-US" dirty="0" err="1"/>
              <a:t>handleGetStudentGPA</a:t>
            </a:r>
            <a:r>
              <a:rPr lang="en-US" dirty="0"/>
              <a:t>( id )</a:t>
            </a:r>
          </a:p>
          <a:p>
            <a:r>
              <a:rPr lang="en-US" dirty="0"/>
              <a:t>   </a:t>
            </a:r>
            <a:r>
              <a:rPr lang="en-US" dirty="0" err="1"/>
              <a:t>handleReportAllGPA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@</a:t>
            </a:r>
            <a:r>
              <a:rPr lang="en-US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21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Coupling</a:t>
            </a:r>
            <a:r>
              <a:rPr lang="en-US" baseline="0" dirty="0"/>
              <a:t> HIGH  (BAD!)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Cohesion </a:t>
            </a:r>
            <a:r>
              <a:rPr lang="en-US" dirty="0"/>
              <a:t>somewhat LOW  (better than before!)</a:t>
            </a:r>
          </a:p>
          <a:p>
            <a:endParaRPr lang="en-US" dirty="0"/>
          </a:p>
          <a:p>
            <a:r>
              <a:rPr lang="en-US" dirty="0"/>
              <a:t>Ask students: IS EVERYTHING NEEDED HERE?</a:t>
            </a:r>
          </a:p>
          <a:p>
            <a:r>
              <a:rPr lang="en-US" dirty="0"/>
              <a:t>NO: Student does not need a </a:t>
            </a:r>
            <a:r>
              <a:rPr lang="en-US" dirty="0" err="1"/>
              <a:t>SchoolMain</a:t>
            </a:r>
            <a:r>
              <a:rPr lang="en-US" dirty="0"/>
              <a:t> to allow functionality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startuml</a:t>
            </a:r>
            <a:endParaRPr lang="en-US" dirty="0"/>
          </a:p>
          <a:p>
            <a:r>
              <a:rPr lang="en-US" dirty="0" err="1"/>
              <a:t>skinparam</a:t>
            </a:r>
            <a:r>
              <a:rPr lang="en-US" dirty="0"/>
              <a:t> style </a:t>
            </a:r>
            <a:r>
              <a:rPr lang="en-US" dirty="0" err="1"/>
              <a:t>strictuml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SchoolMain</a:t>
            </a:r>
            <a:r>
              <a:rPr lang="en-US" dirty="0"/>
              <a:t> {</a:t>
            </a:r>
          </a:p>
          <a:p>
            <a:r>
              <a:rPr lang="en-US" dirty="0"/>
              <a:t>   </a:t>
            </a:r>
            <a:r>
              <a:rPr lang="en-US" dirty="0" err="1"/>
              <a:t>handleAddStudent</a:t>
            </a:r>
            <a:r>
              <a:rPr lang="en-US" dirty="0"/>
              <a:t>(id, name, phone)</a:t>
            </a:r>
          </a:p>
          <a:p>
            <a:r>
              <a:rPr lang="en-US" dirty="0"/>
              <a:t>   </a:t>
            </a:r>
            <a:r>
              <a:rPr lang="en-US" dirty="0" err="1"/>
              <a:t>handleRemoveStudent</a:t>
            </a:r>
            <a:r>
              <a:rPr lang="en-US" dirty="0"/>
              <a:t>(id)</a:t>
            </a:r>
          </a:p>
          <a:p>
            <a:r>
              <a:rPr lang="en-US" dirty="0"/>
              <a:t>   </a:t>
            </a:r>
            <a:r>
              <a:rPr lang="en-US" dirty="0" err="1"/>
              <a:t>handleSetStudentGrade</a:t>
            </a:r>
            <a:r>
              <a:rPr lang="en-US" dirty="0"/>
              <a:t>(</a:t>
            </a:r>
            <a:r>
              <a:rPr lang="en-US" dirty="0" err="1"/>
              <a:t>studentId</a:t>
            </a:r>
            <a:r>
              <a:rPr lang="en-US" dirty="0"/>
              <a:t>, </a:t>
            </a:r>
            <a:r>
              <a:rPr lang="en-US" dirty="0" err="1"/>
              <a:t>courseId</a:t>
            </a:r>
            <a:r>
              <a:rPr lang="en-US" dirty="0"/>
              <a:t>, grade)</a:t>
            </a:r>
          </a:p>
          <a:p>
            <a:r>
              <a:rPr lang="en-US" dirty="0"/>
              <a:t>   </a:t>
            </a:r>
            <a:r>
              <a:rPr lang="en-US" dirty="0" err="1"/>
              <a:t>handleGetStudentGPA</a:t>
            </a:r>
            <a:r>
              <a:rPr lang="en-US" dirty="0"/>
              <a:t>( id )</a:t>
            </a:r>
          </a:p>
          <a:p>
            <a:r>
              <a:rPr lang="en-US" dirty="0"/>
              <a:t>   </a:t>
            </a:r>
            <a:r>
              <a:rPr lang="en-US" dirty="0" err="1"/>
              <a:t>handleReportAllGPA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Student{</a:t>
            </a:r>
          </a:p>
          <a:p>
            <a:r>
              <a:rPr lang="en-US" dirty="0"/>
              <a:t>   id</a:t>
            </a:r>
          </a:p>
          <a:p>
            <a:r>
              <a:rPr lang="en-US" dirty="0"/>
              <a:t>   name</a:t>
            </a:r>
          </a:p>
          <a:p>
            <a:r>
              <a:rPr lang="en-US" dirty="0"/>
              <a:t>   phone</a:t>
            </a:r>
          </a:p>
          <a:p>
            <a:r>
              <a:rPr lang="en-US" dirty="0"/>
              <a:t>   </a:t>
            </a:r>
            <a:r>
              <a:rPr lang="en-US" dirty="0" err="1"/>
              <a:t>courseIdToGradeMap</a:t>
            </a:r>
            <a:r>
              <a:rPr lang="en-US" dirty="0"/>
              <a:t>: Map&lt;String, Double&gt;</a:t>
            </a:r>
          </a:p>
          <a:p>
            <a:r>
              <a:rPr lang="en-US" dirty="0"/>
              <a:t>   </a:t>
            </a:r>
            <a:r>
              <a:rPr lang="en-US" dirty="0" err="1"/>
              <a:t>calculateGPA</a:t>
            </a:r>
            <a:r>
              <a:rPr lang="en-US" dirty="0"/>
              <a:t>() : double</a:t>
            </a:r>
          </a:p>
          <a:p>
            <a:r>
              <a:rPr lang="en-US" dirty="0"/>
              <a:t>   </a:t>
            </a:r>
            <a:r>
              <a:rPr lang="en-US" dirty="0" err="1"/>
              <a:t>setGrade</a:t>
            </a:r>
            <a:r>
              <a:rPr lang="en-US" dirty="0"/>
              <a:t>(</a:t>
            </a:r>
            <a:r>
              <a:rPr lang="en-US" dirty="0" err="1"/>
              <a:t>courseId</a:t>
            </a:r>
            <a:r>
              <a:rPr lang="en-US" dirty="0"/>
              <a:t>, grade)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SchoolMain</a:t>
            </a:r>
            <a:r>
              <a:rPr lang="en-US" dirty="0"/>
              <a:t> -&gt; "*" Student</a:t>
            </a:r>
          </a:p>
          <a:p>
            <a:r>
              <a:rPr lang="en-US" dirty="0"/>
              <a:t>Student-&gt;  </a:t>
            </a:r>
            <a:r>
              <a:rPr lang="en-US" dirty="0" err="1"/>
              <a:t>SchoolMain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63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Coupling OK (Better! At least Student doesn’t have a </a:t>
            </a:r>
            <a:r>
              <a:rPr lang="en-US" dirty="0" err="1"/>
              <a:t>SchoolMain</a:t>
            </a:r>
            <a:r>
              <a:rPr lang="en-US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Cohesion OK somewhat low (higher than before)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startuml</a:t>
            </a:r>
            <a:endParaRPr lang="en-US" dirty="0"/>
          </a:p>
          <a:p>
            <a:r>
              <a:rPr lang="en-US" dirty="0" err="1"/>
              <a:t>skinparam</a:t>
            </a:r>
            <a:r>
              <a:rPr lang="en-US" dirty="0"/>
              <a:t> style </a:t>
            </a:r>
            <a:r>
              <a:rPr lang="en-US" dirty="0" err="1"/>
              <a:t>strictuml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SchoolMain</a:t>
            </a:r>
            <a:r>
              <a:rPr lang="en-US" dirty="0"/>
              <a:t> {</a:t>
            </a:r>
          </a:p>
          <a:p>
            <a:r>
              <a:rPr lang="en-US" dirty="0"/>
              <a:t>   </a:t>
            </a:r>
            <a:r>
              <a:rPr lang="en-US" dirty="0" err="1"/>
              <a:t>handleAddStudent</a:t>
            </a:r>
            <a:r>
              <a:rPr lang="en-US" dirty="0"/>
              <a:t>(id, name, phone)</a:t>
            </a:r>
          </a:p>
          <a:p>
            <a:r>
              <a:rPr lang="en-US" dirty="0"/>
              <a:t>   </a:t>
            </a:r>
            <a:r>
              <a:rPr lang="en-US" dirty="0" err="1"/>
              <a:t>handleRemoveStudent</a:t>
            </a:r>
            <a:r>
              <a:rPr lang="en-US" dirty="0"/>
              <a:t>(id)</a:t>
            </a:r>
          </a:p>
          <a:p>
            <a:r>
              <a:rPr lang="en-US" dirty="0"/>
              <a:t>   </a:t>
            </a:r>
            <a:r>
              <a:rPr lang="en-US" dirty="0" err="1"/>
              <a:t>handleSetStudentGrade</a:t>
            </a:r>
            <a:r>
              <a:rPr lang="en-US" dirty="0"/>
              <a:t>(</a:t>
            </a:r>
            <a:r>
              <a:rPr lang="en-US" dirty="0" err="1"/>
              <a:t>studentId</a:t>
            </a:r>
            <a:r>
              <a:rPr lang="en-US" dirty="0"/>
              <a:t>, </a:t>
            </a:r>
            <a:r>
              <a:rPr lang="en-US" dirty="0" err="1"/>
              <a:t>courseId</a:t>
            </a:r>
            <a:r>
              <a:rPr lang="en-US" dirty="0"/>
              <a:t>, grade)</a:t>
            </a:r>
          </a:p>
          <a:p>
            <a:r>
              <a:rPr lang="en-US" dirty="0"/>
              <a:t>   </a:t>
            </a:r>
            <a:r>
              <a:rPr lang="en-US" dirty="0" err="1"/>
              <a:t>handleGetStudentGPA</a:t>
            </a:r>
            <a:r>
              <a:rPr lang="en-US" dirty="0"/>
              <a:t>( id )</a:t>
            </a:r>
          </a:p>
          <a:p>
            <a:r>
              <a:rPr lang="en-US" dirty="0"/>
              <a:t>   </a:t>
            </a:r>
            <a:r>
              <a:rPr lang="en-US" dirty="0" err="1"/>
              <a:t>handleReportAllGPA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Student{</a:t>
            </a:r>
          </a:p>
          <a:p>
            <a:r>
              <a:rPr lang="en-US" dirty="0"/>
              <a:t>   id</a:t>
            </a:r>
          </a:p>
          <a:p>
            <a:r>
              <a:rPr lang="en-US" dirty="0"/>
              <a:t>   name</a:t>
            </a:r>
          </a:p>
          <a:p>
            <a:r>
              <a:rPr lang="en-US" dirty="0"/>
              <a:t>   phone</a:t>
            </a:r>
          </a:p>
          <a:p>
            <a:r>
              <a:rPr lang="en-US" dirty="0"/>
              <a:t>   </a:t>
            </a:r>
            <a:r>
              <a:rPr lang="en-US" dirty="0" err="1"/>
              <a:t>courseIdToGradeMap</a:t>
            </a:r>
            <a:r>
              <a:rPr lang="en-US" dirty="0"/>
              <a:t>: Map&lt;String, Double&gt;</a:t>
            </a:r>
          </a:p>
          <a:p>
            <a:r>
              <a:rPr lang="en-US" dirty="0"/>
              <a:t>   </a:t>
            </a:r>
            <a:r>
              <a:rPr lang="en-US" dirty="0" err="1"/>
              <a:t>calculateGPA</a:t>
            </a:r>
            <a:r>
              <a:rPr lang="en-US" dirty="0"/>
              <a:t>() : double</a:t>
            </a:r>
          </a:p>
          <a:p>
            <a:r>
              <a:rPr lang="en-US" dirty="0"/>
              <a:t>   </a:t>
            </a:r>
            <a:r>
              <a:rPr lang="en-US" dirty="0" err="1"/>
              <a:t>setGrade</a:t>
            </a:r>
            <a:r>
              <a:rPr lang="en-US" dirty="0"/>
              <a:t>(</a:t>
            </a:r>
            <a:r>
              <a:rPr lang="en-US" dirty="0" err="1"/>
              <a:t>courseId</a:t>
            </a:r>
            <a:r>
              <a:rPr lang="en-US" dirty="0"/>
              <a:t>, grade)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SchoolMain</a:t>
            </a:r>
            <a:r>
              <a:rPr lang="en-US" dirty="0"/>
              <a:t> -&gt; "*" Student</a:t>
            </a:r>
          </a:p>
          <a:p>
            <a:r>
              <a:rPr lang="en-US" dirty="0"/>
              <a:t>@</a:t>
            </a:r>
            <a:r>
              <a:rPr lang="en-US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0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8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8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0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9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4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2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7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9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1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6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519B0-864F-436F-AD10-563B5AD2C023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HIT-CSSE/csse220/blob/master/Docs/ExampleDesignProblems" TargetMode="External"/><Relationship Id="rId2" Type="http://schemas.openxmlformats.org/officeDocument/2006/relationships/hyperlink" Target="https://github.com/RHIT-CSSE/csse220/tree/master/Homework/DesignProblem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>
          <a:xfrm>
            <a:off x="457200" y="1676400"/>
            <a:ext cx="8229600" cy="1874837"/>
          </a:xfrm>
        </p:spPr>
        <p:txBody>
          <a:bodyPr>
            <a:normAutofit fontScale="47500" lnSpcReduction="20000"/>
          </a:bodyPr>
          <a:lstStyle/>
          <a:p>
            <a:pPr marR="0" eaLnBrk="1" hangingPunct="1">
              <a:lnSpc>
                <a:spcPct val="90000"/>
              </a:lnSpc>
            </a:pPr>
            <a:endParaRPr lang="en-US" sz="6000" dirty="0"/>
          </a:p>
          <a:p>
            <a:pPr marR="0" eaLnBrk="1" hangingPunct="1">
              <a:lnSpc>
                <a:spcPct val="90000"/>
              </a:lnSpc>
            </a:pPr>
            <a:r>
              <a:rPr lang="en-US" sz="6000" dirty="0"/>
              <a:t>Object Oriented Design Principle #4:</a:t>
            </a:r>
          </a:p>
          <a:p>
            <a:pPr marR="0" eaLnBrk="1" hangingPunct="1">
              <a:lnSpc>
                <a:spcPct val="90000"/>
              </a:lnSpc>
            </a:pPr>
            <a:r>
              <a:rPr lang="en-US" sz="6000" dirty="0"/>
              <a:t>Minimizing Dependencies</a:t>
            </a:r>
          </a:p>
          <a:p>
            <a:pPr marR="0" eaLnBrk="1" hangingPunct="1">
              <a:lnSpc>
                <a:spcPct val="90000"/>
              </a:lnSpc>
            </a:pPr>
            <a:r>
              <a:rPr lang="en-US" sz="6000" dirty="0"/>
              <a:t>Coupling and Cohesion</a:t>
            </a:r>
            <a:br>
              <a:rPr lang="en-US" sz="2500" dirty="0"/>
            </a:b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205359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83824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Lots of dependencies </a:t>
            </a:r>
            <a:r>
              <a:rPr lang="en-US" dirty="0">
                <a:sym typeface="Wingdings"/>
              </a:rPr>
              <a:t> high coupling</a:t>
            </a:r>
          </a:p>
          <a:p>
            <a:pPr marL="285750" indent="-285750"/>
            <a:r>
              <a:rPr lang="en-US" dirty="0">
                <a:sym typeface="Wingdings"/>
              </a:rPr>
              <a:t>Few dependencies  low coupling</a:t>
            </a:r>
            <a:br>
              <a:rPr lang="en-US" dirty="0">
                <a:sym typeface="Wingdings"/>
              </a:rPr>
            </a:br>
            <a:br>
              <a:rPr lang="en-US" dirty="0">
                <a:sym typeface="Wingdings"/>
              </a:rPr>
            </a:br>
            <a:br>
              <a:rPr lang="en-US" dirty="0">
                <a:sym typeface="Wingdings"/>
              </a:rPr>
            </a:br>
            <a:br>
              <a:rPr lang="en-US" dirty="0">
                <a:sym typeface="Wingdings"/>
              </a:rPr>
            </a:br>
            <a:br>
              <a:rPr lang="en-US" dirty="0">
                <a:sym typeface="Wingdings"/>
              </a:rPr>
            </a:br>
            <a:br>
              <a:rPr lang="en-US" dirty="0">
                <a:sym typeface="Wingdings"/>
              </a:rPr>
            </a:br>
            <a:endParaRPr lang="en-US" dirty="0">
              <a:sym typeface="Wingding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– UML Diagrams</a:t>
            </a: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457200" y="2743200"/>
            <a:ext cx="3505200" cy="2209800"/>
            <a:chOff x="533400" y="2590800"/>
            <a:chExt cx="3505200" cy="2209800"/>
          </a:xfrm>
        </p:grpSpPr>
        <p:sp>
          <p:nvSpPr>
            <p:cNvPr id="5" name="Rectangle 4"/>
            <p:cNvSpPr/>
            <p:nvPr/>
          </p:nvSpPr>
          <p:spPr>
            <a:xfrm>
              <a:off x="533400" y="2590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38200" y="3430588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09800" y="43434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43000" y="4114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62200" y="2592388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67000" y="3352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429000" y="2592388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2" name="Straight Arrow Connector 11"/>
            <p:cNvCxnSpPr>
              <a:stCxn id="5" idx="3"/>
              <a:endCxn id="9" idx="1"/>
            </p:cNvCxnSpPr>
            <p:nvPr/>
          </p:nvCxnSpPr>
          <p:spPr>
            <a:xfrm>
              <a:off x="1143000" y="2819400"/>
              <a:ext cx="1219200" cy="1588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2"/>
              <a:endCxn id="6" idx="0"/>
            </p:cNvCxnSpPr>
            <p:nvPr/>
          </p:nvCxnSpPr>
          <p:spPr>
            <a:xfrm rot="16200000" flipH="1">
              <a:off x="799306" y="3086894"/>
              <a:ext cx="382588" cy="3048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2"/>
              <a:endCxn id="6" idx="3"/>
            </p:cNvCxnSpPr>
            <p:nvPr/>
          </p:nvCxnSpPr>
          <p:spPr>
            <a:xfrm rot="5400000">
              <a:off x="1752600" y="2744788"/>
              <a:ext cx="609600" cy="12192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3"/>
              <a:endCxn id="7" idx="1"/>
            </p:cNvCxnSpPr>
            <p:nvPr/>
          </p:nvCxnSpPr>
          <p:spPr>
            <a:xfrm>
              <a:off x="1752600" y="4343400"/>
              <a:ext cx="457200" cy="2286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0"/>
              <a:endCxn id="10" idx="2"/>
            </p:cNvCxnSpPr>
            <p:nvPr/>
          </p:nvCxnSpPr>
          <p:spPr>
            <a:xfrm rot="5400000" flipH="1" flipV="1">
              <a:off x="2476500" y="3848100"/>
              <a:ext cx="533400" cy="4572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0"/>
              <a:endCxn id="6" idx="3"/>
            </p:cNvCxnSpPr>
            <p:nvPr/>
          </p:nvCxnSpPr>
          <p:spPr>
            <a:xfrm rot="16200000" flipV="1">
              <a:off x="1639094" y="3467894"/>
              <a:ext cx="684212" cy="10668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3"/>
              <a:endCxn id="11" idx="1"/>
            </p:cNvCxnSpPr>
            <p:nvPr/>
          </p:nvCxnSpPr>
          <p:spPr>
            <a:xfrm>
              <a:off x="2971800" y="2820988"/>
              <a:ext cx="457200" cy="1587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2"/>
              <a:endCxn id="10" idx="3"/>
            </p:cNvCxnSpPr>
            <p:nvPr/>
          </p:nvCxnSpPr>
          <p:spPr>
            <a:xfrm rot="5400000">
              <a:off x="3239294" y="3086894"/>
              <a:ext cx="531812" cy="4572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0"/>
              <a:endCxn id="9" idx="2"/>
            </p:cNvCxnSpPr>
            <p:nvPr/>
          </p:nvCxnSpPr>
          <p:spPr>
            <a:xfrm rot="16200000" flipV="1">
              <a:off x="2667794" y="3048794"/>
              <a:ext cx="303212" cy="3048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1"/>
              <a:endCxn id="5" idx="3"/>
            </p:cNvCxnSpPr>
            <p:nvPr/>
          </p:nvCxnSpPr>
          <p:spPr>
            <a:xfrm rot="10800000">
              <a:off x="1143000" y="2819400"/>
              <a:ext cx="1524000" cy="7620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50"/>
          <p:cNvGrpSpPr>
            <a:grpSpLocks/>
          </p:cNvGrpSpPr>
          <p:nvPr/>
        </p:nvGrpSpPr>
        <p:grpSpPr bwMode="auto">
          <a:xfrm>
            <a:off x="4724400" y="2744788"/>
            <a:ext cx="3505200" cy="2209800"/>
            <a:chOff x="533400" y="2590800"/>
            <a:chExt cx="3505200" cy="2209800"/>
          </a:xfrm>
        </p:grpSpPr>
        <p:sp>
          <p:nvSpPr>
            <p:cNvPr id="23" name="Rectangle 22"/>
            <p:cNvSpPr/>
            <p:nvPr/>
          </p:nvSpPr>
          <p:spPr>
            <a:xfrm>
              <a:off x="533400" y="2590800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38200" y="3430587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209800" y="4343400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43000" y="4114800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62200" y="2592387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67000" y="3352800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429000" y="2592387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0" name="Straight Arrow Connector 29"/>
            <p:cNvCxnSpPr>
              <a:stCxn id="23" idx="3"/>
              <a:endCxn id="27" idx="1"/>
            </p:cNvCxnSpPr>
            <p:nvPr/>
          </p:nvCxnSpPr>
          <p:spPr>
            <a:xfrm>
              <a:off x="1143000" y="2819400"/>
              <a:ext cx="1219200" cy="1587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3" idx="2"/>
              <a:endCxn id="24" idx="0"/>
            </p:cNvCxnSpPr>
            <p:nvPr/>
          </p:nvCxnSpPr>
          <p:spPr>
            <a:xfrm rot="16200000" flipH="1">
              <a:off x="799306" y="3086894"/>
              <a:ext cx="382587" cy="3048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6" idx="3"/>
              <a:endCxn id="25" idx="1"/>
            </p:cNvCxnSpPr>
            <p:nvPr/>
          </p:nvCxnSpPr>
          <p:spPr>
            <a:xfrm>
              <a:off x="1752600" y="4343400"/>
              <a:ext cx="457200" cy="2286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5" idx="0"/>
              <a:endCxn id="24" idx="3"/>
            </p:cNvCxnSpPr>
            <p:nvPr/>
          </p:nvCxnSpPr>
          <p:spPr>
            <a:xfrm rot="16200000" flipV="1">
              <a:off x="1639093" y="3467894"/>
              <a:ext cx="684213" cy="10668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7" idx="3"/>
              <a:endCxn id="29" idx="1"/>
            </p:cNvCxnSpPr>
            <p:nvPr/>
          </p:nvCxnSpPr>
          <p:spPr>
            <a:xfrm>
              <a:off x="2971800" y="2820987"/>
              <a:ext cx="457200" cy="1588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8" idx="0"/>
              <a:endCxn id="27" idx="2"/>
            </p:cNvCxnSpPr>
            <p:nvPr/>
          </p:nvCxnSpPr>
          <p:spPr>
            <a:xfrm rot="16200000" flipV="1">
              <a:off x="2667793" y="3048794"/>
              <a:ext cx="303213" cy="3048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>
            <a:off x="762000" y="5356364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3600" dirty="0"/>
              <a:t>How hard will it be to change code with:</a:t>
            </a:r>
          </a:p>
          <a:p>
            <a:pPr marL="285750" indent="-285750"/>
            <a:r>
              <a:rPr lang="en-US" sz="3600" dirty="0"/>
              <a:t>High coupling?   Low coupling?</a:t>
            </a:r>
          </a:p>
        </p:txBody>
      </p:sp>
    </p:spTree>
    <p:extLst>
      <p:ext uri="{BB962C8B-B14F-4D97-AF65-F5344CB8AC3E}">
        <p14:creationId xmlns:p14="http://schemas.microsoft.com/office/powerpoint/2010/main" val="2630950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83824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>
                <a:sym typeface="Wingdings"/>
              </a:rPr>
              <a:t>Note: </a:t>
            </a:r>
          </a:p>
          <a:p>
            <a:r>
              <a:rPr lang="en-US" dirty="0">
                <a:sym typeface="Wingdings"/>
              </a:rPr>
              <a:t>“essential” dependencies cannot be eliminated</a:t>
            </a:r>
          </a:p>
          <a:p>
            <a:r>
              <a:rPr lang="en-US" dirty="0">
                <a:sym typeface="Wingdings"/>
              </a:rPr>
              <a:t>if they are eliminated, then functionality fails</a:t>
            </a:r>
            <a:br>
              <a:rPr lang="en-US" dirty="0">
                <a:sym typeface="Wingdings"/>
              </a:rPr>
            </a:br>
            <a:br>
              <a:rPr lang="en-US" dirty="0">
                <a:sym typeface="Wingdings"/>
              </a:rPr>
            </a:br>
            <a:br>
              <a:rPr lang="en-US" dirty="0">
                <a:sym typeface="Wingdings"/>
              </a:rPr>
            </a:br>
            <a:br>
              <a:rPr lang="en-US" dirty="0">
                <a:sym typeface="Wingdings"/>
              </a:rPr>
            </a:br>
            <a:br>
              <a:rPr lang="en-US" dirty="0">
                <a:sym typeface="Wingdings"/>
              </a:rPr>
            </a:br>
            <a:br>
              <a:rPr lang="en-US" dirty="0">
                <a:sym typeface="Wingdings"/>
              </a:rPr>
            </a:br>
            <a:endParaRPr lang="en-US" dirty="0">
              <a:sym typeface="Wingding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– UML Diagrams</a:t>
            </a: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457200" y="3579812"/>
            <a:ext cx="3505200" cy="2209800"/>
            <a:chOff x="533400" y="2590800"/>
            <a:chExt cx="3505200" cy="2209800"/>
          </a:xfrm>
        </p:grpSpPr>
        <p:sp>
          <p:nvSpPr>
            <p:cNvPr id="5" name="Rectangle 4"/>
            <p:cNvSpPr/>
            <p:nvPr/>
          </p:nvSpPr>
          <p:spPr>
            <a:xfrm>
              <a:off x="533400" y="2590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38200" y="3430588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09800" y="43434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43000" y="4114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62200" y="2592388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67000" y="3352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429000" y="2592388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2" name="Straight Arrow Connector 11"/>
            <p:cNvCxnSpPr>
              <a:stCxn id="5" idx="3"/>
              <a:endCxn id="9" idx="1"/>
            </p:cNvCxnSpPr>
            <p:nvPr/>
          </p:nvCxnSpPr>
          <p:spPr>
            <a:xfrm>
              <a:off x="1143000" y="2819400"/>
              <a:ext cx="1219200" cy="1588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2"/>
              <a:endCxn id="6" idx="0"/>
            </p:cNvCxnSpPr>
            <p:nvPr/>
          </p:nvCxnSpPr>
          <p:spPr>
            <a:xfrm rot="16200000" flipH="1">
              <a:off x="799306" y="3086894"/>
              <a:ext cx="382588" cy="3048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2"/>
              <a:endCxn id="6" idx="3"/>
            </p:cNvCxnSpPr>
            <p:nvPr/>
          </p:nvCxnSpPr>
          <p:spPr>
            <a:xfrm rot="5400000">
              <a:off x="1752600" y="2744788"/>
              <a:ext cx="609600" cy="12192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3"/>
              <a:endCxn id="7" idx="1"/>
            </p:cNvCxnSpPr>
            <p:nvPr/>
          </p:nvCxnSpPr>
          <p:spPr>
            <a:xfrm>
              <a:off x="1752600" y="4343400"/>
              <a:ext cx="457200" cy="2286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0"/>
              <a:endCxn id="10" idx="2"/>
            </p:cNvCxnSpPr>
            <p:nvPr/>
          </p:nvCxnSpPr>
          <p:spPr>
            <a:xfrm rot="5400000" flipH="1" flipV="1">
              <a:off x="2476500" y="3848100"/>
              <a:ext cx="533400" cy="4572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0"/>
              <a:endCxn id="6" idx="3"/>
            </p:cNvCxnSpPr>
            <p:nvPr/>
          </p:nvCxnSpPr>
          <p:spPr>
            <a:xfrm rot="16200000" flipV="1">
              <a:off x="1639094" y="3467894"/>
              <a:ext cx="684212" cy="10668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3"/>
              <a:endCxn id="11" idx="1"/>
            </p:cNvCxnSpPr>
            <p:nvPr/>
          </p:nvCxnSpPr>
          <p:spPr>
            <a:xfrm>
              <a:off x="2971800" y="2820988"/>
              <a:ext cx="457200" cy="1587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2"/>
              <a:endCxn id="10" idx="3"/>
            </p:cNvCxnSpPr>
            <p:nvPr/>
          </p:nvCxnSpPr>
          <p:spPr>
            <a:xfrm rot="5400000">
              <a:off x="3239294" y="3086894"/>
              <a:ext cx="531812" cy="4572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0"/>
              <a:endCxn id="9" idx="2"/>
            </p:cNvCxnSpPr>
            <p:nvPr/>
          </p:nvCxnSpPr>
          <p:spPr>
            <a:xfrm rot="16200000" flipV="1">
              <a:off x="2667794" y="3048794"/>
              <a:ext cx="303212" cy="3048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1"/>
              <a:endCxn id="5" idx="3"/>
            </p:cNvCxnSpPr>
            <p:nvPr/>
          </p:nvCxnSpPr>
          <p:spPr>
            <a:xfrm rot="10800000">
              <a:off x="1143000" y="2819400"/>
              <a:ext cx="1524000" cy="7620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50"/>
          <p:cNvGrpSpPr>
            <a:grpSpLocks/>
          </p:cNvGrpSpPr>
          <p:nvPr/>
        </p:nvGrpSpPr>
        <p:grpSpPr bwMode="auto">
          <a:xfrm>
            <a:off x="4724400" y="3581400"/>
            <a:ext cx="3505200" cy="2209800"/>
            <a:chOff x="533400" y="2590800"/>
            <a:chExt cx="3505200" cy="2209800"/>
          </a:xfrm>
        </p:grpSpPr>
        <p:sp>
          <p:nvSpPr>
            <p:cNvPr id="23" name="Rectangle 22"/>
            <p:cNvSpPr/>
            <p:nvPr/>
          </p:nvSpPr>
          <p:spPr>
            <a:xfrm>
              <a:off x="533400" y="2590800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38200" y="3430587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209800" y="4343400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43000" y="4114800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62200" y="2592387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67000" y="3352800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429000" y="2592387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0" name="Straight Arrow Connector 29"/>
            <p:cNvCxnSpPr>
              <a:stCxn id="23" idx="3"/>
              <a:endCxn id="27" idx="1"/>
            </p:cNvCxnSpPr>
            <p:nvPr/>
          </p:nvCxnSpPr>
          <p:spPr>
            <a:xfrm>
              <a:off x="1143000" y="2819400"/>
              <a:ext cx="1219200" cy="1587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3" idx="2"/>
              <a:endCxn id="24" idx="0"/>
            </p:cNvCxnSpPr>
            <p:nvPr/>
          </p:nvCxnSpPr>
          <p:spPr>
            <a:xfrm rot="16200000" flipH="1">
              <a:off x="799306" y="3086894"/>
              <a:ext cx="382587" cy="3048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6" idx="3"/>
              <a:endCxn id="25" idx="1"/>
            </p:cNvCxnSpPr>
            <p:nvPr/>
          </p:nvCxnSpPr>
          <p:spPr>
            <a:xfrm>
              <a:off x="1752600" y="4343400"/>
              <a:ext cx="457200" cy="2286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5" idx="0"/>
              <a:endCxn id="24" idx="3"/>
            </p:cNvCxnSpPr>
            <p:nvPr/>
          </p:nvCxnSpPr>
          <p:spPr>
            <a:xfrm rot="16200000" flipV="1">
              <a:off x="1639093" y="3467894"/>
              <a:ext cx="684213" cy="10668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7" idx="3"/>
              <a:endCxn id="29" idx="1"/>
            </p:cNvCxnSpPr>
            <p:nvPr/>
          </p:nvCxnSpPr>
          <p:spPr>
            <a:xfrm>
              <a:off x="2971800" y="2820987"/>
              <a:ext cx="457200" cy="1588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8" idx="0"/>
              <a:endCxn id="27" idx="2"/>
            </p:cNvCxnSpPr>
            <p:nvPr/>
          </p:nvCxnSpPr>
          <p:spPr>
            <a:xfrm rot="16200000" flipV="1">
              <a:off x="2667793" y="3048794"/>
              <a:ext cx="303213" cy="3048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1621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do our design job carefully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Divide &amp; Conquer - Break our larger problem into several classes</a:t>
            </a:r>
          </a:p>
          <a:p>
            <a:r>
              <a:rPr lang="en-US" dirty="0"/>
              <a:t>Each of these classes will do one thing well (i.e., they will have </a:t>
            </a:r>
            <a:r>
              <a:rPr lang="en-US" b="1" i="1" dirty="0"/>
              <a:t>high cohesion</a:t>
            </a:r>
            <a:r>
              <a:rPr lang="en-US" dirty="0"/>
              <a:t>)</a:t>
            </a:r>
          </a:p>
          <a:p>
            <a:r>
              <a:rPr lang="en-US" dirty="0"/>
              <a:t>Our classes will only need to depend on each other in specific, highly limited  essential ways (i.e., they will have </a:t>
            </a:r>
            <a:r>
              <a:rPr lang="en-US" b="1" i="1" dirty="0"/>
              <a:t>low coupling</a:t>
            </a:r>
            <a:r>
              <a:rPr lang="en-US" dirty="0"/>
              <a:t>).  </a:t>
            </a:r>
          </a:p>
          <a:p>
            <a:r>
              <a:rPr lang="en-US" dirty="0"/>
              <a:t>Many classes won’t even “know” of most of the other classes in the system</a:t>
            </a:r>
          </a:p>
        </p:txBody>
      </p:sp>
    </p:spTree>
    <p:extLst>
      <p:ext uri="{BB962C8B-B14F-4D97-AF65-F5344CB8AC3E}">
        <p14:creationId xmlns:p14="http://schemas.microsoft.com/office/powerpoint/2010/main" val="2266690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Coupling and Cohesion</a:t>
            </a:r>
          </a:p>
          <a:p>
            <a:pPr lvl="1"/>
            <a:r>
              <a:rPr lang="en-US" dirty="0"/>
              <a:t>School/Student Design problem example</a:t>
            </a:r>
          </a:p>
          <a:p>
            <a:pPr lvl="1"/>
            <a:r>
              <a:rPr lang="en-US" dirty="0"/>
              <a:t>How do Coupling and Cohesion vary with increasing # of classes?</a:t>
            </a:r>
          </a:p>
        </p:txBody>
      </p:sp>
    </p:spTree>
    <p:extLst>
      <p:ext uri="{BB962C8B-B14F-4D97-AF65-F5344CB8AC3E}">
        <p14:creationId xmlns:p14="http://schemas.microsoft.com/office/powerpoint/2010/main" val="3444200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/>
          </a:bodyPr>
          <a:lstStyle/>
          <a:p>
            <a:r>
              <a:rPr lang="en-US" dirty="0"/>
              <a:t>Imagine that you’re writing code to manage a school’s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Things your design should accommodate:</a:t>
            </a:r>
          </a:p>
          <a:p>
            <a:r>
              <a:rPr lang="en-US" dirty="0"/>
              <a:t>Handle adding or removing students from the school</a:t>
            </a:r>
          </a:p>
          <a:p>
            <a:r>
              <a:rPr lang="en-US" dirty="0"/>
              <a:t>Students should have a name, phone number, and grades for specific courses (can use a </a:t>
            </a:r>
            <a:r>
              <a:rPr lang="en-US" dirty="0" err="1"/>
              <a:t>courseId</a:t>
            </a:r>
            <a:r>
              <a:rPr lang="en-US" dirty="0"/>
              <a:t> String)</a:t>
            </a:r>
          </a:p>
          <a:p>
            <a:r>
              <a:rPr lang="en-US" dirty="0"/>
              <a:t>Setting the individual course grades for a particular student</a:t>
            </a:r>
          </a:p>
          <a:p>
            <a:r>
              <a:rPr lang="en-US" dirty="0"/>
              <a:t>Compute the average GPA of all the students in the school</a:t>
            </a:r>
          </a:p>
          <a:p>
            <a:r>
              <a:rPr lang="en-US" dirty="0"/>
              <a:t>Sort the students by last name to print out a report of students and GPA</a:t>
            </a:r>
          </a:p>
          <a:p>
            <a:pPr marL="0" indent="0">
              <a:buNone/>
            </a:pPr>
            <a:r>
              <a:rPr lang="en-US" dirty="0"/>
              <a:t>Discuss and come up with a design with those near you.  How many classes does your system need?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E40EB7F-AE6D-4C95-AF5B-8C098754B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429620"/>
            <a:ext cx="3189157" cy="127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188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class solution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706563"/>
          </a:xfrm>
        </p:spPr>
        <p:txBody>
          <a:bodyPr/>
          <a:lstStyle/>
          <a:p>
            <a:r>
              <a:rPr lang="en-US" dirty="0"/>
              <a:t>Coupling?</a:t>
            </a:r>
          </a:p>
          <a:p>
            <a:r>
              <a:rPr lang="en-US" dirty="0"/>
              <a:t>Cohesion?</a:t>
            </a:r>
          </a:p>
        </p:txBody>
      </p:sp>
      <p:pic>
        <p:nvPicPr>
          <p:cNvPr id="1026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6549032" cy="291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EEEECD7-8AE0-40FA-A854-976213D8B63B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4739536"/>
          <a:ext cx="3657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7918019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0910375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927569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cohesion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46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6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00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78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663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65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class solution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" y="4953000"/>
            <a:ext cx="8229600" cy="1706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Coupling?</a:t>
            </a:r>
          </a:p>
          <a:p>
            <a:r>
              <a:rPr lang="en-US"/>
              <a:t>Cohesion?</a:t>
            </a:r>
            <a:endParaRPr lang="en-US" dirty="0"/>
          </a:p>
        </p:txBody>
      </p:sp>
      <p:pic>
        <p:nvPicPr>
          <p:cNvPr id="2050" name="Picture 2" descr="PlantUML diagram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26" y="2209800"/>
            <a:ext cx="8525674" cy="183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5B85081-F48E-4CDE-B701-6A15ED0C2D3B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4739536"/>
          <a:ext cx="3657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7918019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0910375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927569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cohesion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46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6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00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78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663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664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class solution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706563"/>
          </a:xfrm>
        </p:spPr>
        <p:txBody>
          <a:bodyPr/>
          <a:lstStyle/>
          <a:p>
            <a:r>
              <a:rPr lang="en-US" dirty="0"/>
              <a:t>Coupling?</a:t>
            </a:r>
          </a:p>
          <a:p>
            <a:r>
              <a:rPr lang="en-US" dirty="0"/>
              <a:t>Cohesion?</a:t>
            </a:r>
          </a:p>
        </p:txBody>
      </p:sp>
      <p:pic>
        <p:nvPicPr>
          <p:cNvPr id="3074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9181531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40DC79-6BB1-4D79-A42C-BA0C815A1D87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4739536"/>
          <a:ext cx="3657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7918019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0910375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927569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cohesion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46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6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00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78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663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024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classes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" y="4953000"/>
            <a:ext cx="8229600" cy="1706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Coupling?</a:t>
            </a:r>
          </a:p>
          <a:p>
            <a:r>
              <a:rPr lang="en-US"/>
              <a:t>Cohesion?</a:t>
            </a:r>
            <a:endParaRPr lang="en-US" dirty="0"/>
          </a:p>
        </p:txBody>
      </p:sp>
      <p:pic>
        <p:nvPicPr>
          <p:cNvPr id="3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54" y="1905000"/>
            <a:ext cx="8578131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9797BD1-D142-4E9B-ACFE-4BF85D1A5D3B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4739536"/>
          <a:ext cx="3657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7918019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0910375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927569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cohesion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46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6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00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78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663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11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classes improved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706563"/>
          </a:xfrm>
        </p:spPr>
        <p:txBody>
          <a:bodyPr/>
          <a:lstStyle/>
          <a:p>
            <a:r>
              <a:rPr lang="en-US" dirty="0"/>
              <a:t>Coupling?</a:t>
            </a:r>
          </a:p>
          <a:p>
            <a:r>
              <a:rPr lang="en-US" dirty="0"/>
              <a:t>Cohesion?</a:t>
            </a:r>
          </a:p>
        </p:txBody>
      </p:sp>
      <p:pic>
        <p:nvPicPr>
          <p:cNvPr id="5122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15" y="2209800"/>
            <a:ext cx="8934585" cy="132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FCB5FE8-C8A0-469F-8068-D94EAE993C59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4739536"/>
          <a:ext cx="3657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7918019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0910375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927569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cohesion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46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6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00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78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663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24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Today’s topic – </a:t>
            </a:r>
            <a:r>
              <a:rPr lang="en-US" b="1" i="1" dirty="0"/>
              <a:t>Coupling and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b="1" dirty="0"/>
              <a:t>Minimize dependencies</a:t>
            </a:r>
            <a:r>
              <a:rPr lang="en-US" dirty="0"/>
              <a:t> between objects when it does not disrupt usability or </a:t>
            </a:r>
            <a:r>
              <a:rPr lang="en-US" dirty="0" err="1"/>
              <a:t>extendability</a:t>
            </a:r>
            <a:endParaRPr lang="en-US" dirty="0"/>
          </a:p>
          <a:p>
            <a:pPr lvl="1" fontAlgn="base"/>
            <a:r>
              <a:rPr lang="en-US" dirty="0"/>
              <a:t>If you can see a simpler design that works use it</a:t>
            </a:r>
          </a:p>
          <a:p>
            <a:pPr lvl="1" fontAlgn="base"/>
            <a:r>
              <a:rPr lang="en-US" dirty="0"/>
              <a:t>But if you can’t see a simpler design than the one that you have, at least ensure that you:</a:t>
            </a:r>
          </a:p>
          <a:p>
            <a:pPr lvl="2" fontAlgn="base"/>
            <a:r>
              <a:rPr lang="en-US" sz="2800" dirty="0"/>
              <a:t>Tell don't ask</a:t>
            </a:r>
          </a:p>
          <a:p>
            <a:pPr lvl="2" fontAlgn="base"/>
            <a:r>
              <a:rPr lang="en-US" sz="2800" dirty="0"/>
              <a:t>Don't have message chains</a:t>
            </a:r>
          </a:p>
          <a:p>
            <a:pPr lvl="2" fontAlgn="base"/>
            <a:endParaRPr lang="en-US" sz="2800" dirty="0"/>
          </a:p>
          <a:p>
            <a:pPr fontAlgn="base"/>
            <a:r>
              <a:rPr lang="en-US" sz="3600" dirty="0"/>
              <a:t>Now two related terms: </a:t>
            </a:r>
          </a:p>
          <a:p>
            <a:pPr lvl="1" fontAlgn="base"/>
            <a:r>
              <a:rPr lang="en-US" sz="3200" dirty="0"/>
              <a:t>coupling</a:t>
            </a:r>
          </a:p>
          <a:p>
            <a:pPr lvl="1" fontAlgn="base"/>
            <a:r>
              <a:rPr lang="en-US" sz="3200" dirty="0"/>
              <a:t>cohesion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18210D-FE56-4B43-9726-54B228AF6302}"/>
              </a:ext>
            </a:extLst>
          </p:cNvPr>
          <p:cNvSpPr/>
          <p:nvPr/>
        </p:nvSpPr>
        <p:spPr>
          <a:xfrm>
            <a:off x="152400" y="4419600"/>
            <a:ext cx="8001000" cy="1371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68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…6 classes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" y="4953000"/>
            <a:ext cx="8229600" cy="1706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Coupling?</a:t>
            </a:r>
          </a:p>
          <a:p>
            <a:r>
              <a:rPr lang="en-US"/>
              <a:t>Cohesion?</a:t>
            </a:r>
            <a:endParaRPr lang="en-US" dirty="0"/>
          </a:p>
        </p:txBody>
      </p:sp>
      <p:pic>
        <p:nvPicPr>
          <p:cNvPr id="4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3356"/>
            <a:ext cx="9144000" cy="128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A6F0462-8419-47F0-8D76-B5184F835F26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4739536"/>
          <a:ext cx="3657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7918019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0910375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927569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cohesion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46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6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00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78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663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408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that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Cohesion makes us want: </a:t>
            </a:r>
          </a:p>
          <a:p>
            <a:pPr lvl="1"/>
            <a:r>
              <a:rPr lang="en-US" dirty="0"/>
              <a:t>Many smaller classes</a:t>
            </a:r>
          </a:p>
          <a:p>
            <a:pPr lvl="1"/>
            <a:r>
              <a:rPr lang="en-US" dirty="0"/>
              <a:t>Classes that do only one thing well</a:t>
            </a:r>
          </a:p>
          <a:p>
            <a:r>
              <a:rPr lang="en-US" dirty="0"/>
              <a:t>If classes are too small</a:t>
            </a:r>
          </a:p>
          <a:p>
            <a:pPr lvl="1"/>
            <a:r>
              <a:rPr lang="en-US" dirty="0"/>
              <a:t>Tend to need to depend on each other</a:t>
            </a:r>
          </a:p>
          <a:p>
            <a:pPr lvl="1"/>
            <a:r>
              <a:rPr lang="en-US" dirty="0"/>
              <a:t>Coupling rises</a:t>
            </a:r>
          </a:p>
          <a:p>
            <a:r>
              <a:rPr lang="en-US" dirty="0"/>
              <a:t>Want “Goldilocks” design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EEAE21-ED8F-4A3E-A90B-7DEC5CEA7BAF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4739536"/>
          <a:ext cx="3657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7918019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0910375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927569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cohesion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46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6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00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78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663843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B51FEE8-4995-4F7B-A941-12763EEB19D2}"/>
              </a:ext>
            </a:extLst>
          </p:cNvPr>
          <p:cNvSpPr/>
          <p:nvPr/>
        </p:nvSpPr>
        <p:spPr>
          <a:xfrm>
            <a:off x="5181600" y="5410200"/>
            <a:ext cx="3733800" cy="838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67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DesignProblems3 is due soon!</a:t>
            </a:r>
          </a:p>
          <a:p>
            <a:pPr lvl="1"/>
            <a:r>
              <a:rPr lang="en-US" dirty="0"/>
              <a:t>Check schedule page</a:t>
            </a:r>
          </a:p>
          <a:p>
            <a:r>
              <a:rPr lang="en-US" dirty="0" err="1">
                <a:hlinkClick r:id="rId2"/>
              </a:rPr>
              <a:t>DesignProblems</a:t>
            </a:r>
            <a:r>
              <a:rPr lang="en-US" dirty="0"/>
              <a:t> Homework Page</a:t>
            </a:r>
          </a:p>
          <a:p>
            <a:r>
              <a:rPr lang="en-US" b="1" dirty="0"/>
              <a:t>Example Problems:</a:t>
            </a:r>
          </a:p>
          <a:p>
            <a:pPr lvl="1"/>
            <a:r>
              <a:rPr lang="en-US" dirty="0">
                <a:hlinkClick r:id="rId3"/>
              </a:rPr>
              <a:t>Here are a set of design problems for you to practice on your own</a:t>
            </a:r>
            <a:r>
              <a:rPr lang="en-US" dirty="0"/>
              <a:t>. In addition, there is a solution with commentary and good designs to compare with the designs you produce on your own.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Design Terms: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/>
          <a:lstStyle/>
          <a:p>
            <a:r>
              <a:rPr lang="en-US" dirty="0"/>
              <a:t>3 essential terms</a:t>
            </a:r>
          </a:p>
          <a:p>
            <a:pPr lvl="1"/>
            <a:r>
              <a:rPr lang="en-US" dirty="0"/>
              <a:t>Encapsulation  (done- previously covered)</a:t>
            </a:r>
          </a:p>
          <a:p>
            <a:pPr lvl="1"/>
            <a:r>
              <a:rPr lang="en-US" dirty="0"/>
              <a:t>Coupling</a:t>
            </a:r>
          </a:p>
          <a:p>
            <a:pPr lvl="1"/>
            <a:r>
              <a:rPr lang="en-US" dirty="0"/>
              <a:t>Cohesion</a:t>
            </a:r>
          </a:p>
        </p:txBody>
      </p:sp>
    </p:spTree>
    <p:extLst>
      <p:ext uri="{BB962C8B-B14F-4D97-AF65-F5344CB8AC3E}">
        <p14:creationId xmlns:p14="http://schemas.microsoft.com/office/powerpoint/2010/main" val="47584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and Cohesion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Two terms you need to memorize</a:t>
            </a:r>
          </a:p>
          <a:p>
            <a:r>
              <a:rPr lang="en-US" dirty="0"/>
              <a:t>Good designs have: </a:t>
            </a:r>
          </a:p>
          <a:p>
            <a:pPr lvl="1"/>
            <a:r>
              <a:rPr lang="en-US" u="sng" dirty="0">
                <a:solidFill>
                  <a:schemeClr val="accent6"/>
                </a:solidFill>
              </a:rPr>
              <a:t>H</a:t>
            </a:r>
            <a:r>
              <a:rPr lang="en-US" dirty="0">
                <a:solidFill>
                  <a:schemeClr val="accent6"/>
                </a:solidFill>
              </a:rPr>
              <a:t>igh </a:t>
            </a:r>
            <a:r>
              <a:rPr lang="en-US" dirty="0" err="1">
                <a:solidFill>
                  <a:schemeClr val="accent6"/>
                </a:solidFill>
              </a:rPr>
              <a:t>co</a:t>
            </a:r>
            <a:r>
              <a:rPr lang="en-US" u="sng" dirty="0" err="1">
                <a:solidFill>
                  <a:schemeClr val="accent6"/>
                </a:solidFill>
              </a:rPr>
              <a:t>H</a:t>
            </a:r>
            <a:r>
              <a:rPr lang="en-US" dirty="0" err="1">
                <a:solidFill>
                  <a:schemeClr val="accent6"/>
                </a:solidFill>
              </a:rPr>
              <a:t>esion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  <a:p>
            <a:pPr lvl="1"/>
            <a:r>
              <a:rPr lang="en-US" u="sng" dirty="0">
                <a:solidFill>
                  <a:srgbClr val="F79646"/>
                </a:solidFill>
              </a:rPr>
              <a:t>L</a:t>
            </a:r>
            <a:r>
              <a:rPr lang="en-US" dirty="0">
                <a:solidFill>
                  <a:srgbClr val="F79646"/>
                </a:solidFill>
              </a:rPr>
              <a:t>ow </a:t>
            </a:r>
            <a:r>
              <a:rPr lang="en-US" dirty="0" err="1">
                <a:solidFill>
                  <a:srgbClr val="F79646"/>
                </a:solidFill>
              </a:rPr>
              <a:t>coup</a:t>
            </a:r>
            <a:r>
              <a:rPr lang="en-US" u="sng" dirty="0" err="1">
                <a:solidFill>
                  <a:srgbClr val="F79646"/>
                </a:solidFill>
              </a:rPr>
              <a:t>L</a:t>
            </a:r>
            <a:r>
              <a:rPr lang="en-US" dirty="0" err="1">
                <a:solidFill>
                  <a:srgbClr val="F79646"/>
                </a:solidFill>
              </a:rPr>
              <a:t>ing</a:t>
            </a:r>
            <a:endParaRPr lang="en-US" dirty="0">
              <a:solidFill>
                <a:srgbClr val="F79646"/>
              </a:solidFill>
            </a:endParaRPr>
          </a:p>
          <a:p>
            <a:pPr marL="0" indent="0">
              <a:buNone/>
            </a:pPr>
            <a:r>
              <a:rPr lang="en-US" dirty="0"/>
              <a:t>Consider the opposite:</a:t>
            </a:r>
          </a:p>
          <a:p>
            <a:r>
              <a:rPr lang="en-US" dirty="0">
                <a:solidFill>
                  <a:srgbClr val="FF0000"/>
                </a:solidFill>
              </a:rPr>
              <a:t>Low cohesion </a:t>
            </a:r>
            <a:r>
              <a:rPr lang="en-US" dirty="0"/>
              <a:t>means that you have a small number of really large classes that do too much stuff (</a:t>
            </a:r>
            <a:r>
              <a:rPr lang="en-US" dirty="0">
                <a:highlight>
                  <a:srgbClr val="FFFF00"/>
                </a:highlight>
              </a:rPr>
              <a:t>i.e., do more than one thing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High coupling </a:t>
            </a:r>
            <a:r>
              <a:rPr lang="en-US" dirty="0"/>
              <a:t>means you have many classes that depend (</a:t>
            </a:r>
            <a:r>
              <a:rPr lang="en-US" dirty="0">
                <a:highlight>
                  <a:srgbClr val="FFFF00"/>
                </a:highlight>
              </a:rPr>
              <a:t>“know”</a:t>
            </a:r>
            <a:r>
              <a:rPr lang="en-US" dirty="0"/>
              <a:t>) too much on each other</a:t>
            </a:r>
          </a:p>
        </p:txBody>
      </p:sp>
    </p:spTree>
    <p:extLst>
      <p:ext uri="{BB962C8B-B14F-4D97-AF65-F5344CB8AC3E}">
        <p14:creationId xmlns:p14="http://schemas.microsoft.com/office/powerpoint/2010/main" val="90669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2438400"/>
          </a:xfrm>
        </p:spPr>
        <p:txBody>
          <a:bodyPr>
            <a:normAutofit fontScale="90000"/>
          </a:bodyPr>
          <a:lstStyle/>
          <a:p>
            <a:r>
              <a:rPr lang="en-US" dirty="0"/>
              <a:t>Imagine I want to make a Video Game.  Here are two classes in my design.  Which is more cohesive?</a:t>
            </a:r>
            <a:br>
              <a:rPr lang="en-US" dirty="0"/>
            </a:br>
            <a:r>
              <a:rPr lang="en-US" sz="2700" i="1" dirty="0"/>
              <a:t>high cohesion = better design</a:t>
            </a:r>
            <a:endParaRPr lang="en-US" sz="27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603480"/>
            <a:ext cx="388620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GameRunner</a:t>
            </a:r>
            <a:endParaRPr lang="en-US" dirty="0"/>
          </a:p>
          <a:p>
            <a:endParaRPr lang="en-US" dirty="0"/>
          </a:p>
          <a:p>
            <a:r>
              <a:rPr lang="en-US" dirty="0"/>
              <a:t>main(</a:t>
            </a:r>
            <a:r>
              <a:rPr lang="en-US" dirty="0" err="1"/>
              <a:t>args:String</a:t>
            </a:r>
            <a:r>
              <a:rPr lang="en-US" dirty="0"/>
              <a:t>)</a:t>
            </a:r>
          </a:p>
          <a:p>
            <a:r>
              <a:rPr lang="en-US" dirty="0" err="1"/>
              <a:t>loadLevel</a:t>
            </a:r>
            <a:r>
              <a:rPr lang="en-US" dirty="0"/>
              <a:t>(</a:t>
            </a:r>
            <a:r>
              <a:rPr lang="en-US" dirty="0" err="1"/>
              <a:t>levelName:String</a:t>
            </a:r>
            <a:r>
              <a:rPr lang="en-US" dirty="0"/>
              <a:t>)</a:t>
            </a:r>
          </a:p>
          <a:p>
            <a:r>
              <a:rPr lang="en-US" dirty="0" err="1"/>
              <a:t>moveEnemies</a:t>
            </a:r>
            <a:r>
              <a:rPr lang="en-US" dirty="0"/>
              <a:t>()</a:t>
            </a:r>
          </a:p>
          <a:p>
            <a:r>
              <a:rPr lang="en-US" dirty="0" err="1"/>
              <a:t>drawLevel</a:t>
            </a:r>
            <a:r>
              <a:rPr lang="en-US" dirty="0"/>
              <a:t>(g:Graphics2D)</a:t>
            </a:r>
          </a:p>
          <a:p>
            <a:r>
              <a:rPr lang="en-US" dirty="0" err="1"/>
              <a:t>computeScore</a:t>
            </a:r>
            <a:r>
              <a:rPr lang="en-US" dirty="0"/>
              <a:t>():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 err="1"/>
              <a:t>computeEnemyDamage</a:t>
            </a:r>
            <a:r>
              <a:rPr lang="en-US" dirty="0"/>
              <a:t>()</a:t>
            </a:r>
          </a:p>
          <a:p>
            <a:r>
              <a:rPr lang="en-US" dirty="0" err="1"/>
              <a:t>handlePlayerInput</a:t>
            </a:r>
            <a:r>
              <a:rPr lang="en-US" dirty="0"/>
              <a:t>()</a:t>
            </a:r>
          </a:p>
          <a:p>
            <a:r>
              <a:rPr lang="en-US" dirty="0" err="1"/>
              <a:t>doPowerups</a:t>
            </a:r>
            <a:r>
              <a:rPr lang="en-US" dirty="0"/>
              <a:t>(…)</a:t>
            </a:r>
          </a:p>
          <a:p>
            <a:r>
              <a:rPr lang="en-US" dirty="0" err="1"/>
              <a:t>runCutscene</a:t>
            </a:r>
            <a:r>
              <a:rPr lang="en-US" dirty="0"/>
              <a:t>(</a:t>
            </a:r>
            <a:r>
              <a:rPr lang="en-US" dirty="0" err="1"/>
              <a:t>cutsceneName:String</a:t>
            </a:r>
            <a:r>
              <a:rPr lang="en-US" dirty="0"/>
              <a:t>)</a:t>
            </a:r>
          </a:p>
          <a:p>
            <a:r>
              <a:rPr lang="en-US" dirty="0"/>
              <a:t>//some more stuff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298448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7200" y="313688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76800" y="2603480"/>
            <a:ext cx="38862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</a:p>
          <a:p>
            <a:endParaRPr lang="en-US" dirty="0"/>
          </a:p>
          <a:p>
            <a:r>
              <a:rPr lang="en-US" dirty="0" err="1"/>
              <a:t>loadImageFile</a:t>
            </a:r>
            <a:r>
              <a:rPr lang="en-US" dirty="0"/>
              <a:t>(</a:t>
            </a:r>
            <a:r>
              <a:rPr lang="en-US" dirty="0" err="1"/>
              <a:t>filename:String</a:t>
            </a:r>
            <a:r>
              <a:rPr lang="en-US" dirty="0"/>
              <a:t>)</a:t>
            </a:r>
          </a:p>
          <a:p>
            <a:r>
              <a:rPr lang="en-US" dirty="0" err="1"/>
              <a:t>setPosition</a:t>
            </a:r>
            <a:r>
              <a:rPr lang="en-US" dirty="0"/>
              <a:t>(</a:t>
            </a:r>
            <a:r>
              <a:rPr lang="en-US" dirty="0" err="1"/>
              <a:t>x:int,y:int</a:t>
            </a:r>
            <a:r>
              <a:rPr lang="en-US" dirty="0"/>
              <a:t>)</a:t>
            </a:r>
          </a:p>
          <a:p>
            <a:r>
              <a:rPr lang="en-US" dirty="0" err="1"/>
              <a:t>drawImage</a:t>
            </a:r>
            <a:r>
              <a:rPr lang="en-US" dirty="0"/>
              <a:t>(g:Graphics2D)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876800" y="298448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76800" y="313688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3400" y="6096000"/>
            <a:ext cx="6244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*Note that in both these classes I’ve omitted the fields for clarity</a:t>
            </a:r>
          </a:p>
        </p:txBody>
      </p:sp>
    </p:spTree>
    <p:extLst>
      <p:ext uri="{BB962C8B-B14F-4D97-AF65-F5344CB8AC3E}">
        <p14:creationId xmlns:p14="http://schemas.microsoft.com/office/powerpoint/2010/main" val="177186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2373868"/>
            <a:ext cx="388620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GameRunner</a:t>
            </a:r>
            <a:endParaRPr lang="en-US" dirty="0"/>
          </a:p>
          <a:p>
            <a:endParaRPr lang="en-US" dirty="0"/>
          </a:p>
          <a:p>
            <a:r>
              <a:rPr lang="en-US" dirty="0"/>
              <a:t>main(</a:t>
            </a:r>
            <a:r>
              <a:rPr lang="en-US" dirty="0" err="1"/>
              <a:t>args:String</a:t>
            </a:r>
            <a:r>
              <a:rPr lang="en-US" dirty="0"/>
              <a:t>)</a:t>
            </a:r>
          </a:p>
          <a:p>
            <a:r>
              <a:rPr lang="en-US" dirty="0" err="1"/>
              <a:t>loadLevel</a:t>
            </a:r>
            <a:r>
              <a:rPr lang="en-US" dirty="0"/>
              <a:t>(</a:t>
            </a:r>
            <a:r>
              <a:rPr lang="en-US" dirty="0" err="1"/>
              <a:t>levelName:String</a:t>
            </a:r>
            <a:r>
              <a:rPr lang="en-US" dirty="0"/>
              <a:t>)</a:t>
            </a:r>
          </a:p>
          <a:p>
            <a:r>
              <a:rPr lang="en-US" dirty="0" err="1"/>
              <a:t>moveEnemies</a:t>
            </a:r>
            <a:r>
              <a:rPr lang="en-US" dirty="0"/>
              <a:t>()</a:t>
            </a:r>
          </a:p>
          <a:p>
            <a:r>
              <a:rPr lang="en-US" dirty="0" err="1"/>
              <a:t>drawLevel</a:t>
            </a:r>
            <a:r>
              <a:rPr lang="en-US" dirty="0"/>
              <a:t>(g:Graphics2D)</a:t>
            </a:r>
          </a:p>
          <a:p>
            <a:r>
              <a:rPr lang="en-US" dirty="0" err="1"/>
              <a:t>computeScore</a:t>
            </a:r>
            <a:r>
              <a:rPr lang="en-US" dirty="0"/>
              <a:t>():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 err="1"/>
              <a:t>computeEnemyDamage</a:t>
            </a:r>
            <a:r>
              <a:rPr lang="en-US" dirty="0"/>
              <a:t>()</a:t>
            </a:r>
          </a:p>
          <a:p>
            <a:r>
              <a:rPr lang="en-US" dirty="0" err="1"/>
              <a:t>handlePlayerInput</a:t>
            </a:r>
            <a:r>
              <a:rPr lang="en-US" dirty="0"/>
              <a:t>()</a:t>
            </a:r>
          </a:p>
          <a:p>
            <a:r>
              <a:rPr lang="en-US" dirty="0" err="1"/>
              <a:t>doPowerups</a:t>
            </a:r>
            <a:r>
              <a:rPr lang="en-US" dirty="0"/>
              <a:t>(…)</a:t>
            </a:r>
          </a:p>
          <a:p>
            <a:r>
              <a:rPr lang="en-US" dirty="0" err="1"/>
              <a:t>runCutscene</a:t>
            </a:r>
            <a:r>
              <a:rPr lang="en-US" dirty="0"/>
              <a:t>(</a:t>
            </a:r>
            <a:r>
              <a:rPr lang="en-US" dirty="0" err="1"/>
              <a:t>cutsceneName:String</a:t>
            </a:r>
            <a:r>
              <a:rPr lang="en-US" dirty="0"/>
              <a:t>)</a:t>
            </a:r>
          </a:p>
          <a:p>
            <a:r>
              <a:rPr lang="en-US" dirty="0"/>
              <a:t>//some more stuff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2754868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7200" y="2907268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76800" y="2373868"/>
            <a:ext cx="38862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</a:p>
          <a:p>
            <a:endParaRPr lang="en-US" dirty="0"/>
          </a:p>
          <a:p>
            <a:r>
              <a:rPr lang="en-US" dirty="0" err="1"/>
              <a:t>loadImageFile</a:t>
            </a:r>
            <a:r>
              <a:rPr lang="en-US" dirty="0"/>
              <a:t>(</a:t>
            </a:r>
            <a:r>
              <a:rPr lang="en-US" dirty="0" err="1"/>
              <a:t>filename:String</a:t>
            </a:r>
            <a:r>
              <a:rPr lang="en-US" dirty="0"/>
              <a:t>)</a:t>
            </a:r>
          </a:p>
          <a:p>
            <a:r>
              <a:rPr lang="en-US" dirty="0" err="1"/>
              <a:t>setPosition</a:t>
            </a:r>
            <a:r>
              <a:rPr lang="en-US" dirty="0"/>
              <a:t>(</a:t>
            </a:r>
            <a:r>
              <a:rPr lang="en-US" dirty="0" err="1"/>
              <a:t>x:int,y:int</a:t>
            </a:r>
            <a:r>
              <a:rPr lang="en-US" dirty="0"/>
              <a:t>)</a:t>
            </a:r>
          </a:p>
          <a:p>
            <a:r>
              <a:rPr lang="en-US" dirty="0" err="1"/>
              <a:t>drawImage</a:t>
            </a:r>
            <a:r>
              <a:rPr lang="en-US" dirty="0"/>
              <a:t>(g:Graphics2D)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876800" y="2754868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76800" y="2907268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04B8E27-20FC-4304-BE2A-0B91056F4CE9}"/>
              </a:ext>
            </a:extLst>
          </p:cNvPr>
          <p:cNvSpPr txBox="1"/>
          <p:nvPr/>
        </p:nvSpPr>
        <p:spPr>
          <a:xfrm>
            <a:off x="5486400" y="4173140"/>
            <a:ext cx="21692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GameRunner</a:t>
            </a:r>
            <a:r>
              <a:rPr lang="en-US" dirty="0"/>
              <a:t> does: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moves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draws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compute score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compute damage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… etc.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BC8549-F505-4C09-95B3-166DDD5CBC68}"/>
              </a:ext>
            </a:extLst>
          </p:cNvPr>
          <p:cNvSpPr/>
          <p:nvPr/>
        </p:nvSpPr>
        <p:spPr>
          <a:xfrm>
            <a:off x="5334000" y="4173140"/>
            <a:ext cx="2514600" cy="19345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10DBE2-1560-45F4-8053-053E746498A7}"/>
              </a:ext>
            </a:extLst>
          </p:cNvPr>
          <p:cNvCxnSpPr/>
          <p:nvPr/>
        </p:nvCxnSpPr>
        <p:spPr>
          <a:xfrm flipH="1" flipV="1">
            <a:off x="4343400" y="4460796"/>
            <a:ext cx="990600" cy="35147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F5CA955C-5399-BF4E-A846-773D7A26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438400"/>
          </a:xfrm>
        </p:spPr>
        <p:txBody>
          <a:bodyPr>
            <a:normAutofit fontScale="90000"/>
          </a:bodyPr>
          <a:lstStyle/>
          <a:p>
            <a:r>
              <a:rPr lang="en-US" dirty="0"/>
              <a:t>Imagine I want to make a Video Game.  Here are two classes in my design.  Which is more cohesive?</a:t>
            </a:r>
            <a:br>
              <a:rPr lang="en-US" dirty="0"/>
            </a:br>
            <a:r>
              <a:rPr lang="en-US" sz="2700" i="1" dirty="0"/>
              <a:t>high cohesion = better design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511050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 – From Textbook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A class should represent a single concept</a:t>
            </a:r>
            <a:r>
              <a:rPr lang="en-US" dirty="0"/>
              <a:t>.  All of of the class's interface features should be closely related to the single concept that the class represents.  Such a class is said to be cohesive.</a:t>
            </a:r>
          </a:p>
          <a:p>
            <a:pPr marL="0" indent="0">
              <a:buNone/>
            </a:pPr>
            <a:r>
              <a:rPr lang="en-US" dirty="0"/>
              <a:t>	- Your textbook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to coupling...</a:t>
            </a:r>
          </a:p>
        </p:txBody>
      </p:sp>
    </p:spTree>
    <p:extLst>
      <p:ext uri="{BB962C8B-B14F-4D97-AF65-F5344CB8AC3E}">
        <p14:creationId xmlns:p14="http://schemas.microsoft.com/office/powerpoint/2010/main" val="6627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812357"/>
            <a:ext cx="838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urier New"/>
              </a:rPr>
              <a:t>//do setup must be called first</a:t>
            </a:r>
          </a:p>
          <a:p>
            <a:r>
              <a:rPr lang="en-US" b="1" dirty="0" err="1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.myB.doSetup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(1, 2, 3);</a:t>
            </a:r>
          </a:p>
          <a:p>
            <a:endParaRPr lang="en-US" dirty="0">
              <a:latin typeface="Courier New"/>
            </a:endParaRPr>
          </a:p>
          <a:p>
            <a:r>
              <a:rPr lang="en-US" dirty="0">
                <a:solidFill>
                  <a:srgbClr val="3F7F5F"/>
                </a:solidFill>
                <a:latin typeface="Courier New"/>
              </a:rPr>
              <a:t>//now we compute the parameter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distance =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computeDistanceForB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(0,0,0);</a:t>
            </a:r>
          </a:p>
          <a:p>
            <a:r>
              <a:rPr lang="en-US" b="1" dirty="0" err="1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.myB.setDistance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 distance );</a:t>
            </a:r>
          </a:p>
          <a:p>
            <a:endParaRPr lang="en-US" dirty="0">
              <a:latin typeface="Courier New"/>
            </a:endParaRPr>
          </a:p>
          <a:p>
            <a:r>
              <a:rPr lang="en-US" dirty="0">
                <a:solidFill>
                  <a:srgbClr val="3F7F5F"/>
                </a:solidFill>
                <a:latin typeface="Courier New"/>
              </a:rPr>
              <a:t>//finally we display</a:t>
            </a:r>
          </a:p>
          <a:p>
            <a:r>
              <a:rPr lang="en-US" b="1" dirty="0" err="1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.myB.display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121920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Coupling is when </a:t>
            </a:r>
            <a:r>
              <a:rPr lang="en-US" sz="2800" dirty="0">
                <a:solidFill>
                  <a:srgbClr val="F79646"/>
                </a:solidFill>
              </a:rPr>
              <a:t>one object depends strongly on another</a:t>
            </a:r>
          </a:p>
        </p:txBody>
      </p:sp>
      <p:pic>
        <p:nvPicPr>
          <p:cNvPr id="7174" name="Picture 6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038600"/>
            <a:ext cx="5684729" cy="266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855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22" y="152400"/>
            <a:ext cx="8229600" cy="2470210"/>
          </a:xfrm>
        </p:spPr>
        <p:txBody>
          <a:bodyPr>
            <a:noAutofit/>
          </a:bodyPr>
          <a:lstStyle/>
          <a:p>
            <a:r>
              <a:rPr lang="en-US" sz="2800" dirty="0"/>
              <a:t>Note that in this design, </a:t>
            </a:r>
            <a:r>
              <a:rPr lang="en-US" sz="2800" dirty="0" err="1"/>
              <a:t>GameRunner</a:t>
            </a:r>
            <a:r>
              <a:rPr lang="en-US" sz="2800" dirty="0"/>
              <a:t> probably had many objects of the image class, but Image does not know the </a:t>
            </a:r>
            <a:r>
              <a:rPr lang="en-US" sz="2800" dirty="0" err="1"/>
              <a:t>GameRunner</a:t>
            </a:r>
            <a:r>
              <a:rPr lang="en-US" sz="2800" dirty="0"/>
              <a:t> class even exists.  That’s </a:t>
            </a:r>
            <a:r>
              <a:rPr lang="en-US" sz="2800" dirty="0">
                <a:highlight>
                  <a:srgbClr val="FFFF00"/>
                </a:highlight>
              </a:rPr>
              <a:t>a sign of low coupling</a:t>
            </a:r>
            <a:r>
              <a:rPr lang="en-US" sz="2800" dirty="0"/>
              <a:t> between Image and </a:t>
            </a:r>
            <a:r>
              <a:rPr lang="en-US" sz="2800" dirty="0" err="1"/>
              <a:t>GameRunner</a:t>
            </a:r>
            <a:r>
              <a:rPr lang="en-US" sz="2800" dirty="0"/>
              <a:t>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04800" y="2927410"/>
            <a:ext cx="3886200" cy="3416320"/>
            <a:chOff x="457200" y="2209800"/>
            <a:chExt cx="3886200" cy="3416320"/>
          </a:xfrm>
        </p:grpSpPr>
        <p:sp>
          <p:nvSpPr>
            <p:cNvPr id="7" name="TextBox 6"/>
            <p:cNvSpPr txBox="1"/>
            <p:nvPr/>
          </p:nvSpPr>
          <p:spPr>
            <a:xfrm>
              <a:off x="457200" y="2209800"/>
              <a:ext cx="3886200" cy="34163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GameRunner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main(</a:t>
              </a:r>
              <a:r>
                <a:rPr lang="en-US" dirty="0" err="1"/>
                <a:t>args:String</a:t>
              </a:r>
              <a:r>
                <a:rPr lang="en-US" dirty="0"/>
                <a:t>)</a:t>
              </a:r>
            </a:p>
            <a:p>
              <a:r>
                <a:rPr lang="en-US" dirty="0" err="1"/>
                <a:t>loadLevel</a:t>
              </a:r>
              <a:r>
                <a:rPr lang="en-US" dirty="0"/>
                <a:t>(</a:t>
              </a:r>
              <a:r>
                <a:rPr lang="en-US" dirty="0" err="1"/>
                <a:t>levelName:String</a:t>
              </a:r>
              <a:r>
                <a:rPr lang="en-US" dirty="0"/>
                <a:t>)</a:t>
              </a:r>
            </a:p>
            <a:p>
              <a:r>
                <a:rPr lang="en-US" dirty="0" err="1"/>
                <a:t>moveEnemies</a:t>
              </a:r>
              <a:r>
                <a:rPr lang="en-US" dirty="0"/>
                <a:t>()</a:t>
              </a:r>
            </a:p>
            <a:p>
              <a:r>
                <a:rPr lang="en-US" dirty="0" err="1"/>
                <a:t>drawLevel</a:t>
              </a:r>
              <a:r>
                <a:rPr lang="en-US" dirty="0"/>
                <a:t>(g:Graphics2D)</a:t>
              </a:r>
            </a:p>
            <a:p>
              <a:r>
                <a:rPr lang="en-US" dirty="0" err="1"/>
                <a:t>computeScore</a:t>
              </a:r>
              <a:r>
                <a:rPr lang="en-US" dirty="0"/>
                <a:t>():</a:t>
              </a:r>
              <a:r>
                <a:rPr lang="en-US" dirty="0" err="1"/>
                <a:t>int</a:t>
              </a:r>
              <a:endParaRPr lang="en-US" dirty="0"/>
            </a:p>
            <a:p>
              <a:r>
                <a:rPr lang="en-US" dirty="0" err="1"/>
                <a:t>computeEnemyDamage</a:t>
              </a:r>
              <a:r>
                <a:rPr lang="en-US" dirty="0"/>
                <a:t>()</a:t>
              </a:r>
            </a:p>
            <a:p>
              <a:r>
                <a:rPr lang="en-US" dirty="0" err="1"/>
                <a:t>handlePlayerInput</a:t>
              </a:r>
              <a:r>
                <a:rPr lang="en-US" dirty="0"/>
                <a:t>()</a:t>
              </a:r>
            </a:p>
            <a:p>
              <a:r>
                <a:rPr lang="en-US" dirty="0" err="1"/>
                <a:t>doPowerups</a:t>
              </a:r>
              <a:r>
                <a:rPr lang="en-US" dirty="0"/>
                <a:t>(…)</a:t>
              </a:r>
            </a:p>
            <a:p>
              <a:r>
                <a:rPr lang="en-US" dirty="0" err="1"/>
                <a:t>runCutscene</a:t>
              </a:r>
              <a:r>
                <a:rPr lang="en-US" dirty="0"/>
                <a:t>(</a:t>
              </a:r>
              <a:r>
                <a:rPr lang="en-US" dirty="0" err="1"/>
                <a:t>cutsceneName:String</a:t>
              </a:r>
              <a:r>
                <a:rPr lang="en-US" dirty="0"/>
                <a:t>)</a:t>
              </a:r>
            </a:p>
            <a:p>
              <a:r>
                <a:rPr lang="en-US" dirty="0"/>
                <a:t>//some more stuff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57200" y="2590800"/>
              <a:ext cx="388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57200" y="2743200"/>
              <a:ext cx="388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4800600" y="3896906"/>
            <a:ext cx="3886200" cy="1477328"/>
            <a:chOff x="4876800" y="2209800"/>
            <a:chExt cx="3886200" cy="1477328"/>
          </a:xfrm>
        </p:grpSpPr>
        <p:sp>
          <p:nvSpPr>
            <p:cNvPr id="12" name="TextBox 11"/>
            <p:cNvSpPr txBox="1"/>
            <p:nvPr/>
          </p:nvSpPr>
          <p:spPr>
            <a:xfrm>
              <a:off x="4876800" y="2209800"/>
              <a:ext cx="3886200" cy="147732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Image</a:t>
              </a:r>
            </a:p>
            <a:p>
              <a:endParaRPr lang="en-US" dirty="0"/>
            </a:p>
            <a:p>
              <a:r>
                <a:rPr lang="en-US" dirty="0" err="1"/>
                <a:t>loadImageFile</a:t>
              </a:r>
              <a:r>
                <a:rPr lang="en-US" dirty="0"/>
                <a:t>(</a:t>
              </a:r>
              <a:r>
                <a:rPr lang="en-US" dirty="0" err="1"/>
                <a:t>filename:String</a:t>
              </a:r>
              <a:r>
                <a:rPr lang="en-US" dirty="0"/>
                <a:t>)</a:t>
              </a:r>
            </a:p>
            <a:p>
              <a:r>
                <a:rPr lang="en-US" dirty="0" err="1"/>
                <a:t>setPosition</a:t>
              </a:r>
              <a:r>
                <a:rPr lang="en-US" dirty="0"/>
                <a:t>(</a:t>
              </a:r>
              <a:r>
                <a:rPr lang="en-US" dirty="0" err="1"/>
                <a:t>x:int,y:int</a:t>
              </a:r>
              <a:r>
                <a:rPr lang="en-US" dirty="0"/>
                <a:t>)</a:t>
              </a:r>
            </a:p>
            <a:p>
              <a:r>
                <a:rPr lang="en-US" dirty="0" err="1"/>
                <a:t>drawImage</a:t>
              </a:r>
              <a:r>
                <a:rPr lang="en-US" dirty="0"/>
                <a:t>(g:Graphics2D)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876800" y="2590800"/>
              <a:ext cx="388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876800" y="2743200"/>
              <a:ext cx="388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2506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0759BD-BCA8-44A8-B40A-6EE2520784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859F2F-4CBB-4C09-B2D6-3077EC1C6F8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980F753-D13C-4194-9F10-72128136EC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12738</TotalTime>
  <Words>1919</Words>
  <Application>Microsoft Macintosh PowerPoint</Application>
  <PresentationFormat>On-screen Show (4:3)</PresentationFormat>
  <Paragraphs>475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Courier New</vt:lpstr>
      <vt:lpstr>Office Theme</vt:lpstr>
      <vt:lpstr>CSSE 220</vt:lpstr>
      <vt:lpstr>Today’s topic – Coupling and Cohesion</vt:lpstr>
      <vt:lpstr>Object Oriented Design Terms:</vt:lpstr>
      <vt:lpstr>Coupling and Cohesion</vt:lpstr>
      <vt:lpstr>Imagine I want to make a Video Game.  Here are two classes in my design.  Which is more cohesive? high cohesion = better design</vt:lpstr>
      <vt:lpstr>Imagine I want to make a Video Game.  Here are two classes in my design.  Which is more cohesive? high cohesion = better design</vt:lpstr>
      <vt:lpstr>Cohesion – From Textbook</vt:lpstr>
      <vt:lpstr>Coupling</vt:lpstr>
      <vt:lpstr>Note that in this design, GameRunner probably had many objects of the image class, but Image does not know the GameRunner class even exists.  That’s a sign of low coupling between Image and GameRunner.</vt:lpstr>
      <vt:lpstr>Coupling – UML Diagrams</vt:lpstr>
      <vt:lpstr>Coupling – UML Diagrams</vt:lpstr>
      <vt:lpstr>If we do our design job carefully</vt:lpstr>
      <vt:lpstr>Final Example</vt:lpstr>
      <vt:lpstr>Imagine that you’re writing code to manage a school’s students</vt:lpstr>
      <vt:lpstr>1 class solution</vt:lpstr>
      <vt:lpstr>2 class solution</vt:lpstr>
      <vt:lpstr>2 class solution</vt:lpstr>
      <vt:lpstr>3 classes</vt:lpstr>
      <vt:lpstr>3 classes improved</vt:lpstr>
      <vt:lpstr>…6 classes</vt:lpstr>
      <vt:lpstr>Note that</vt:lpstr>
      <vt:lpstr>Reminder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Encapsulation</dc:title>
  <dc:creator>Windows User</dc:creator>
  <cp:lastModifiedBy>Hollingsworth, Joseph</cp:lastModifiedBy>
  <cp:revision>247</cp:revision>
  <cp:lastPrinted>2016-09-28T11:28:01Z</cp:lastPrinted>
  <dcterms:created xsi:type="dcterms:W3CDTF">2013-12-22T20:42:02Z</dcterms:created>
  <dcterms:modified xsi:type="dcterms:W3CDTF">2022-11-20T22:09:58Z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0x0101001570BCAAD2E4294F9443DCB038A55380</vt:lpwstr>
  </property>
</Properties>
</file>