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58"/>
  </p:notesMasterIdLst>
  <p:handoutMasterIdLst>
    <p:handoutMasterId r:id="rId59"/>
  </p:handoutMasterIdLst>
  <p:sldIdLst>
    <p:sldId id="300" r:id="rId2"/>
    <p:sldId id="318" r:id="rId3"/>
    <p:sldId id="319" r:id="rId4"/>
    <p:sldId id="301" r:id="rId5"/>
    <p:sldId id="311" r:id="rId6"/>
    <p:sldId id="269" r:id="rId7"/>
    <p:sldId id="302" r:id="rId8"/>
    <p:sldId id="310" r:id="rId9"/>
    <p:sldId id="265" r:id="rId10"/>
    <p:sldId id="266" r:id="rId11"/>
    <p:sldId id="268" r:id="rId12"/>
    <p:sldId id="303" r:id="rId13"/>
    <p:sldId id="320" r:id="rId14"/>
    <p:sldId id="321" r:id="rId15"/>
    <p:sldId id="322" r:id="rId16"/>
    <p:sldId id="323" r:id="rId17"/>
    <p:sldId id="324" r:id="rId18"/>
    <p:sldId id="367" r:id="rId19"/>
    <p:sldId id="259" r:id="rId20"/>
    <p:sldId id="26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69" r:id="rId42"/>
    <p:sldId id="368" r:id="rId43"/>
    <p:sldId id="257" r:id="rId44"/>
    <p:sldId id="325" r:id="rId45"/>
    <p:sldId id="315" r:id="rId46"/>
    <p:sldId id="366" r:id="rId47"/>
    <p:sldId id="260" r:id="rId48"/>
    <p:sldId id="370" r:id="rId49"/>
    <p:sldId id="371" r:id="rId50"/>
    <p:sldId id="372" r:id="rId51"/>
    <p:sldId id="264" r:id="rId52"/>
    <p:sldId id="258" r:id="rId53"/>
    <p:sldId id="373" r:id="rId54"/>
    <p:sldId id="304" r:id="rId55"/>
    <p:sldId id="309" r:id="rId56"/>
    <p:sldId id="317" r:id="rId5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256" autoAdjust="0"/>
  </p:normalViewPr>
  <p:slideViewPr>
    <p:cSldViewPr snapToObjects="1">
      <p:cViewPr varScale="1">
        <p:scale>
          <a:sx n="124" d="100"/>
          <a:sy n="124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12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2/25/22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Note: You will want to use clicker for slides</a:t>
            </a:r>
            <a:r>
              <a:rPr lang="en-US" baseline="0" dirty="0"/>
              <a:t> today!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</a:t>
            </a:r>
            <a:r>
              <a:rPr lang="en-US" baseline="0" dirty="0"/>
              <a:t> it mean when I write down?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[]      (an array of type </a:t>
            </a:r>
            <a:r>
              <a:rPr lang="en-US" baseline="0" dirty="0" err="1"/>
              <a:t>int</a:t>
            </a:r>
            <a:r>
              <a:rPr lang="en-US" baseline="0" dirty="0"/>
              <a:t>)</a:t>
            </a:r>
          </a:p>
          <a:p>
            <a:r>
              <a:rPr lang="en-US" baseline="0" dirty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Is </a:t>
            </a:r>
            <a:r>
              <a:rPr lang="en-US" baseline="0" dirty="0" err="1"/>
              <a:t>int</a:t>
            </a:r>
            <a:r>
              <a:rPr lang="en-US" baseline="0" dirty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int</a:t>
            </a:r>
            <a:r>
              <a:rPr lang="en-US" baseline="0" dirty="0"/>
              <a:t>[][]    (an array of </a:t>
            </a:r>
            <a:r>
              <a:rPr lang="en-US" baseline="0" dirty="0" err="1"/>
              <a:t>int</a:t>
            </a:r>
            <a:r>
              <a:rPr lang="en-US" baseline="0" dirty="0"/>
              <a:t> arrays!)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0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537418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to the students that if they feel overwhelmed they are not alone!</a:t>
            </a:r>
          </a:p>
          <a:p>
            <a:endParaRPr lang="en-US" dirty="0"/>
          </a:p>
          <a:p>
            <a:r>
              <a:rPr lang="en-US" dirty="0"/>
              <a:t>Remind them to ask questions and that as a class we can go slower if we need to.</a:t>
            </a:r>
          </a:p>
          <a:p>
            <a:r>
              <a:rPr lang="en-US" dirty="0"/>
              <a:t>As a rule: students really struggle with the enhanced for loop, if there are no questions, people may be scared to ask.</a:t>
            </a:r>
          </a:p>
          <a:p>
            <a:endParaRPr lang="en-US" dirty="0"/>
          </a:p>
          <a:p>
            <a:r>
              <a:rPr lang="en-US" dirty="0"/>
              <a:t>Other topics student</a:t>
            </a:r>
            <a:r>
              <a:rPr lang="en-US" baseline="0" dirty="0"/>
              <a:t> are likely to be confused at this point: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between primitives and classes/objects</a:t>
            </a:r>
          </a:p>
          <a:p>
            <a:r>
              <a:rPr lang="en-US" dirty="0"/>
              <a:t>the idea that memory stores information somewhere and it effectively is an address (null) for objects</a:t>
            </a:r>
          </a:p>
          <a:p>
            <a:r>
              <a:rPr lang="en-US" dirty="0"/>
              <a:t>public vs. private:   could create a little demo class (Person) to show getter and setters with private/public variables (name)   </a:t>
            </a:r>
          </a:p>
          <a:p>
            <a:r>
              <a:rPr lang="en-US" dirty="0"/>
              <a:t>Person p1 = new Person(“Jason”);     p1.name   p1.getName()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</a:t>
            </a:r>
            <a:r>
              <a:rPr lang="en-US" baseline="0" dirty="0" err="1"/>
              <a:t>Git</a:t>
            </a:r>
            <a:r>
              <a:rPr lang="en-US" baseline="0" dirty="0"/>
              <a:t> 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them ask questions (at least one) about academic honesty policy before moving on</a:t>
            </a:r>
          </a:p>
          <a:p>
            <a:endParaRPr lang="en-US" dirty="0"/>
          </a:p>
          <a:p>
            <a:r>
              <a:rPr lang="en-US" dirty="0"/>
              <a:t>Explain the reasoning behind the academic honesty policy:</a:t>
            </a:r>
          </a:p>
          <a:p>
            <a:r>
              <a:rPr lang="en-US" dirty="0"/>
              <a:t>Students need to learn competency, too much help does not prepare them for future courses or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Friday, 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Friday, 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Friday, 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Friday, 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Friday, 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Friday, 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Friday, 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Friday, 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Friday, February 25,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Friday, 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Friday, 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Friday, 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48768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Practice2DArraysAndMapsSolution</a:t>
            </a: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about Academic Integrity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post questions to Piazza relating to academic honesty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Is it OK if I do ___?</a:t>
            </a:r>
          </a:p>
          <a:p>
            <a:pPr lvl="1"/>
            <a:r>
              <a:rPr lang="en-US" dirty="0"/>
              <a:t>Why are we not allowed to do ___?</a:t>
            </a:r>
          </a:p>
          <a:p>
            <a:pPr lvl="1"/>
            <a:r>
              <a:rPr lang="en-US" dirty="0"/>
              <a:t>What should I do if ____?</a:t>
            </a:r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Questions: Post to Piazza</a:t>
            </a:r>
          </a:p>
          <a:p>
            <a:r>
              <a:rPr lang="en-US" strike="sngStrike" dirty="0"/>
              <a:t>Academic Honesty</a:t>
            </a:r>
          </a:p>
          <a:p>
            <a:r>
              <a:rPr lang="en-US" strike="sngStrike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0114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[] numbers = { 2, 4, 8, 16};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39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381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>
                  <a:solidFill>
                    <a:srgbClr val="FFFFFF"/>
                  </a:solidFill>
                </a:rPr>
                <a:t>No index variable </a:t>
              </a:r>
              <a:r>
                <a:rPr sz="2000" b="1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>
                  <a:solidFill>
                    <a:srgbClr val="FFFFFF"/>
                  </a:solidFill>
                </a:rPr>
                <a:t>Gives a name (</a:t>
              </a:r>
              <a:r>
                <a:rPr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3001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991600" cy="4711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// end for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>
              <a:defRPr sz="1800"/>
            </a:pP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dirty="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 dirty="0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242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2D Arrays Part of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402860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9871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Pull Latest Version of Code/Slides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80053" y="2145663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Team Pull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7" y="2186014"/>
            <a:ext cx="4312906" cy="45050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755365" y="2552063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hape 52"/>
          <p:cNvSpPr>
            <a:spLocks noGrp="1"/>
          </p:cNvSpPr>
          <p:nvPr>
            <p:ph type="title"/>
          </p:nvPr>
        </p:nvSpPr>
        <p:spPr>
          <a:xfrm>
            <a:off x="685800" y="316736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b="1" dirty="0"/>
              <a:t>CSSE 220</a:t>
            </a:r>
            <a:r>
              <a:rPr lang="en-US" sz="4400" b="1" dirty="0"/>
              <a:t> – every class do this: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88894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2DArraysAndMapsInClass</a:t>
            </a:r>
            <a:r>
              <a:rPr sz="2400" i="1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220</a:t>
            </a:r>
            <a:r>
              <a:rPr lang="en-US" sz="4400" dirty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Check projects for the day -&gt; Finish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6919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by rows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 ++)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	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6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Order of iteration – by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5334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int[2][4];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 ++)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33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2D Array sample problems with your partner and make sure you both understand how they work</a:t>
            </a:r>
          </a:p>
          <a:p>
            <a:r>
              <a:rPr lang="en-US" dirty="0"/>
              <a:t>Then use the code as an example to answer the 2D Array quiz questions</a:t>
            </a:r>
          </a:p>
          <a:p>
            <a:r>
              <a:rPr lang="en-US" dirty="0"/>
              <a:t>Then do the 2d sample problems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74638"/>
            <a:ext cx="4343400" cy="1143000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Autofit/>
          </a:bodyPr>
          <a:lstStyle/>
          <a:p>
            <a:r>
              <a:rPr lang="en-US" sz="2400" dirty="0"/>
              <a:t>Read through the 3 2D Array sample problems make sure you understand how they work</a:t>
            </a:r>
          </a:p>
          <a:p>
            <a:pPr lvl="1"/>
            <a:r>
              <a:rPr lang="en-US" sz="2000" dirty="0"/>
              <a:t>2DArraysAndMapsSamples.pdf – from Teams folder</a:t>
            </a:r>
          </a:p>
          <a:p>
            <a:r>
              <a:rPr lang="en-US" sz="2400" dirty="0"/>
              <a:t>Then use the code as an example to answer the 2D Array quiz questions (on Moodle)</a:t>
            </a:r>
          </a:p>
          <a:p>
            <a:r>
              <a:rPr lang="en-US" sz="2400" dirty="0"/>
              <a:t>Then do the 2d sample problems in the in-class exercise for today</a:t>
            </a:r>
          </a:p>
          <a:p>
            <a:r>
              <a:rPr lang="en-US" sz="2400" dirty="0"/>
              <a:t>Post ANY questions to Piazza </a:t>
            </a:r>
            <a:r>
              <a:rPr lang="en-US" sz="2400" b="1" i="1" u="sng" dirty="0"/>
              <a:t>even including code </a:t>
            </a:r>
            <a:r>
              <a:rPr lang="en-US" sz="2400" dirty="0"/>
              <a:t>since this is purely collaborative exercise and the solution code is available to you</a:t>
            </a:r>
          </a:p>
          <a:p>
            <a:r>
              <a:rPr lang="en-US" sz="2400" dirty="0"/>
              <a:t>Please look to help answer questions other students post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E9D890-3DBF-3740-A8A0-A0CAB304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3898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1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52400" y="1199269"/>
            <a:ext cx="4343400" cy="292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50574" y="4572984"/>
            <a:ext cx="4045226" cy="2022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203001"/>
            <a:ext cx="34194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197" y="4954552"/>
            <a:ext cx="2667000" cy="1338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68965" y="1199269"/>
            <a:ext cx="4343400" cy="292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67139" y="4572984"/>
            <a:ext cx="4045226" cy="2022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5" y="2203001"/>
            <a:ext cx="3419475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2456849" y="20296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3942" y="516238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3684" y="252036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63002" y="47007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45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Maps Part of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1036517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i.e.,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i.e., The definition of a word in a dictionary, a Student object for an ID, the value associated with a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374145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858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 algn="ctr">
              <a:buNone/>
              <a:tabLst>
                <a:tab pos="338138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Keys = Integer = </a:t>
            </a:r>
            <a:r>
              <a:rPr lang="en-US" sz="2000" dirty="0" err="1">
                <a:cs typeface="Courier New" panose="02070309020205020404" pitchFamily="49" charset="0"/>
              </a:rPr>
              <a:t>zipcode</a:t>
            </a:r>
            <a:r>
              <a:rPr lang="en-US" sz="2000" dirty="0">
                <a:cs typeface="Courier New" panose="02070309020205020404" pitchFamily="49" charset="0"/>
              </a:rPr>
              <a:t>	Values = String = Airport Name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13947"/>
            <a:ext cx="6248400" cy="41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3017" cy="804907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1" r="12290" b="685"/>
          <a:stretch/>
        </p:blipFill>
        <p:spPr>
          <a:xfrm>
            <a:off x="2687533" y="780165"/>
            <a:ext cx="1941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12"/>
          <a:stretch/>
        </p:blipFill>
        <p:spPr>
          <a:xfrm>
            <a:off x="4753665" y="774040"/>
            <a:ext cx="1768491" cy="273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542"/>
          <a:stretch/>
        </p:blipFill>
        <p:spPr>
          <a:xfrm>
            <a:off x="6646543" y="127148"/>
            <a:ext cx="2351245" cy="337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3" y="3815652"/>
            <a:ext cx="2193028" cy="283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46" y="3841799"/>
            <a:ext cx="3145342" cy="2804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66" y="748428"/>
            <a:ext cx="2376080" cy="278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53" y="3841800"/>
            <a:ext cx="3119536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79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2900" dirty="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airportToElevation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2900" dirty="0">
                <a:cs typeface="Courier New" panose="02070309020205020404" pitchFamily="49" charset="0"/>
              </a:rPr>
              <a:t>How Java prints it out to the Console window: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{46241=Indy, 60666=O'Hare, 32827=Orlando Airport, 90045=LAX Airport, 75261=DFW Airport, 94111=SFO Airport}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Map sample problems with your partner and make sure you both understand how they work</a:t>
            </a:r>
          </a:p>
          <a:p>
            <a:r>
              <a:rPr lang="en-US" dirty="0"/>
              <a:t>Then use the code as an example to answer the Map quiz questions (on Moodle)</a:t>
            </a:r>
          </a:p>
          <a:p>
            <a:r>
              <a:rPr lang="en-US" dirty="0"/>
              <a:t>Then solve the map problems in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 through the 3 Map sample problems found in </a:t>
            </a:r>
            <a:r>
              <a:rPr lang="en-US" i="1" dirty="0"/>
              <a:t>2DArraysAndMapsSamples.pdf </a:t>
            </a:r>
            <a:r>
              <a:rPr lang="en-US" dirty="0"/>
              <a:t>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we wanted to make a mini-social network…</a:t>
            </a:r>
          </a:p>
          <a:p>
            <a:pPr marL="0" indent="0">
              <a:buNone/>
            </a:pPr>
            <a:r>
              <a:rPr lang="en-US" dirty="0"/>
              <a:t>Keep track of each student’s (username) friend list?</a:t>
            </a:r>
          </a:p>
          <a:p>
            <a:pPr marL="0" indent="0">
              <a:buNone/>
            </a:pPr>
            <a:r>
              <a:rPr lang="en-US" dirty="0"/>
              <a:t>How could we store that information?</a:t>
            </a:r>
          </a:p>
          <a:p>
            <a:endParaRPr lang="en-US" dirty="0"/>
          </a:p>
          <a:p>
            <a:r>
              <a:rPr lang="en-US" dirty="0" err="1"/>
              <a:t>HashMap</a:t>
            </a:r>
            <a:r>
              <a:rPr lang="en-US" dirty="0"/>
              <a:t>?</a:t>
            </a:r>
          </a:p>
          <a:p>
            <a:r>
              <a:rPr lang="en-US" dirty="0"/>
              <a:t>Type of key?</a:t>
            </a:r>
          </a:p>
          <a:p>
            <a:r>
              <a:rPr lang="en-US" dirty="0"/>
              <a:t>Type of value?</a:t>
            </a:r>
          </a:p>
          <a:p>
            <a:r>
              <a:rPr lang="en-US" dirty="0"/>
              <a:t>Code?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String,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&lt;String&gt;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jasonsFriends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97970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/>
              <a:t>friendMap</a:t>
            </a:r>
            <a:r>
              <a:rPr lang="en-US" dirty="0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2286000" y="3856515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900" y="3463332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/>
              <a:t> is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Questions: Post to Piazza</a:t>
            </a:r>
          </a:p>
          <a:p>
            <a:r>
              <a:rPr lang="en-US" dirty="0"/>
              <a:t>Academic Honesty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</a:t>
            </a:r>
            <a:r>
              <a:rPr lang="en-US" u="sng" dirty="0"/>
              <a:t>Post All Questions to Piazza</a:t>
            </a:r>
          </a:p>
          <a:p>
            <a:pPr lvl="1"/>
            <a:r>
              <a:rPr lang="en-US" dirty="0"/>
              <a:t>If asking a question about an </a:t>
            </a:r>
            <a:r>
              <a:rPr lang="en-US" b="1" dirty="0"/>
              <a:t>individual assignment</a:t>
            </a:r>
            <a:r>
              <a:rPr lang="en-US" dirty="0"/>
              <a:t> (i.e. </a:t>
            </a:r>
            <a:r>
              <a:rPr lang="en-US" b="1" dirty="0"/>
              <a:t>Homework</a:t>
            </a:r>
            <a:r>
              <a:rPr lang="en-US" dirty="0"/>
              <a:t>) and you must share code (Homework) to ask your question:</a:t>
            </a:r>
          </a:p>
          <a:p>
            <a:pPr lvl="1"/>
            <a:r>
              <a:rPr lang="en-US" b="1" dirty="0"/>
              <a:t>Email instructors ONLY </a:t>
            </a:r>
            <a:r>
              <a:rPr lang="en-US" dirty="0"/>
              <a:t>(see below)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Otherwise: please post questions and look to help </a:t>
            </a:r>
            <a:r>
              <a:rPr lang="en-US" i="1" u="sng" dirty="0"/>
              <a:t>provide hints</a:t>
            </a:r>
            <a:r>
              <a:rPr lang="en-US" i="1" dirty="0"/>
              <a:t> </a:t>
            </a:r>
            <a:r>
              <a:rPr lang="en-US" dirty="0"/>
              <a:t>to other students </a:t>
            </a:r>
          </a:p>
          <a:p>
            <a:r>
              <a:rPr lang="en-US" dirty="0"/>
              <a:t>Collaborative (i.e.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Must be completed by 23:55pm EST on the day of the lecture</a:t>
            </a:r>
          </a:p>
          <a:p>
            <a:r>
              <a:rPr lang="en-US" dirty="0"/>
              <a:t>You can post questions relating to this on Moodle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20490</TotalTime>
  <Words>3057</Words>
  <Application>Microsoft Macintosh PowerPoint</Application>
  <PresentationFormat>On-screen Show (4:3)</PresentationFormat>
  <Paragraphs>454</Paragraphs>
  <Slides>56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CSSE 220 – every class do this:</vt:lpstr>
      <vt:lpstr>How to access slides (locally)</vt:lpstr>
      <vt:lpstr>CSSE 220 – every class do this:</vt:lpstr>
      <vt:lpstr>Screenshots</vt:lpstr>
      <vt:lpstr>Today’s Agenda</vt:lpstr>
      <vt:lpstr>Questions: Post to Piazza</vt:lpstr>
      <vt:lpstr>Quizzes</vt:lpstr>
      <vt:lpstr>An aside: academic honesty in CS</vt:lpstr>
      <vt:lpstr>How much help is too much help?</vt:lpstr>
      <vt:lpstr>Penalties – they are severe</vt:lpstr>
      <vt:lpstr>Questions about Academic Integrity Policy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  <vt:lpstr>Begin 2D Arrays Part of Today’s Discussion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by rows through 2D array?</vt:lpstr>
      <vt:lpstr>Order of iteration – by rows?</vt:lpstr>
      <vt:lpstr>2D Arrays</vt:lpstr>
      <vt:lpstr>2D Arrays</vt:lpstr>
      <vt:lpstr>2D Arrays</vt:lpstr>
      <vt:lpstr>Begin Maps Part of Today’s Discussion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276</cp:revision>
  <cp:lastPrinted>2012-11-29T20:56:52Z</cp:lastPrinted>
  <dcterms:created xsi:type="dcterms:W3CDTF">2007-11-19T15:20:41Z</dcterms:created>
  <dcterms:modified xsi:type="dcterms:W3CDTF">2022-02-25T18:04:00Z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