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23"/>
  </p:notesMasterIdLst>
  <p:sldIdLst>
    <p:sldId id="256" r:id="rId4"/>
    <p:sldId id="258" r:id="rId5"/>
    <p:sldId id="259" r:id="rId6"/>
    <p:sldId id="277" r:id="rId7"/>
    <p:sldId id="278" r:id="rId8"/>
    <p:sldId id="279" r:id="rId9"/>
    <p:sldId id="267" r:id="rId10"/>
    <p:sldId id="268" r:id="rId11"/>
    <p:sldId id="280" r:id="rId12"/>
    <p:sldId id="269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66" r:id="rId21"/>
    <p:sldId id="288" r:id="rId2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89" autoAdjust="0"/>
    <p:restoredTop sz="95892" autoAdjust="0"/>
  </p:normalViewPr>
  <p:slideViewPr>
    <p:cSldViewPr snapToGrid="0" snapToObjects="1">
      <p:cViewPr varScale="1">
        <p:scale>
          <a:sx n="124" d="100"/>
          <a:sy n="124" d="100"/>
        </p:scale>
        <p:origin x="2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120BB76-3C7A-48DA-92EC-DAF431D3FC5F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360" cy="4183560"/>
          </a:xfrm>
          <a:prstGeom prst="rect">
            <a:avLst/>
          </a:prstGeom>
        </p:spPr>
        <p:txBody>
          <a:bodyPr lIns="93240" tIns="46440" rIns="93240" bIns="46440"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Bring hard copy of code from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IntroToJavaGraphics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solution.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QUIZ TODAY is </a:t>
            </a:r>
            <a:r>
              <a:rPr lang="en-US" sz="2000" b="0" strike="noStrike" spc="-1" baseline="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GraphicsQuiz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3970800" y="88290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4F2A428F-657C-42A9-813D-BB16FC49E3F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Optional slide if showing how</a:t>
            </a:r>
            <a:r>
              <a:rPr lang="en-US" baseline="0"/>
              <a:t> to make sure to undo translate and rotate</a:t>
            </a:r>
          </a:p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20BB76-3C7A-48DA-92EC-DAF431D3FC5F}" type="slidenum">
              <a:rPr kumimoji="0" lang="en-US" sz="1400" b="0" i="0" u="none" strike="noStrike" kern="1200" cap="none" spc="-1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cs typeface="DejaVu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983319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Optional slide if showing how</a:t>
            </a:r>
            <a:r>
              <a:rPr lang="en-US" baseline="0"/>
              <a:t> to make sure to undo translate and rotate</a:t>
            </a:r>
          </a:p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20BB76-3C7A-48DA-92EC-DAF431D3FC5F}" type="slidenum">
              <a:rPr kumimoji="0" lang="en-US" sz="1400" b="0" i="0" u="none" strike="noStrike" kern="1200" cap="none" spc="-1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cs typeface="DejaVu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155525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360" cy="4183560"/>
          </a:xfrm>
          <a:prstGeom prst="rect">
            <a:avLst/>
          </a:prstGeom>
        </p:spPr>
        <p:txBody>
          <a:bodyPr lIns="93240" tIns="46440" rIns="93240" bIns="464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3970800" y="88290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0AF73492-4D4C-4F85-9EED-FB15AC3F638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360" cy="4183560"/>
          </a:xfrm>
          <a:prstGeom prst="rect">
            <a:avLst/>
          </a:prstGeom>
        </p:spPr>
        <p:txBody>
          <a:bodyPr lIns="93240" tIns="46440" rIns="93240" bIns="464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See code in IntroToJavaGraphicsSolution , just draw a simple box initially.  Then add a loop to draw multiple boxes.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 conceptual difference between Zelle's graphics in Python and Swing's Graphics2D: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Zelle: objects on window, change object state and display changes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Swing Graphics2D: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Painting on a surface (component – an instance of a class that is used like (extends) a JComponent)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used inside the method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paintComponent(Graphics g)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is automatically called whenever component needs to be painted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is a graphics object that stores the graphics state --- current color, font, etc.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Graphics2D object is like a Graphics object, but with more features than the Graphics object.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Will see more Zelle-like graphics in Swing later</a:t>
            </a:r>
          </a:p>
        </p:txBody>
      </p:sp>
      <p:sp>
        <p:nvSpPr>
          <p:cNvPr id="178" name="TextShape 2"/>
          <p:cNvSpPr txBox="1"/>
          <p:nvPr/>
        </p:nvSpPr>
        <p:spPr>
          <a:xfrm>
            <a:off x="3970800" y="88290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667107FB-E422-43A5-9D1F-1DAE54AC707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360" cy="4183560"/>
          </a:xfrm>
          <a:prstGeom prst="rect">
            <a:avLst/>
          </a:prstGeom>
        </p:spPr>
        <p:txBody>
          <a:bodyPr lIns="93240" tIns="46440" rIns="93240" bIns="46440"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 that code is already in today’s project as a reference.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aqua callouts are shown one at a time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a window with a title bar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You cannot draw directly onto a frame – “think of it like a picture frame, you shouldn’t draw on a frame, you have to place a canvas IN it… then you draw/paint something.”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You have to construct a component and add it to a frame, if you wish to show something inside the frame – “a component is </a:t>
            </a:r>
            <a:r>
              <a:rPr lang="en-US" sz="20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like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canvas”</a:t>
            </a:r>
          </a:p>
        </p:txBody>
      </p:sp>
      <p:sp>
        <p:nvSpPr>
          <p:cNvPr id="180" name="TextShape 2"/>
          <p:cNvSpPr txBox="1"/>
          <p:nvPr/>
        </p:nvSpPr>
        <p:spPr>
          <a:xfrm>
            <a:off x="3970800" y="88290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9E1ECA46-F577-4591-A625-160103D61F9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360" cy="4183560"/>
          </a:xfrm>
          <a:prstGeom prst="rect">
            <a:avLst/>
          </a:prstGeom>
        </p:spPr>
        <p:txBody>
          <a:bodyPr lIns="93240" tIns="46440" rIns="93240" bIns="464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See code in IntroToJavaGraphicsSolution , just draw a simple box initially.  Then add a loop to draw multiple boxes.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 conceptual difference between Zelle's graphics in Python and Swing's Graphics2D: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Zelle: objects on window, change object state and display changes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Swing Graphics2D: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Painting on a surface (component – an instance of a class that is used like (extends) a JComponent)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used inside the method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paintComponent(Graphics g)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is automatically called whenever component needs to be painted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is a graphics object that stores the graphics state --- current color, font, etc.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Graphics2D object is like a Graphics object, but with more features than the Graphics object.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Will see more Zelle-like graphics in Swing later</a:t>
            </a:r>
          </a:p>
        </p:txBody>
      </p:sp>
      <p:sp>
        <p:nvSpPr>
          <p:cNvPr id="182" name="TextShape 2"/>
          <p:cNvSpPr txBox="1"/>
          <p:nvPr/>
        </p:nvSpPr>
        <p:spPr>
          <a:xfrm>
            <a:off x="3970800" y="88290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82E09146-3424-4E02-AED3-77803399C11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360" cy="4183560"/>
          </a:xfrm>
          <a:prstGeom prst="rect">
            <a:avLst/>
          </a:prstGeom>
        </p:spPr>
        <p:txBody>
          <a:bodyPr lIns="93240" tIns="46440" rIns="93240" bIns="464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Give some time to work on this.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 that the angle for arcs increase in the counter clockwise direction. 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They are also measured in degrees.</a:t>
            </a:r>
          </a:p>
        </p:txBody>
      </p:sp>
      <p:sp>
        <p:nvSpPr>
          <p:cNvPr id="184" name="TextShape 2"/>
          <p:cNvSpPr txBox="1"/>
          <p:nvPr/>
        </p:nvSpPr>
        <p:spPr>
          <a:xfrm>
            <a:off x="3970800" y="88290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98304FB4-BA04-44DD-B78C-0DE82315C66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students how they could draw these with</a:t>
            </a:r>
            <a:r>
              <a:rPr lang="en-US" baseline="0" dirty="0"/>
              <a:t> their current knowledge.</a:t>
            </a:r>
          </a:p>
          <a:p>
            <a:endParaRPr lang="en-US" baseline="0" dirty="0"/>
          </a:p>
          <a:p>
            <a:r>
              <a:rPr lang="en-US" baseline="0" dirty="0"/>
              <a:t>-Will suggest mathematics to calculate the position (</a:t>
            </a:r>
            <a:r>
              <a:rPr lang="en-US" baseline="0" dirty="0" err="1"/>
              <a:t>x,y</a:t>
            </a:r>
            <a:r>
              <a:rPr lang="en-US" baseline="0" dirty="0"/>
              <a:t>)</a:t>
            </a:r>
          </a:p>
          <a:p>
            <a:endParaRPr lang="en-US" baseline="0" dirty="0"/>
          </a:p>
          <a:p>
            <a:r>
              <a:rPr lang="en-US" baseline="0" dirty="0"/>
              <a:t>Manageable, but we can 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2120BB76-3C7A-48DA-92EC-DAF431D3FC5F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9996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students how they could draw these with</a:t>
            </a:r>
            <a:r>
              <a:rPr lang="en-US" baseline="0" dirty="0"/>
              <a:t> their current knowledge.</a:t>
            </a:r>
          </a:p>
          <a:p>
            <a:r>
              <a:rPr lang="en-US" baseline="0" dirty="0"/>
              <a:t>-Will suggest mathematics to calculate the position based on trig functions…</a:t>
            </a:r>
          </a:p>
          <a:p>
            <a:endParaRPr lang="en-US" baseline="0" dirty="0"/>
          </a:p>
          <a:p>
            <a:r>
              <a:rPr lang="en-US" baseline="0" dirty="0"/>
              <a:t>TOO HARD – LAZINESS IS A VIRTUE!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2120BB76-3C7A-48DA-92EC-DAF431D3FC5F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8999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2120BB76-3C7A-48DA-92EC-DAF431D3FC5F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1888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Optional slide if showing how</a:t>
            </a:r>
            <a:r>
              <a:rPr lang="en-US" baseline="0"/>
              <a:t> to make sure to undo translate and rotate</a:t>
            </a:r>
          </a:p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20BB76-3C7A-48DA-92EC-DAF431D3FC5F}" type="slidenum">
              <a:rPr kumimoji="0" lang="en-US" sz="1400" b="0" i="0" u="none" strike="noStrike" kern="1200" cap="none" spc="-1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cs typeface="DejaVu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06811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339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7458DA3-A124-461E-90B7-7075DC13EDE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85A8C58-2AE9-4FD3-962B-B668530547BA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9776FAF-2E38-456B-A059-E17E97C51F9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CSSE 220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 to Java Graphics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CDCD5-1F47-FB4A-92ED-49A403429AF3}"/>
              </a:ext>
            </a:extLst>
          </p:cNvPr>
          <p:cNvSpPr/>
          <p:nvPr/>
        </p:nvSpPr>
        <p:spPr>
          <a:xfrm>
            <a:off x="304620" y="5185401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PracticeIntroToJavaGraphics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PracticeIntroToJavaGraphicsSolution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63320" y="1134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Translate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487480" y="1143000"/>
            <a:ext cx="34560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Originally, origin of 0,0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top left of screen (with (50,50)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marked below)</a:t>
            </a:r>
          </a:p>
        </p:txBody>
      </p:sp>
      <p:sp>
        <p:nvSpPr>
          <p:cNvPr id="144" name="CustomShape 3"/>
          <p:cNvSpPr/>
          <p:nvPr/>
        </p:nvSpPr>
        <p:spPr>
          <a:xfrm>
            <a:off x="5494680" y="2264400"/>
            <a:ext cx="34927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we called g2.translate(50, 50),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here‘s what would happen:</a:t>
            </a:r>
          </a:p>
        </p:txBody>
      </p:sp>
      <p:sp>
        <p:nvSpPr>
          <p:cNvPr id="145" name="Line 4"/>
          <p:cNvSpPr/>
          <p:nvPr/>
        </p:nvSpPr>
        <p:spPr>
          <a:xfrm>
            <a:off x="669960" y="1131840"/>
            <a:ext cx="360" cy="43434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Line 5"/>
          <p:cNvSpPr/>
          <p:nvPr/>
        </p:nvSpPr>
        <p:spPr>
          <a:xfrm>
            <a:off x="212760" y="1741680"/>
            <a:ext cx="495324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"/>
          <p:cNvSpPr/>
          <p:nvPr/>
        </p:nvSpPr>
        <p:spPr>
          <a:xfrm>
            <a:off x="719640" y="1830960"/>
            <a:ext cx="650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(0,0)</a:t>
            </a:r>
          </a:p>
        </p:txBody>
      </p:sp>
      <p:sp>
        <p:nvSpPr>
          <p:cNvPr id="149" name="CustomShape 8"/>
          <p:cNvSpPr/>
          <p:nvPr/>
        </p:nvSpPr>
        <p:spPr>
          <a:xfrm>
            <a:off x="2142360" y="3574440"/>
            <a:ext cx="903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(50,50)</a:t>
            </a:r>
          </a:p>
        </p:txBody>
      </p:sp>
      <p:sp>
        <p:nvSpPr>
          <p:cNvPr id="151" name="CustomShape 10"/>
          <p:cNvSpPr/>
          <p:nvPr/>
        </p:nvSpPr>
        <p:spPr>
          <a:xfrm>
            <a:off x="2669331" y="3033720"/>
            <a:ext cx="650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(0,0)</a:t>
            </a:r>
          </a:p>
        </p:txBody>
      </p:sp>
      <p:sp>
        <p:nvSpPr>
          <p:cNvPr id="152" name="Line 11"/>
          <p:cNvSpPr/>
          <p:nvPr/>
        </p:nvSpPr>
        <p:spPr>
          <a:xfrm>
            <a:off x="2626920" y="1044360"/>
            <a:ext cx="360" cy="43434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Line 12"/>
          <p:cNvSpPr/>
          <p:nvPr/>
        </p:nvSpPr>
        <p:spPr>
          <a:xfrm>
            <a:off x="321480" y="3409920"/>
            <a:ext cx="495288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3"/>
          <p:cNvSpPr/>
          <p:nvPr/>
        </p:nvSpPr>
        <p:spPr>
          <a:xfrm>
            <a:off x="665280" y="2121386"/>
            <a:ext cx="1055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(-50,-50)</a:t>
            </a:r>
          </a:p>
        </p:txBody>
      </p:sp>
      <p:sp>
        <p:nvSpPr>
          <p:cNvPr id="156" name="CustomShape 15"/>
          <p:cNvSpPr/>
          <p:nvPr/>
        </p:nvSpPr>
        <p:spPr>
          <a:xfrm>
            <a:off x="575280" y="1639530"/>
            <a:ext cx="190080" cy="1900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16"/>
          <p:cNvSpPr/>
          <p:nvPr/>
        </p:nvSpPr>
        <p:spPr>
          <a:xfrm>
            <a:off x="5487120" y="3062880"/>
            <a:ext cx="379584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Always want to make sure we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reset the pen, so when we’re done,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need to translate back to where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started, in this case: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g2.translate(-50,-50)</a:t>
            </a:r>
          </a:p>
        </p:txBody>
      </p:sp>
      <p:sp>
        <p:nvSpPr>
          <p:cNvPr id="19" name="CustomShape 14"/>
          <p:cNvSpPr/>
          <p:nvPr/>
        </p:nvSpPr>
        <p:spPr>
          <a:xfrm>
            <a:off x="2531880" y="3327660"/>
            <a:ext cx="190080" cy="1900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TextBox 1"/>
          <p:cNvSpPr txBox="1"/>
          <p:nvPr/>
        </p:nvSpPr>
        <p:spPr>
          <a:xfrm>
            <a:off x="483008" y="1480430"/>
            <a:ext cx="319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34568" y="3161090"/>
            <a:ext cx="319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CustomShape 9"/>
          <p:cNvSpPr/>
          <p:nvPr/>
        </p:nvSpPr>
        <p:spPr>
          <a:xfrm>
            <a:off x="470709" y="1535400"/>
            <a:ext cx="413280" cy="413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TextBox 26"/>
          <p:cNvSpPr txBox="1"/>
          <p:nvPr/>
        </p:nvSpPr>
        <p:spPr>
          <a:xfrm>
            <a:off x="808800" y="1757569"/>
            <a:ext cx="319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73042" y="3495743"/>
            <a:ext cx="79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50530" y="2030699"/>
            <a:ext cx="79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XX</a:t>
            </a:r>
          </a:p>
        </p:txBody>
      </p:sp>
      <p:sp>
        <p:nvSpPr>
          <p:cNvPr id="30" name="CustomShape 10"/>
          <p:cNvSpPr/>
          <p:nvPr/>
        </p:nvSpPr>
        <p:spPr>
          <a:xfrm>
            <a:off x="817876" y="2491964"/>
            <a:ext cx="650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(0,0)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63150" y="2971377"/>
            <a:ext cx="79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28729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149" grpId="0"/>
      <p:bldP spid="151" grpId="0"/>
      <p:bldP spid="154" grpId="0"/>
      <p:bldP spid="2" grpId="0"/>
      <p:bldP spid="21" grpId="0"/>
      <p:bldP spid="27" grpId="0"/>
      <p:bldP spid="28" grpId="0"/>
      <p:bldP spid="29" grpId="0"/>
      <p:bldP spid="30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3"/>
          <p:cNvSpPr txBox="1"/>
          <p:nvPr/>
        </p:nvSpPr>
        <p:spPr>
          <a:xfrm>
            <a:off x="463320" y="1134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Rotate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4562253" y="1214919"/>
            <a:ext cx="3599280" cy="6755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Let’s say we’ve already translated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put the origin at (50,50) </a:t>
            </a:r>
          </a:p>
        </p:txBody>
      </p:sp>
      <p:sp>
        <p:nvSpPr>
          <p:cNvPr id="162" name="CustomShape 5"/>
          <p:cNvSpPr/>
          <p:nvPr/>
        </p:nvSpPr>
        <p:spPr>
          <a:xfrm>
            <a:off x="4582274" y="1857055"/>
            <a:ext cx="4654533" cy="19443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we draw a rectangle like this:</a:t>
            </a: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xLoc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yLoc</a:t>
            </a: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width 50;</a:t>
            </a: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 height = 10;</a:t>
            </a: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g2d.drawRect(</a:t>
            </a:r>
            <a:r>
              <a:rPr lang="en-US" sz="1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xLoc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yLoc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width, height)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get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11"/>
          <p:cNvSpPr/>
          <p:nvPr/>
        </p:nvSpPr>
        <p:spPr>
          <a:xfrm>
            <a:off x="4609057" y="3786555"/>
            <a:ext cx="4350008" cy="17923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would happen if we called:</a:t>
            </a: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/4 is in radians</a:t>
            </a: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g2d.rotate(</a:t>
            </a:r>
            <a:r>
              <a:rPr lang="en-US" sz="1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/4);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then call :</a:t>
            </a:r>
          </a:p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g2d.drawRect(</a:t>
            </a:r>
            <a:r>
              <a:rPr lang="en-US" sz="14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xLoc</a:t>
            </a: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yLoc</a:t>
            </a: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width, height)</a:t>
            </a:r>
            <a:r>
              <a:rPr 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get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13"/>
          <p:cNvSpPr/>
          <p:nvPr/>
        </p:nvSpPr>
        <p:spPr>
          <a:xfrm>
            <a:off x="544530" y="5396040"/>
            <a:ext cx="8276048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Remember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y-axis is positive down instead of up,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the rotate will go reverse of what you might expecting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F895B8-385D-D744-9DBC-6720AC2056F3}"/>
              </a:ext>
            </a:extLst>
          </p:cNvPr>
          <p:cNvGrpSpPr/>
          <p:nvPr/>
        </p:nvGrpSpPr>
        <p:grpSpPr>
          <a:xfrm>
            <a:off x="0" y="464931"/>
            <a:ext cx="4952880" cy="4131720"/>
            <a:chOff x="321480" y="1256040"/>
            <a:chExt cx="4952880" cy="4131720"/>
          </a:xfrm>
        </p:grpSpPr>
        <p:sp>
          <p:nvSpPr>
            <p:cNvPr id="158" name="Line 1"/>
            <p:cNvSpPr/>
            <p:nvPr/>
          </p:nvSpPr>
          <p:spPr>
            <a:xfrm flipH="1">
              <a:off x="1159380" y="1820520"/>
              <a:ext cx="3277080" cy="2850120"/>
            </a:xfrm>
            <a:prstGeom prst="line">
              <a:avLst/>
            </a:prstGeom>
            <a:ln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" name="Line 2"/>
            <p:cNvSpPr/>
            <p:nvPr/>
          </p:nvSpPr>
          <p:spPr>
            <a:xfrm>
              <a:off x="1274245" y="1827645"/>
              <a:ext cx="2942466" cy="3383070"/>
            </a:xfrm>
            <a:prstGeom prst="line">
              <a:avLst/>
            </a:prstGeom>
            <a:ln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" name="Line 7"/>
            <p:cNvSpPr/>
            <p:nvPr/>
          </p:nvSpPr>
          <p:spPr>
            <a:xfrm>
              <a:off x="2627280" y="1256040"/>
              <a:ext cx="0" cy="4131720"/>
            </a:xfrm>
            <a:prstGeom prst="line">
              <a:avLst/>
            </a:prstGeom>
            <a:ln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" name="Line 8"/>
            <p:cNvSpPr/>
            <p:nvPr/>
          </p:nvSpPr>
          <p:spPr>
            <a:xfrm>
              <a:off x="321480" y="3409920"/>
              <a:ext cx="4952880" cy="360"/>
            </a:xfrm>
            <a:prstGeom prst="line">
              <a:avLst/>
            </a:prstGeom>
            <a:ln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CustomShape 9"/>
            <p:cNvSpPr/>
            <p:nvPr/>
          </p:nvSpPr>
          <p:spPr>
            <a:xfrm>
              <a:off x="2550206" y="3306006"/>
              <a:ext cx="190080" cy="19008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" name="CustomShape 10"/>
            <p:cNvSpPr/>
            <p:nvPr/>
          </p:nvSpPr>
          <p:spPr>
            <a:xfrm>
              <a:off x="2653231" y="3409920"/>
              <a:ext cx="1563480" cy="2800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CustomShape 12"/>
            <p:cNvSpPr/>
            <p:nvPr/>
          </p:nvSpPr>
          <p:spPr>
            <a:xfrm rot="2786400">
              <a:off x="2336515" y="3933235"/>
              <a:ext cx="1563480" cy="2800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" name="CustomShape 6"/>
            <p:cNvSpPr/>
            <p:nvPr/>
          </p:nvSpPr>
          <p:spPr>
            <a:xfrm>
              <a:off x="2645246" y="3452400"/>
              <a:ext cx="6505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(0,0)</a:t>
              </a:r>
            </a:p>
          </p:txBody>
        </p:sp>
      </p:grpSp>
      <p:sp>
        <p:nvSpPr>
          <p:cNvPr id="6" name="Freeform 5">
            <a:extLst>
              <a:ext uri="{FF2B5EF4-FFF2-40B4-BE49-F238E27FC236}">
                <a16:creationId xmlns:a16="http://schemas.microsoft.com/office/drawing/2014/main" id="{8097E0BF-33B9-CB4A-BEA4-A7766C90E5BA}"/>
              </a:ext>
            </a:extLst>
          </p:cNvPr>
          <p:cNvSpPr/>
          <p:nvPr/>
        </p:nvSpPr>
        <p:spPr>
          <a:xfrm>
            <a:off x="3441843" y="3010328"/>
            <a:ext cx="1119883" cy="427281"/>
          </a:xfrm>
          <a:custGeom>
            <a:avLst/>
            <a:gdLst>
              <a:gd name="connsiteX0" fmla="*/ 1119883 w 1119883"/>
              <a:gd name="connsiteY0" fmla="*/ 390418 h 427281"/>
              <a:gd name="connsiteX1" fmla="*/ 1027415 w 1119883"/>
              <a:gd name="connsiteY1" fmla="*/ 410966 h 427281"/>
              <a:gd name="connsiteX2" fmla="*/ 585627 w 1119883"/>
              <a:gd name="connsiteY2" fmla="*/ 390418 h 427281"/>
              <a:gd name="connsiteX3" fmla="*/ 0 w 1119883"/>
              <a:gd name="connsiteY3" fmla="*/ 0 h 42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883" h="427281">
                <a:moveTo>
                  <a:pt x="1119883" y="390418"/>
                </a:moveTo>
                <a:cubicBezTo>
                  <a:pt x="1118170" y="400692"/>
                  <a:pt x="1116458" y="410966"/>
                  <a:pt x="1027415" y="410966"/>
                </a:cubicBezTo>
                <a:cubicBezTo>
                  <a:pt x="938372" y="410966"/>
                  <a:pt x="756863" y="458912"/>
                  <a:pt x="585627" y="390418"/>
                </a:cubicBezTo>
                <a:cubicBezTo>
                  <a:pt x="414391" y="321924"/>
                  <a:pt x="207195" y="160962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4AE8596-DC48-724F-AC31-1A7668480436}"/>
              </a:ext>
            </a:extLst>
          </p:cNvPr>
          <p:cNvSpPr/>
          <p:nvPr/>
        </p:nvSpPr>
        <p:spPr>
          <a:xfrm>
            <a:off x="3318553" y="4017196"/>
            <a:ext cx="1273995" cy="1191802"/>
          </a:xfrm>
          <a:custGeom>
            <a:avLst/>
            <a:gdLst>
              <a:gd name="connsiteX0" fmla="*/ 1273995 w 1273995"/>
              <a:gd name="connsiteY0" fmla="*/ 1191802 h 1191802"/>
              <a:gd name="connsiteX1" fmla="*/ 534256 w 1273995"/>
              <a:gd name="connsiteY1" fmla="*/ 924674 h 1191802"/>
              <a:gd name="connsiteX2" fmla="*/ 0 w 1273995"/>
              <a:gd name="connsiteY2" fmla="*/ 0 h 119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3995" h="1191802">
                <a:moveTo>
                  <a:pt x="1273995" y="1191802"/>
                </a:moveTo>
                <a:cubicBezTo>
                  <a:pt x="1010292" y="1157555"/>
                  <a:pt x="746589" y="1123308"/>
                  <a:pt x="534256" y="924674"/>
                </a:cubicBezTo>
                <a:cubicBezTo>
                  <a:pt x="321923" y="726040"/>
                  <a:pt x="160961" y="363020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5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4226" y="6064792"/>
            <a:ext cx="607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Verdana" panose="020B0604030504040204" pitchFamily="34" charset="0"/>
              </a:rPr>
              <a:t>https://tinyurl.com/csse220graphics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30" y="1256302"/>
            <a:ext cx="6678109" cy="4907428"/>
          </a:xfrm>
          <a:prstGeom prst="rect">
            <a:avLst/>
          </a:prstGeom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AF21B630-8F03-D646-84EB-EE7A34AC21D4}"/>
              </a:ext>
            </a:extLst>
          </p:cNvPr>
          <p:cNvSpPr txBox="1"/>
          <p:nvPr/>
        </p:nvSpPr>
        <p:spPr>
          <a:xfrm>
            <a:off x="463320" y="113400"/>
            <a:ext cx="8229240" cy="70853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 for Drawing </a:t>
            </a:r>
            <a:r>
              <a:rPr lang="en-US" sz="36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Rect</a:t>
            </a: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Centered at (0,0)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4876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3"/>
          <p:cNvSpPr txBox="1"/>
          <p:nvPr/>
        </p:nvSpPr>
        <p:spPr>
          <a:xfrm>
            <a:off x="411949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en-US" sz="4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Rotate About Center</a:t>
            </a:r>
            <a:endParaRPr lang="en-US" sz="4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400692" y="3963258"/>
            <a:ext cx="6709025" cy="22012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xLoc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yLoc</a:t>
            </a: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width 50;</a:t>
            </a: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 height = 10;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xForCentering</a:t>
            </a: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xLoc</a:t>
            </a: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– (width / 2));</a:t>
            </a: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yForCentering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yLoc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– (</a:t>
            </a: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height / 2));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g2d.drawRect(</a:t>
            </a:r>
            <a:r>
              <a:rPr lang="en-US" sz="14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xForCentering</a:t>
            </a: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yForCentering</a:t>
            </a: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width, height)</a:t>
            </a: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g2d.rotate(</a:t>
            </a:r>
            <a:r>
              <a:rPr lang="en-US" sz="14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/4);</a:t>
            </a:r>
          </a:p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g2d.drawRect(</a:t>
            </a:r>
            <a:r>
              <a:rPr lang="en-US" sz="14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xForCentering</a:t>
            </a: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yForCentering</a:t>
            </a: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width, height);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D7B5F9-6C2F-B94A-AADF-97C10E110AD1}"/>
              </a:ext>
            </a:extLst>
          </p:cNvPr>
          <p:cNvGrpSpPr/>
          <p:nvPr/>
        </p:nvGrpSpPr>
        <p:grpSpPr>
          <a:xfrm>
            <a:off x="2137025" y="290271"/>
            <a:ext cx="4952880" cy="4131720"/>
            <a:chOff x="2137025" y="290271"/>
            <a:chExt cx="4952880" cy="4131720"/>
          </a:xfrm>
        </p:grpSpPr>
        <p:sp>
          <p:nvSpPr>
            <p:cNvPr id="158" name="Line 1"/>
            <p:cNvSpPr/>
            <p:nvPr/>
          </p:nvSpPr>
          <p:spPr>
            <a:xfrm flipH="1">
              <a:off x="2974925" y="854751"/>
              <a:ext cx="3277080" cy="2850120"/>
            </a:xfrm>
            <a:prstGeom prst="line">
              <a:avLst/>
            </a:prstGeom>
            <a:ln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" name="Line 2"/>
            <p:cNvSpPr/>
            <p:nvPr/>
          </p:nvSpPr>
          <p:spPr>
            <a:xfrm>
              <a:off x="3089790" y="861876"/>
              <a:ext cx="2942466" cy="3383070"/>
            </a:xfrm>
            <a:prstGeom prst="line">
              <a:avLst/>
            </a:prstGeom>
            <a:ln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" name="Line 7"/>
            <p:cNvSpPr/>
            <p:nvPr/>
          </p:nvSpPr>
          <p:spPr>
            <a:xfrm>
              <a:off x="4442825" y="290271"/>
              <a:ext cx="0" cy="4131720"/>
            </a:xfrm>
            <a:prstGeom prst="line">
              <a:avLst/>
            </a:prstGeom>
            <a:ln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" name="Line 8"/>
            <p:cNvSpPr/>
            <p:nvPr/>
          </p:nvSpPr>
          <p:spPr>
            <a:xfrm>
              <a:off x="2137025" y="2444151"/>
              <a:ext cx="4952880" cy="360"/>
            </a:xfrm>
            <a:prstGeom prst="line">
              <a:avLst/>
            </a:prstGeom>
            <a:ln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CustomShape 9"/>
            <p:cNvSpPr/>
            <p:nvPr/>
          </p:nvSpPr>
          <p:spPr>
            <a:xfrm>
              <a:off x="4365751" y="2340237"/>
              <a:ext cx="190080" cy="19008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" name="CustomShape 10"/>
            <p:cNvSpPr/>
            <p:nvPr/>
          </p:nvSpPr>
          <p:spPr>
            <a:xfrm>
              <a:off x="3667392" y="2331136"/>
              <a:ext cx="1563480" cy="2800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CustomShape 12"/>
            <p:cNvSpPr/>
            <p:nvPr/>
          </p:nvSpPr>
          <p:spPr>
            <a:xfrm rot="2786400">
              <a:off x="3699998" y="2289372"/>
              <a:ext cx="1563480" cy="2800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3997565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Crosshairs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63" y="1200054"/>
            <a:ext cx="8718370" cy="615925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Draw an x/y axis to see where pen is currently located on the canvas</a:t>
            </a:r>
            <a:endParaRPr lang="en-US" sz="2000" strike="sngStrike"/>
          </a:p>
          <a:p>
            <a:endParaRPr lang="en-US" sz="2000"/>
          </a:p>
        </p:txBody>
      </p:sp>
      <p:sp>
        <p:nvSpPr>
          <p:cNvPr id="4" name="Rectangle 3"/>
          <p:cNvSpPr/>
          <p:nvPr/>
        </p:nvSpPr>
        <p:spPr>
          <a:xfrm>
            <a:off x="457200" y="5305336"/>
            <a:ext cx="835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2429" y="3823559"/>
            <a:ext cx="83256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76225" algn="l"/>
                <a:tab pos="561975" algn="l"/>
                <a:tab pos="798513" algn="l"/>
              </a:tabLs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drawCrosshairs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(Graphics2D g2) {</a:t>
            </a:r>
          </a:p>
          <a:p>
            <a:pPr>
              <a:tabLst>
                <a:tab pos="276225" algn="l"/>
                <a:tab pos="561975" algn="l"/>
                <a:tab pos="798513" algn="l"/>
              </a:tabLst>
            </a:pPr>
            <a:r>
              <a:rPr lang="en-US" sz="240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g2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.drawLine(-100, 0, 100, 0); </a:t>
            </a:r>
            <a:r>
              <a:rPr lang="en-US" sz="240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x-axis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76225" algn="l"/>
                <a:tab pos="561975" algn="l"/>
                <a:tab pos="798513" algn="l"/>
              </a:tabLst>
            </a:pPr>
            <a:r>
              <a:rPr lang="en-US" sz="240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g</a:t>
            </a:r>
            <a:r>
              <a:rPr lang="en-US" sz="24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.drawLine(0, -100, 0, 100); </a:t>
            </a:r>
            <a:r>
              <a:rPr lang="en-US" sz="240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y-axis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76225" algn="l"/>
                <a:tab pos="561975" algn="l"/>
                <a:tab pos="798513" algn="l"/>
              </a:tabLst>
            </a:pPr>
            <a:r>
              <a:rPr lang="en-US" sz="240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show where (50,50) is located</a:t>
            </a:r>
          </a:p>
          <a:p>
            <a:pPr>
              <a:tabLst>
                <a:tab pos="276225" algn="l"/>
                <a:tab pos="561975" algn="l"/>
                <a:tab pos="798513" algn="l"/>
              </a:tabLst>
            </a:pPr>
            <a:r>
              <a:rPr lang="en-US" sz="24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g2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.drawString(</a:t>
            </a:r>
            <a:r>
              <a:rPr lang="en-US" sz="24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"(+50,+50)"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50, 50);</a:t>
            </a:r>
          </a:p>
          <a:p>
            <a:pPr>
              <a:tabLst>
                <a:tab pos="276225" algn="l"/>
                <a:tab pos="561975" algn="l"/>
                <a:tab pos="798513" algn="l"/>
              </a:tabLst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drawCrosshairs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20505"/>
          <a:stretch/>
        </p:blipFill>
        <p:spPr>
          <a:xfrm>
            <a:off x="397163" y="1767917"/>
            <a:ext cx="2700137" cy="1805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4740"/>
          <a:stretch/>
        </p:blipFill>
        <p:spPr>
          <a:xfrm>
            <a:off x="3613348" y="1784048"/>
            <a:ext cx="2685851" cy="178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42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77749" y="1107040"/>
            <a:ext cx="8229240" cy="517047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on the 3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todos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the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translationrotation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package (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TranslateComponent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RotateComponent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Then solve the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HourTimer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Problem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Details of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HourTimer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are in the PDF within your repo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Remember to use the crosshairs technique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Copy and paste </a:t>
            </a:r>
            <a:r>
              <a:rPr lang="en-US" sz="2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drawCrosshairs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operation into your project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740"/>
          <a:stretch/>
        </p:blipFill>
        <p:spPr>
          <a:xfrm>
            <a:off x="5249756" y="4131777"/>
            <a:ext cx="2703992" cy="180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047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Graphics Debugging &amp;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Debugging tips:</a:t>
            </a:r>
          </a:p>
          <a:p>
            <a:pPr marL="746125" indent="-276225"/>
            <a:r>
              <a:rPr lang="en-US"/>
              <a:t>Test each step as you go!</a:t>
            </a:r>
          </a:p>
          <a:p>
            <a:pPr marL="746125" indent="-276225"/>
            <a:r>
              <a:rPr lang="en-US"/>
              <a:t>First make sure you get something visible</a:t>
            </a:r>
          </a:p>
          <a:p>
            <a:pPr marL="0" indent="0">
              <a:buNone/>
            </a:pPr>
            <a:r>
              <a:rPr lang="en-US" b="1"/>
              <a:t>Step by step process:</a:t>
            </a:r>
          </a:p>
          <a:p>
            <a:pPr marL="457200" lvl="1" indent="0">
              <a:buNone/>
            </a:pPr>
            <a:r>
              <a:rPr lang="en-US"/>
              <a:t>1. translate</a:t>
            </a:r>
          </a:p>
          <a:p>
            <a:pPr marL="457200" lvl="1" indent="0">
              <a:buNone/>
            </a:pPr>
            <a:r>
              <a:rPr lang="en-US"/>
              <a:t>2. rotate </a:t>
            </a:r>
          </a:p>
          <a:p>
            <a:pPr marL="457200" lvl="1" indent="0">
              <a:buNone/>
            </a:pPr>
            <a:r>
              <a:rPr lang="en-US"/>
              <a:t>3. draw</a:t>
            </a:r>
          </a:p>
          <a:p>
            <a:pPr marL="457200" lvl="1" indent="0">
              <a:buNone/>
            </a:pPr>
            <a:r>
              <a:rPr lang="en-US"/>
              <a:t>4. un-rotate</a:t>
            </a:r>
          </a:p>
          <a:p>
            <a:pPr marL="457200" lvl="1" indent="0">
              <a:buNone/>
            </a:pPr>
            <a:r>
              <a:rPr lang="en-US"/>
              <a:t>5. un-translate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0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440220" cy="1142640"/>
          </a:xfrm>
        </p:spPr>
        <p:txBody>
          <a:bodyPr/>
          <a:lstStyle/>
          <a:p>
            <a:r>
              <a:rPr lang="en-US" sz="2800"/>
              <a:t>Graphics Technique for Elimination of </a:t>
            </a:r>
            <a:r>
              <a:rPr lang="en-US" sz="2800" i="1"/>
              <a:t>Undoing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474" y="1230330"/>
            <a:ext cx="8229240" cy="4525560"/>
          </a:xfrm>
        </p:spPr>
        <p:txBody>
          <a:bodyPr/>
          <a:lstStyle/>
          <a:p>
            <a:pPr marL="457200" lvl="1" indent="0">
              <a:buNone/>
            </a:pPr>
            <a:r>
              <a:rPr lang="en-US"/>
              <a:t>1. translate</a:t>
            </a:r>
          </a:p>
          <a:p>
            <a:pPr marL="457200" lvl="1" indent="0">
              <a:buNone/>
            </a:pPr>
            <a:r>
              <a:rPr lang="en-US"/>
              <a:t>2. rotate </a:t>
            </a:r>
          </a:p>
          <a:p>
            <a:pPr marL="457200" lvl="1" indent="0">
              <a:buNone/>
            </a:pPr>
            <a:r>
              <a:rPr lang="en-US"/>
              <a:t>3. draw</a:t>
            </a:r>
          </a:p>
          <a:p>
            <a:pPr marL="457200" lvl="1" indent="0">
              <a:buNone/>
            </a:pPr>
            <a:r>
              <a:rPr lang="en-US" strike="sngStrike"/>
              <a:t>4. un-rotate</a:t>
            </a:r>
          </a:p>
          <a:p>
            <a:pPr marL="457200" lvl="1" indent="0">
              <a:buNone/>
            </a:pPr>
            <a:r>
              <a:rPr lang="en-US" strike="sngStrike"/>
              <a:t>5. un-translate</a:t>
            </a: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8571" y="3651197"/>
            <a:ext cx="8356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F7F5F"/>
                </a:solidFill>
                <a:latin typeface="Consolas" panose="020B0609020204030204" pitchFamily="49" charset="0"/>
              </a:rPr>
              <a:t>//create copy of graphics context to avoid undo translate/rotate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Graphics2D </a:t>
            </a:r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g2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(Graphics2D) </a:t>
            </a:r>
            <a:r>
              <a:rPr lang="en-US" err="1">
                <a:solidFill>
                  <a:srgbClr val="6A3E3E"/>
                </a:solidFill>
                <a:latin typeface="Consolas" panose="020B0609020204030204" pitchFamily="49" charset="0"/>
              </a:rPr>
              <a:t>g</a:t>
            </a:r>
            <a:r>
              <a:rPr lang="en-US" b="1" u="sng" err="1">
                <a:solidFill>
                  <a:srgbClr val="000000"/>
                </a:solidFill>
                <a:latin typeface="Consolas" panose="020B0609020204030204" pitchFamily="49" charset="0"/>
              </a:rPr>
              <a:t>.create</a:t>
            </a:r>
            <a:r>
              <a:rPr lang="en-US" b="1" u="sng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// 1. now translate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// 2. then rotate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// 3. finally draw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// 4. return back to caller</a:t>
            </a:r>
          </a:p>
        </p:txBody>
      </p:sp>
    </p:spTree>
    <p:extLst>
      <p:ext uri="{BB962C8B-B14F-4D97-AF65-F5344CB8AC3E}">
        <p14:creationId xmlns:p14="http://schemas.microsoft.com/office/powerpoint/2010/main" val="3651772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Scene Introduction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Scene project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2160" y="927100"/>
            <a:ext cx="7024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FF0000"/>
                </a:solidFill>
              </a:rPr>
              <a:t>Warning: </a:t>
            </a:r>
            <a:r>
              <a:rPr lang="en-US" sz="3200" i="1" dirty="0"/>
              <a:t>JavaFX is </a:t>
            </a:r>
          </a:p>
          <a:p>
            <a:pPr algn="ctr"/>
            <a:r>
              <a:rPr lang="en-US" sz="3200" i="1" dirty="0"/>
              <a:t>not taught in CSSE220</a:t>
            </a:r>
          </a:p>
          <a:p>
            <a:pPr algn="ctr"/>
            <a:r>
              <a:rPr lang="en-US" sz="3200" i="1" dirty="0"/>
              <a:t>and you will </a:t>
            </a:r>
            <a:r>
              <a:rPr lang="en-US" sz="3200" b="1" i="1" u="sng" dirty="0"/>
              <a:t>not</a:t>
            </a:r>
            <a:r>
              <a:rPr lang="en-US" sz="3200" i="1" dirty="0"/>
              <a:t> receive credit for solutions produced using it</a:t>
            </a:r>
          </a:p>
          <a:p>
            <a:pPr algn="ctr"/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75" y="115587"/>
            <a:ext cx="4949174" cy="1024844"/>
          </a:xfrm>
        </p:spPr>
        <p:txBody>
          <a:bodyPr/>
          <a:lstStyle/>
          <a:p>
            <a:pPr algn="ctr"/>
            <a:r>
              <a:rPr lang="en-US" sz="2800"/>
              <a:t>General Design of Java Swing</a:t>
            </a:r>
            <a:br>
              <a:rPr lang="en-US" sz="2800"/>
            </a:br>
            <a:r>
              <a:rPr lang="en-US" sz="2800"/>
              <a:t>Graphics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98094" y="1756880"/>
            <a:ext cx="8486310" cy="4500082"/>
          </a:xfrm>
        </p:spPr>
        <p:txBody>
          <a:bodyPr/>
          <a:lstStyle/>
          <a:p>
            <a:r>
              <a:rPr lang="en-US" sz="3200"/>
              <a:t>__Viewer.java </a:t>
            </a:r>
            <a:r>
              <a:rPr lang="en-US"/>
              <a:t> 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creates a JFrame (window)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i="1"/>
              <a:t>main</a:t>
            </a:r>
            <a:r>
              <a:rPr lang="en-US"/>
              <a:t> method located here, run this file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 sz="3200"/>
              <a:t>__Component.java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This extends </a:t>
            </a:r>
            <a:r>
              <a:rPr lang="en-US" err="1"/>
              <a:t>JComponent</a:t>
            </a:r>
            <a:r>
              <a:rPr lang="en-US"/>
              <a:t> (</a:t>
            </a:r>
            <a:r>
              <a:rPr lang="en-US" i="1" err="1"/>
              <a:t>isA</a:t>
            </a:r>
            <a:r>
              <a:rPr lang="en-US"/>
              <a:t> relationship)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Has a </a:t>
            </a:r>
            <a:r>
              <a:rPr lang="en-US" i="1" err="1"/>
              <a:t>paintComponent</a:t>
            </a:r>
            <a:r>
              <a:rPr lang="en-US" i="1"/>
              <a:t>(Graphics g)</a:t>
            </a:r>
            <a:r>
              <a:rPr lang="en-US"/>
              <a:t> method that determines what gets drawn on canvas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 sz="3200"/>
              <a:t>__.java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This is the class that represents something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Has a </a:t>
            </a:r>
            <a:r>
              <a:rPr lang="en-US" i="1" err="1"/>
              <a:t>drawOn</a:t>
            </a:r>
            <a:r>
              <a:rPr lang="en-US" i="1"/>
              <a:t>(Graphics2D g)</a:t>
            </a:r>
            <a:r>
              <a:rPr lang="en-US"/>
              <a:t> method to draw itself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Instances look different based on properties (instance </a:t>
            </a:r>
            <a:r>
              <a:rPr lang="en-US" err="1"/>
              <a:t>vars</a:t>
            </a:r>
            <a:r>
              <a:rPr lang="en-US"/>
              <a:t>)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1164C4D-39BD-A049-9E7B-851F0975E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4426" y="240444"/>
            <a:ext cx="4064000" cy="3479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683B1-3A7B-EF49-A9CC-14A3D0E6D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943" y="4400271"/>
            <a:ext cx="2050693" cy="216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5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 Graphics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 Graphics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Simplest Java Graphics Program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57200" y="1417680"/>
            <a:ext cx="8457840" cy="5288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import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javax.swing.JFrame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/**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* From </a:t>
            </a:r>
            <a:r>
              <a:rPr lang="en-US" sz="1800" b="0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Ch</a:t>
            </a: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2, Big Java.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* @author Cay </a:t>
            </a:r>
            <a:r>
              <a:rPr lang="en-US" sz="1800" b="0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Horstmann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*/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class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EmptyFrameViewer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/**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* Draws a frame.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* @</a:t>
            </a:r>
            <a:r>
              <a:rPr lang="en-US" sz="1800" b="0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param</a:t>
            </a: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args</a:t>
            </a: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ignored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*/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static void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main(String[]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args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JFrame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frame = </a:t>
            </a:r>
            <a:r>
              <a:rPr lang="en-US" sz="18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JFrame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 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frame.setSize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(300,400);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 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frame.setTitle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("An Empty Frame");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 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frame.setDefaultCloseOperation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JFrame.EXIT_ON_CLOSE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 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frame.setVisible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true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5886360" y="1411200"/>
            <a:ext cx="3028680" cy="82188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code is already in your project for today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6515280" y="2971800"/>
            <a:ext cx="2400120" cy="856800"/>
          </a:xfrm>
          <a:prstGeom prst="borderCallout1">
            <a:avLst>
              <a:gd name="adj1" fmla="val 18750"/>
              <a:gd name="adj2" fmla="val -8333"/>
              <a:gd name="adj3" fmla="val 191311"/>
              <a:gd name="adj4" fmla="val -64055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Creates a graphics frame object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6896160" y="4176720"/>
            <a:ext cx="2018880" cy="466200"/>
          </a:xfrm>
          <a:prstGeom prst="borderCallout1">
            <a:avLst>
              <a:gd name="adj1" fmla="val 18750"/>
              <a:gd name="adj2" fmla="val -8333"/>
              <a:gd name="adj3" fmla="val 186323"/>
              <a:gd name="adj4" fmla="val -130278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Configures 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6114960" y="5772240"/>
            <a:ext cx="2800080" cy="999720"/>
          </a:xfrm>
          <a:prstGeom prst="borderCallout1">
            <a:avLst>
              <a:gd name="adj1" fmla="val 18750"/>
              <a:gd name="adj2" fmla="val -8333"/>
              <a:gd name="adj3" fmla="val -17365"/>
              <a:gd name="adj4" fmla="val -28966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Tells Java to exit program when user closes the frame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7"/>
          <p:cNvSpPr/>
          <p:nvPr/>
        </p:nvSpPr>
        <p:spPr>
          <a:xfrm>
            <a:off x="3200400" y="6114960"/>
            <a:ext cx="2400120" cy="466200"/>
          </a:xfrm>
          <a:prstGeom prst="borderCallout1">
            <a:avLst>
              <a:gd name="adj1" fmla="val 18750"/>
              <a:gd name="adj2" fmla="val -8333"/>
              <a:gd name="adj3" fmla="val -57772"/>
              <a:gd name="adj4" fmla="val -223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Display the frame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75" y="115587"/>
            <a:ext cx="4949174" cy="1024844"/>
          </a:xfrm>
        </p:spPr>
        <p:txBody>
          <a:bodyPr/>
          <a:lstStyle/>
          <a:p>
            <a:pPr algn="ctr"/>
            <a:r>
              <a:rPr lang="en-US" sz="2800"/>
              <a:t>General Design of Java Swing</a:t>
            </a:r>
            <a:br>
              <a:rPr lang="en-US" sz="2800"/>
            </a:br>
            <a:r>
              <a:rPr lang="en-US" sz="2800"/>
              <a:t>Graphics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98094" y="1756880"/>
            <a:ext cx="8486310" cy="4500082"/>
          </a:xfrm>
        </p:spPr>
        <p:txBody>
          <a:bodyPr/>
          <a:lstStyle/>
          <a:p>
            <a:r>
              <a:rPr lang="en-US" sz="3200"/>
              <a:t>__Viewer.java </a:t>
            </a:r>
            <a:r>
              <a:rPr lang="en-US"/>
              <a:t> 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creates a JFrame (window)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i="1"/>
              <a:t>main</a:t>
            </a:r>
            <a:r>
              <a:rPr lang="en-US"/>
              <a:t> method located here, run this file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 sz="3200"/>
              <a:t>__Component.java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This extends </a:t>
            </a:r>
            <a:r>
              <a:rPr lang="en-US" err="1"/>
              <a:t>JComponent</a:t>
            </a:r>
            <a:r>
              <a:rPr lang="en-US"/>
              <a:t> (</a:t>
            </a:r>
            <a:r>
              <a:rPr lang="en-US" i="1" err="1"/>
              <a:t>isA</a:t>
            </a:r>
            <a:r>
              <a:rPr lang="en-US"/>
              <a:t> relationship)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Has a </a:t>
            </a:r>
            <a:r>
              <a:rPr lang="en-US" i="1" err="1"/>
              <a:t>paintComponent</a:t>
            </a:r>
            <a:r>
              <a:rPr lang="en-US" i="1"/>
              <a:t>(Graphics g)</a:t>
            </a:r>
            <a:r>
              <a:rPr lang="en-US"/>
              <a:t> method that determines what gets drawn on canvas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 sz="3200"/>
              <a:t>__.java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This is the class that represents something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Has a </a:t>
            </a:r>
            <a:r>
              <a:rPr lang="en-US" i="1" err="1"/>
              <a:t>drawOn</a:t>
            </a:r>
            <a:r>
              <a:rPr lang="en-US" i="1"/>
              <a:t>(Graphics2D g)</a:t>
            </a:r>
            <a:r>
              <a:rPr lang="en-US"/>
              <a:t> method to draw itself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Instances look different based on properties (instance </a:t>
            </a:r>
            <a:r>
              <a:rPr lang="en-US" err="1"/>
              <a:t>vars</a:t>
            </a:r>
            <a:r>
              <a:rPr lang="en-US"/>
              <a:t>)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1164C4D-39BD-A049-9E7B-851F0975E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4426" y="240444"/>
            <a:ext cx="4064000" cy="3479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683B1-3A7B-EF49-A9CC-14A3D0E6D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943" y="4400271"/>
            <a:ext cx="2050693" cy="216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7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722160" y="4941015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Live Coding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722160" y="3440895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000" b="1" strike="noStrike" spc="-1" err="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MyViewer</a:t>
            </a: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lang="en-US" sz="2000" b="1" strike="noStrike" spc="-1" err="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MyComponent</a:t>
            </a:r>
            <a:r>
              <a:rPr lang="en-US" sz="2000" b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(Based on </a:t>
            </a:r>
            <a:r>
              <a:rPr lang="en-US" sz="2000" b="1" strike="noStrike" spc="-1" err="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RectangleViewer</a:t>
            </a: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lang="en-US" sz="2000" b="1" strike="noStrike" spc="-1" err="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RectangleComponent</a:t>
            </a: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from Big Java)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9151F54-55BD-6A42-B120-26E207204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6765" y="189905"/>
            <a:ext cx="5755097" cy="4000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Other Shapes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228600" y="1481040"/>
            <a:ext cx="876276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1313">
              <a:lnSpc>
                <a:spcPct val="100000"/>
              </a:lnSpc>
              <a:buClr>
                <a:srgbClr val="EB641B"/>
              </a:buClr>
              <a:buFont typeface="Arial"/>
              <a:buChar char="•"/>
              <a:tabLst>
                <a:tab pos="2620963" algn="l"/>
              </a:tabLst>
            </a:pPr>
            <a:r>
              <a:rPr lang="en-US" sz="2000" b="1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Ellipse2D.Double(double x, double y, </a:t>
            </a:r>
            <a:b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double w, double h)</a:t>
            </a:r>
          </a:p>
          <a:p>
            <a:pPr marL="342900" indent="-341313">
              <a:lnSpc>
                <a:spcPct val="100000"/>
              </a:lnSpc>
              <a:buClr>
                <a:srgbClr val="EB641B"/>
              </a:buClr>
              <a:buFont typeface="Arial"/>
              <a:buChar char="•"/>
              <a:tabLst>
                <a:tab pos="2620963" algn="l"/>
              </a:tabLst>
            </a:pPr>
            <a:r>
              <a:rPr lang="en-US" sz="2000" b="1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Line2D.Double(double x1, double y1, </a:t>
            </a:r>
            <a:b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double x2, double y2)</a:t>
            </a:r>
          </a:p>
          <a:p>
            <a:pPr marL="342900" indent="-341313">
              <a:lnSpc>
                <a:spcPct val="100000"/>
              </a:lnSpc>
              <a:buClr>
                <a:srgbClr val="EB641B"/>
              </a:buClr>
              <a:buFont typeface="Arial"/>
              <a:buChar char="•"/>
              <a:tabLst>
                <a:tab pos="2620963" algn="l"/>
              </a:tabLst>
            </a:pPr>
            <a:r>
              <a:rPr lang="en-US" sz="2000" b="1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Point2D.Double(double x, double y)</a:t>
            </a:r>
          </a:p>
          <a:p>
            <a:pPr marL="342900" indent="-341313">
              <a:lnSpc>
                <a:spcPct val="100000"/>
              </a:lnSpc>
              <a:buClr>
                <a:srgbClr val="EB641B"/>
              </a:buClr>
              <a:buFont typeface="Arial"/>
              <a:buChar char="•"/>
              <a:tabLst>
                <a:tab pos="2620963" algn="l"/>
              </a:tabLst>
            </a:pPr>
            <a:r>
              <a:rPr lang="en-US" sz="2000" b="1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Line2D.Double(Point2D p1, Point2D p2)</a:t>
            </a:r>
          </a:p>
          <a:p>
            <a:pPr marL="342900" indent="-341313">
              <a:lnSpc>
                <a:spcPct val="100000"/>
              </a:lnSpc>
              <a:buClr>
                <a:srgbClr val="EB641B"/>
              </a:buClr>
              <a:buFont typeface="Arial"/>
              <a:buChar char="•"/>
              <a:tabLst>
                <a:tab pos="2620963" algn="l"/>
              </a:tabLst>
            </a:pPr>
            <a:r>
              <a:rPr lang="en-US" sz="2000" b="1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Arc2D.Double(double x, double y, </a:t>
            </a:r>
            <a:b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double w, double </a:t>
            </a:r>
            <a:r>
              <a:rPr lang="en-US" sz="2000" b="0" strike="noStrike" spc="-1" err="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h,double</a:t>
            </a: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 start,</a:t>
            </a:r>
            <a:b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double extent, int type)</a:t>
            </a:r>
          </a:p>
          <a:p>
            <a:pPr marL="342900" indent="-341313">
              <a:lnSpc>
                <a:spcPct val="100000"/>
              </a:lnSpc>
              <a:buClr>
                <a:srgbClr val="EB641B"/>
              </a:buClr>
              <a:buFont typeface="Arial"/>
              <a:buChar char="•"/>
              <a:tabLst>
                <a:tab pos="2620963" algn="l"/>
              </a:tabLst>
            </a:pPr>
            <a:r>
              <a:rPr lang="en-US" sz="2000" b="1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Polygon(</a:t>
            </a:r>
            <a:r>
              <a:rPr lang="en-US" sz="2000" b="0" strike="noStrike" spc="-1" err="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[] x, </a:t>
            </a:r>
            <a:r>
              <a:rPr lang="en-US" sz="2000" b="0" strike="noStrike" spc="-1" err="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[] y, </a:t>
            </a:r>
            <a:r>
              <a:rPr lang="en-US" sz="2000" b="0" strike="noStrike" spc="-1" err="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strike="noStrike" spc="-1" err="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nPoints</a:t>
            </a: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Try some of these!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an ellipse and both kinds of lines to </a:t>
            </a:r>
            <a:r>
              <a:rPr lang="en-US" sz="2800" b="0" strike="noStrike" spc="-1" err="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MyComponent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2160" y="407280"/>
            <a:ext cx="7772040" cy="14997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to draw a shape at different positions?</a:t>
            </a:r>
          </a:p>
        </p:txBody>
      </p:sp>
      <p:sp>
        <p:nvSpPr>
          <p:cNvPr id="4" name="Rectangle 3"/>
          <p:cNvSpPr/>
          <p:nvPr/>
        </p:nvSpPr>
        <p:spPr>
          <a:xfrm>
            <a:off x="722160" y="1907040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2160" y="2897640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2160" y="3888240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08180" y="1925045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11560" y="2897639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39948" y="3870233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8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2160" y="407280"/>
            <a:ext cx="7772040" cy="14997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to draw a rotated shape?</a:t>
            </a:r>
          </a:p>
        </p:txBody>
      </p:sp>
      <p:sp>
        <p:nvSpPr>
          <p:cNvPr id="4" name="Rectangle 3"/>
          <p:cNvSpPr/>
          <p:nvPr/>
        </p:nvSpPr>
        <p:spPr>
          <a:xfrm rot="1395179">
            <a:off x="627019" y="3535680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4249399">
            <a:off x="3365768" y="3197320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6143399">
            <a:off x="5778139" y="3191004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7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translate &amp; rotate successfully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26378" y="1291976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Translate and rotate to adjust the “state” of the frame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usually easier to </a:t>
            </a:r>
          </a:p>
          <a:p>
            <a:pPr marL="514710" indent="-51435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adjust the frame's location and rotation</a:t>
            </a:r>
          </a:p>
          <a:p>
            <a:pPr marL="514710" indent="-51435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then draw the object at (0,0) </a:t>
            </a:r>
          </a:p>
          <a:p>
            <a:pPr marL="514710" indent="-51435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then move the frame back to its original location and rotation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(0,0) your center of rotation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change the point of origin using translate() so you can rotate different portions of the component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14289</TotalTime>
  <Words>1649</Words>
  <Application>Microsoft Macintosh PowerPoint</Application>
  <PresentationFormat>On-screen Show (4:3)</PresentationFormat>
  <Paragraphs>227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StarSymbol</vt:lpstr>
      <vt:lpstr>Symbol</vt:lpstr>
      <vt:lpstr>Times New Roman</vt:lpstr>
      <vt:lpstr>Verdana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General Design of Java Swing Graphics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Crosshairs Technique</vt:lpstr>
      <vt:lpstr>PowerPoint Presentation</vt:lpstr>
      <vt:lpstr>Graphics Debugging &amp; Process</vt:lpstr>
      <vt:lpstr>Graphics Technique for Elimination of Undoing</vt:lpstr>
      <vt:lpstr>PowerPoint Presentation</vt:lpstr>
      <vt:lpstr>General Design of Java Swing Graphics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Curtis Clifton</dc:creator>
  <dc:description/>
  <cp:lastModifiedBy>Hollingsworth, Joseph</cp:lastModifiedBy>
  <cp:revision>265</cp:revision>
  <cp:lastPrinted>2016-09-13T15:44:44Z</cp:lastPrinted>
  <dcterms:created xsi:type="dcterms:W3CDTF">2007-11-19T15:20:41Z</dcterms:created>
  <dcterms:modified xsi:type="dcterms:W3CDTF">2022-03-01T15:53:18Z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  <property fmtid="{D5CDD505-2E9C-101B-9397-08002B2CF9AE}" pid="12" name="_TemplateID">
    <vt:lpwstr>TC101671231033</vt:lpwstr>
  </property>
</Properties>
</file>