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75" r:id="rId4"/>
    <p:sldId id="276" r:id="rId5"/>
    <p:sldId id="302" r:id="rId6"/>
    <p:sldId id="299" r:id="rId7"/>
    <p:sldId id="297" r:id="rId8"/>
    <p:sldId id="291" r:id="rId9"/>
    <p:sldId id="290" r:id="rId10"/>
    <p:sldId id="306" r:id="rId11"/>
    <p:sldId id="292" r:id="rId12"/>
    <p:sldId id="294" r:id="rId13"/>
    <p:sldId id="293" r:id="rId14"/>
    <p:sldId id="305" r:id="rId15"/>
    <p:sldId id="295" r:id="rId16"/>
    <p:sldId id="296" r:id="rId17"/>
    <p:sldId id="300" r:id="rId18"/>
    <p:sldId id="304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1" autoAdjust="0"/>
    <p:restoredTop sz="73464" autoAdjust="0"/>
  </p:normalViewPr>
  <p:slideViewPr>
    <p:cSldViewPr snapToObjects="1">
      <p:cViewPr varScale="1">
        <p:scale>
          <a:sx n="64" d="100"/>
          <a:sy n="64" d="100"/>
        </p:scale>
        <p:origin x="22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printouts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MergeSortSimpleSolution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</a:t>
            </a:r>
            <a:r>
              <a:rPr lang="en-US" baseline="0" dirty="0" smtClean="0"/>
              <a:t>on’t burn too much time on it. They understand recursion…</a:t>
            </a:r>
          </a:p>
          <a:p>
            <a:r>
              <a:rPr lang="en-US" dirty="0" smtClean="0"/>
              <a:t>Demo with cards or</a:t>
            </a:r>
            <a:r>
              <a:rPr lang="en-US" baseline="0" dirty="0" smtClean="0"/>
              <a:t> big letters</a:t>
            </a:r>
          </a:p>
          <a:p>
            <a:r>
              <a:rPr lang="en-US" baseline="0" dirty="0" smtClean="0"/>
              <a:t>[I reviewed selection and insertion sort stressing the differences before going over merge sort.  That helps emphasize the differences.]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Just summarize it here.  Don’t dawdle; this will make more sense when they implement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Leading Questions: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mergesort.StringMergeSort</a:t>
            </a:r>
            <a:r>
              <a:rPr lang="en-US" baseline="0" dirty="0" smtClean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Dress</a:t>
            </a:r>
            <a:r>
              <a:rPr lang="en-US" baseline="0" dirty="0" smtClean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37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Friday, February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Friday, February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PRA0W1kECg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MergeSortSimple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Week: 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minutes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min. Showing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2400"/>
            <a:ext cx="5791200" cy="5465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record your screen on Windows 10 using Game </a:t>
            </a:r>
            <a:r>
              <a:rPr lang="en-US" dirty="0" smtClean="0"/>
              <a:t>Bar (Windows Key  + g)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://www.businessinsider.com/how-to-record-screen-on-windows-10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"/>
            <a:ext cx="3810000" cy="661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“</a:t>
            </a:r>
            <a:r>
              <a:rPr lang="en-US" sz="3200" dirty="0" err="1" smtClean="0"/>
              <a:t>RainDrop</a:t>
            </a:r>
            <a:r>
              <a:rPr lang="en-US" sz="3200" dirty="0" smtClean="0"/>
              <a:t>” sim:</a:t>
            </a:r>
          </a:p>
          <a:p>
            <a:r>
              <a:rPr lang="en-US" sz="3200" dirty="0" smtClean="0"/>
              <a:t>Coupling - ?</a:t>
            </a:r>
            <a:endParaRPr lang="en-US" sz="3200" dirty="0"/>
          </a:p>
          <a:p>
            <a:r>
              <a:rPr lang="en-US" sz="3200" dirty="0" smtClean="0"/>
              <a:t>Cohesion – ?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87"/>
          <a:stretch/>
        </p:blipFill>
        <p:spPr>
          <a:xfrm>
            <a:off x="457200" y="2197768"/>
            <a:ext cx="3144333" cy="44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7605" y="1771857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Windows Stable Installed (</a:t>
            </a:r>
            <a:r>
              <a:rPr lang="en-US" dirty="0" err="1" smtClean="0"/>
              <a:t>msi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PlantUML</a:t>
            </a:r>
            <a:r>
              <a:rPr lang="en-US" sz="4000" dirty="0" smtClean="0"/>
              <a:t> Eclipse Plugin</a:t>
            </a:r>
            <a:endParaRPr lang="en-US" sz="4000" dirty="0"/>
          </a:p>
        </p:txBody>
      </p:sp>
      <p:sp>
        <p:nvSpPr>
          <p:cNvPr id="8" name="Down Arrow 7"/>
          <p:cNvSpPr/>
          <p:nvPr/>
        </p:nvSpPr>
        <p:spPr>
          <a:xfrm flipV="1">
            <a:off x="6648962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8101" y="315566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Information</a:t>
            </a:r>
          </a:p>
          <a:p>
            <a:r>
              <a:rPr lang="en-US" sz="3600" dirty="0" smtClean="0"/>
              <a:t>Overload!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" y="1447800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152400" y="36786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&lt;- Copy UML source and </a:t>
            </a:r>
          </a:p>
          <a:p>
            <a:r>
              <a:rPr lang="en-US" sz="2400" dirty="0" smtClean="0"/>
              <a:t>then remove extra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8" y="10893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766" y="228600"/>
            <a:ext cx="882004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Final Project Advice: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Pull, Edit, Pull, Commit + Push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Only Commit working code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Each Commit: smallest testable chunk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No Major revisions after M3</a:t>
            </a:r>
          </a:p>
          <a:p>
            <a:pPr marL="742950" indent="-742950">
              <a:buAutoNum type="arabicPeriod"/>
            </a:pPr>
            <a:r>
              <a:rPr lang="en-US" sz="3200" b="1" u="sng" dirty="0" smtClean="0"/>
              <a:t>Debugging Problem?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Is the code running where you think it is?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Are the values what you think they are?</a:t>
            </a:r>
          </a:p>
          <a:p>
            <a:pPr lvl="2"/>
            <a:r>
              <a:rPr lang="en-US" sz="3200" dirty="0" smtClean="0">
                <a:latin typeface="+mj-lt"/>
              </a:rPr>
              <a:t>public static final 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LOG_LEVEL=0;</a:t>
            </a:r>
          </a:p>
          <a:p>
            <a:pPr lvl="2"/>
            <a:r>
              <a:rPr lang="en-US" sz="3200" dirty="0" smtClean="0">
                <a:latin typeface="+mj-lt"/>
              </a:rPr>
              <a:t>…</a:t>
            </a:r>
          </a:p>
          <a:p>
            <a:pPr lvl="2"/>
            <a:r>
              <a:rPr lang="en-US" sz="3200" dirty="0" smtClean="0">
                <a:latin typeface="+mj-lt"/>
              </a:rPr>
              <a:t>if (LOG_LEVEL &gt; 0) </a:t>
            </a:r>
            <a:r>
              <a:rPr lang="en-US" sz="3200" dirty="0" err="1">
                <a:latin typeface="+mj-lt"/>
              </a:rPr>
              <a:t>System.out.println</a:t>
            </a:r>
            <a:r>
              <a:rPr lang="en-US" sz="3200" dirty="0" smtClean="0">
                <a:latin typeface="+mj-lt"/>
              </a:rPr>
              <a:t>();</a:t>
            </a:r>
            <a:endParaRPr lang="en-US" sz="3200" dirty="0" smtClean="0"/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The debugger is your friend!</a:t>
            </a:r>
          </a:p>
          <a:p>
            <a:pPr marL="1200150" lvl="1" indent="-742950">
              <a:buAutoNum type="alphaUcPeriod"/>
            </a:pPr>
            <a:endParaRPr lang="en-US" sz="3200" dirty="0" smtClean="0"/>
          </a:p>
          <a:p>
            <a:pPr marL="1200150" lvl="1" indent="-742950"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Sounds of Sorting</a:t>
            </a:r>
            <a:endParaRPr lang="en-US" sz="2400" b="1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://www.youtube.com/watch?v=kPRA0W1kECg</a:t>
            </a:r>
            <a:endParaRPr lang="en-US" dirty="0"/>
          </a:p>
        </p:txBody>
      </p:sp>
      <p:pic>
        <p:nvPicPr>
          <p:cNvPr id="3" name="kPRA0W1kE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1371600"/>
            <a:ext cx="88053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Review Sorts (Insertion, Selection)</a:t>
            </a:r>
          </a:p>
          <a:p>
            <a:r>
              <a:rPr lang="en-US" dirty="0" smtClean="0"/>
              <a:t>Big-oh practice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Presentation Guidelines </a:t>
            </a:r>
          </a:p>
          <a:p>
            <a:pPr lvl="1"/>
            <a:r>
              <a:rPr lang="en-US" dirty="0" smtClean="0"/>
              <a:t>(1 week from today!)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recursive idea:</a:t>
            </a:r>
          </a:p>
          <a:p>
            <a:pPr lvl="1"/>
            <a:r>
              <a:rPr lang="en-US" dirty="0" smtClean="0"/>
              <a:t>If list is length 0 or 1, then it’s already sorted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Divide list into two halves</a:t>
            </a:r>
          </a:p>
          <a:p>
            <a:pPr lvl="2"/>
            <a:r>
              <a:rPr lang="en-US" dirty="0" smtClean="0"/>
              <a:t>Recursively sort the two halves</a:t>
            </a:r>
          </a:p>
          <a:p>
            <a:pPr lvl="2"/>
            <a:r>
              <a:rPr lang="en-US" b="1" dirty="0" smtClean="0"/>
              <a:t>Merge</a:t>
            </a:r>
            <a:r>
              <a:rPr lang="en-US" dirty="0" smtClean="0"/>
              <a:t> the sorted halves back together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048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/>
              <a:t>7 sorted lists -&gt;</a:t>
            </a: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</a:rPr>
              <a:t>Green: Merging -&gt;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Analyzing</a:t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 n items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</a:t>
            </a:r>
            <a:r>
              <a:rPr lang="en-US" dirty="0" err="1" smtClean="0"/>
              <a:t>MergeSort</a:t>
            </a:r>
            <a:r>
              <a:rPr lang="en-US" u="sng" dirty="0" err="1" smtClean="0"/>
              <a:t>Simple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with a String</a:t>
            </a:r>
          </a:p>
          <a:p>
            <a:r>
              <a:rPr lang="en-US" dirty="0" smtClean="0"/>
              <a:t>Same general algorithm applies</a:t>
            </a:r>
          </a:p>
          <a:p>
            <a:r>
              <a:rPr lang="en-US" u="sng" dirty="0" smtClean="0"/>
              <a:t>Harder</a:t>
            </a:r>
            <a:r>
              <a:rPr lang="en-US" dirty="0" smtClean="0"/>
              <a:t> (more room for errors) if you track positions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1371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the project specification document (ArcadeGame.docx)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Video: Final Project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~7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minutes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min. Showing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1243721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9534</TotalTime>
  <Words>763</Words>
  <Application>Microsoft Office PowerPoint</Application>
  <PresentationFormat>On-screen Show (4:3)</PresentationFormat>
  <Paragraphs>142</Paragraphs>
  <Slides>18</Slides>
  <Notes>9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CSSE 220</vt:lpstr>
      <vt:lpstr>Today’s Plan</vt:lpstr>
      <vt:lpstr>Merge Sort</vt:lpstr>
      <vt:lpstr> Merge Sort</vt:lpstr>
      <vt:lpstr> Merge Sort</vt:lpstr>
      <vt:lpstr>Analyzing Merge Sort</vt:lpstr>
      <vt:lpstr>Work on MergeSortSimple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936</cp:revision>
  <cp:lastPrinted>2008-10-29T02:15:06Z</cp:lastPrinted>
  <dcterms:created xsi:type="dcterms:W3CDTF">2011-01-13T14:36:30Z</dcterms:created>
  <dcterms:modified xsi:type="dcterms:W3CDTF">2021-02-19T15:03:17Z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