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6" r:id="rId3"/>
    <p:sldId id="308" r:id="rId4"/>
    <p:sldId id="307" r:id="rId5"/>
    <p:sldId id="301" r:id="rId6"/>
    <p:sldId id="302" r:id="rId7"/>
    <p:sldId id="295" r:id="rId8"/>
    <p:sldId id="309" r:id="rId9"/>
    <p:sldId id="303" r:id="rId10"/>
    <p:sldId id="305" r:id="rId11"/>
    <p:sldId id="298" r:id="rId12"/>
    <p:sldId id="294" r:id="rId1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8134" autoAdjust="0"/>
  </p:normalViewPr>
  <p:slideViewPr>
    <p:cSldViewPr snapToObjects="1">
      <p:cViewPr varScale="1">
        <p:scale>
          <a:sx n="67" d="100"/>
          <a:sy n="67" d="100"/>
        </p:scale>
        <p:origin x="190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26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http://www.plantuml.com/plantuml/uml/PP1D2i8m44RtEKMMAK9FuAAuK3UYw0ccoHIhQMV83oBgtPqMmK2tx-LB7cbYWf3ou5K_9WmTMDGx6F3Otj2cbrfbTf3GL6fboVlUeVbhJUcAeL8VfQo76FKU0yc6yy2cm0SQermkfWq8ijds0Si3Px9tiHruN-8B8xeJFJ1a5WtC_Zcp3L5CPdfDIm3Dao9h_QxhkKKlw2zbAQQ41Im3L8EZau_w0W00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48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bad because</a:t>
            </a:r>
          </a:p>
          <a:p>
            <a:pPr marL="228600" indent="-228600">
              <a:buAutoNum type="alphaLcParenR"/>
            </a:pPr>
            <a:r>
              <a:rPr lang="en-US" dirty="0"/>
              <a:t>All the code is in one place</a:t>
            </a:r>
          </a:p>
          <a:p>
            <a:pPr marL="228600" indent="-228600">
              <a:buAutoNum type="alphaLcParenR"/>
            </a:pPr>
            <a:r>
              <a:rPr lang="en-US" dirty="0"/>
              <a:t>This</a:t>
            </a:r>
            <a:r>
              <a:rPr lang="en-US" baseline="0" dirty="0"/>
              <a:t> code knows extremely specific details of other classes, in particular their exact type and what </a:t>
            </a:r>
            <a:r>
              <a:rPr lang="en-US" baseline="0" dirty="0" err="1"/>
              <a:t>shoud</a:t>
            </a:r>
            <a:r>
              <a:rPr lang="en-US" baseline="0" dirty="0"/>
              <a:t> be done in that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58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Convince yourself that you did not change anything</a:t>
            </a:r>
            <a:r>
              <a:rPr lang="en-US" baseline="0" dirty="0"/>
              <a:t> by adding a type method.</a:t>
            </a:r>
          </a:p>
          <a:p>
            <a:r>
              <a:rPr lang="en-US" baseline="0" dirty="0"/>
              <a:t>Yet, students do this all the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6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plantuml.com/plantuml/uml/PL71Zi8W4Btp5Hmn9dx17fezg1Upnit6yqZ7b5tQ8J2DCQl_Bj2QqlJ2FDvxvCqCLM3mtBTMc8xHNq6Zt46BNvTVrFmlrhshWL6jn5gJjQP6DScIk44_IMV3pT727RqQYkJ6X07ENGVgGenJOys-4S-D9z9_AXtPai1S_tQ8zP5kw7kdfikF6w87l19F8RI54EGUFSMfNDywLT1ZTbGk7Y5EjJKUIqDAZkeLh2tfCZxAu9ozP-wJAB1AQJAkYFAJOd4VZyqczo8Nx7ib2o6ri23B1aI5NHs_yWK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2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say we’re in the </a:t>
            </a:r>
            <a:r>
              <a:rPr lang="en-US" dirty="0" err="1"/>
              <a:t>PowerUp</a:t>
            </a:r>
            <a:r>
              <a:rPr lang="en-US" dirty="0"/>
              <a:t> class, and </a:t>
            </a:r>
            <a:r>
              <a:rPr lang="en-US" dirty="0" err="1"/>
              <a:t>GameObject</a:t>
            </a:r>
            <a:r>
              <a:rPr lang="en-US" dirty="0"/>
              <a:t> is of type Player.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will call the </a:t>
            </a:r>
            <a:r>
              <a:rPr lang="en-US" dirty="0" err="1"/>
              <a:t>collideWithPowerUp</a:t>
            </a:r>
            <a:r>
              <a:rPr lang="en-US" dirty="0"/>
              <a:t> method on the Player class.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Player</a:t>
            </a:r>
            <a:r>
              <a:rPr lang="en-US" baseline="0" dirty="0"/>
              <a:t> can decide whether to respond to</a:t>
            </a:r>
            <a:r>
              <a:rPr lang="en-US" dirty="0"/>
              <a:t> </a:t>
            </a:r>
            <a:r>
              <a:rPr lang="en-US" dirty="0" err="1"/>
              <a:t>collideWithPowerUp</a:t>
            </a:r>
            <a:r>
              <a:rPr lang="en-US" dirty="0"/>
              <a:t> class, or ask it back to handle the collision</a:t>
            </a:r>
            <a:r>
              <a:rPr lang="en-US" baseline="0" dirty="0"/>
              <a:t> by calling </a:t>
            </a:r>
            <a:r>
              <a:rPr lang="en-US" baseline="0" dirty="0" err="1"/>
              <a:t>collideWithPlayer</a:t>
            </a:r>
            <a:r>
              <a:rPr lang="en-US" baseline="0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64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02099-3122-448C-8379-2F83E5A8613A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8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CSSE 220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Collision Handling without </a:t>
            </a:r>
            <a:r>
              <a:rPr lang="en-US" sz="2500" b="1" dirty="0" err="1">
                <a:solidFill>
                  <a:srgbClr val="FF0000"/>
                </a:solidFill>
              </a:rPr>
              <a:t>instanceof</a:t>
            </a:r>
            <a:endParaRPr lang="en-US" sz="2500" b="1" dirty="0">
              <a:solidFill>
                <a:srgbClr val="FF0000"/>
              </a:solidFill>
            </a:endParaRPr>
          </a:p>
          <a:p>
            <a:pPr marR="0" eaLnBrk="1" hangingPunct="1">
              <a:lnSpc>
                <a:spcPct val="90000"/>
              </a:lnSpc>
            </a:pPr>
            <a:br>
              <a:rPr lang="en-US" sz="2500" dirty="0"/>
            </a:b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285750" y="6242050"/>
            <a:ext cx="725805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Checkout </a:t>
            </a:r>
            <a:r>
              <a:rPr lang="en-US" i="1" dirty="0" err="1"/>
              <a:t>PracticeSolutionMultipleDispatchAdvanced</a:t>
            </a:r>
            <a:r>
              <a:rPr lang="en-US" i="1" dirty="0"/>
              <a:t> </a:t>
            </a:r>
            <a:r>
              <a:rPr lang="en-US" dirty="0"/>
              <a:t>project from repo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made this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knew one of the objects was the Player.</a:t>
            </a:r>
          </a:p>
          <a:p>
            <a:endParaRPr lang="en-US" dirty="0"/>
          </a:p>
          <a:p>
            <a:r>
              <a:rPr lang="en-US" dirty="0"/>
              <a:t>In general:</a:t>
            </a:r>
          </a:p>
          <a:p>
            <a:pPr lvl="1"/>
            <a:r>
              <a:rPr lang="en-US" dirty="0"/>
              <a:t>Objects know </a:t>
            </a:r>
            <a:r>
              <a:rPr lang="en-US" b="1" dirty="0"/>
              <a:t>their own type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also know the </a:t>
            </a:r>
            <a:r>
              <a:rPr lang="en-US" b="1" dirty="0"/>
              <a:t>other object’s interface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905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o1.collideWithPlayer(player);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// in </a:t>
            </a:r>
            <a:r>
              <a:rPr lang="en-US" sz="1600" dirty="0" err="1">
                <a:latin typeface="Consolas" panose="020B0609020204030204" pitchFamily="49" charset="0"/>
              </a:rPr>
              <a:t>SpeedPowerUpClass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latin typeface="Consolas" panose="020B0609020204030204" pitchFamily="49" charset="0"/>
              </a:rPr>
              <a:t>collideWithPlayer</a:t>
            </a:r>
            <a:r>
              <a:rPr lang="en-US" sz="1600" dirty="0">
                <a:latin typeface="Consolas" panose="020B0609020204030204" pitchFamily="49" charset="0"/>
              </a:rPr>
              <a:t>(Player p)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// code to increase speed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769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596153" y="2133600"/>
            <a:ext cx="8534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SpeedPowerUp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collide(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other) {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.collideWithSpeedPowerUp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collideWithPlayer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(Player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thisPlayer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//do specific action to player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thisPlayer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.speedUp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9400" y="5943600"/>
            <a:ext cx="61722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i="1" dirty="0" err="1"/>
              <a:t>MultipleDispatchAdvancedSolution</a:t>
            </a:r>
            <a:r>
              <a:rPr lang="en-US" dirty="0"/>
              <a:t> in repo</a:t>
            </a:r>
          </a:p>
          <a:p>
            <a:r>
              <a:rPr lang="en-US" dirty="0"/>
              <a:t>Also, </a:t>
            </a:r>
            <a:r>
              <a:rPr lang="en-US" i="1" dirty="0" err="1"/>
              <a:t>DoubleDispatch</a:t>
            </a:r>
            <a:r>
              <a:rPr lang="en-US" dirty="0"/>
              <a:t> &amp; </a:t>
            </a:r>
            <a:r>
              <a:rPr lang="en-US" i="1" dirty="0" err="1"/>
              <a:t>DoubleDispatchSolution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483773" y="3048000"/>
            <a:ext cx="52886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other object decides </a:t>
            </a:r>
            <a:r>
              <a:rPr lang="en-US" u="sng" dirty="0"/>
              <a:t>for itself</a:t>
            </a:r>
            <a:r>
              <a:rPr lang="en-US" dirty="0"/>
              <a:t> how to respond.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6542" y="4806791"/>
            <a:ext cx="66736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Player called </a:t>
            </a:r>
            <a:r>
              <a:rPr lang="en-US" dirty="0" err="1"/>
              <a:t>speedPowerUp.collideWithPlayer</a:t>
            </a:r>
            <a:r>
              <a:rPr lang="en-US" dirty="0"/>
              <a:t>(</a:t>
            </a:r>
            <a:r>
              <a:rPr lang="en-US" dirty="0" err="1"/>
              <a:t>thisPlayer</a:t>
            </a:r>
            <a:r>
              <a:rPr lang="en-US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5394" y="1257265"/>
            <a:ext cx="51732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Objects make collide_____() calls on each other </a:t>
            </a:r>
          </a:p>
          <a:p>
            <a:pPr algn="ctr"/>
            <a:r>
              <a:rPr lang="en-US" dirty="0"/>
              <a:t>until one decides to handle the collision.</a:t>
            </a:r>
          </a:p>
        </p:txBody>
      </p:sp>
    </p:spTree>
    <p:extLst>
      <p:ext uri="{BB962C8B-B14F-4D97-AF65-F5344CB8AC3E}">
        <p14:creationId xmlns:p14="http://schemas.microsoft.com/office/powerpoint/2010/main" val="417553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Team Project</a:t>
            </a:r>
          </a:p>
        </p:txBody>
      </p:sp>
      <p:sp>
        <p:nvSpPr>
          <p:cNvPr id="2969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time</a:t>
            </a:r>
          </a:p>
          <a:p>
            <a:r>
              <a:rPr lang="en-US" i="1" dirty="0"/>
              <a:t>Be sure everyone is getting a chance to drive.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Monsters can collide with rocks.</a:t>
            </a:r>
          </a:p>
          <a:p>
            <a:r>
              <a:rPr lang="en-US" dirty="0"/>
              <a:t>Rocks can crush monsters.</a:t>
            </a:r>
          </a:p>
          <a:p>
            <a:r>
              <a:rPr lang="en-US" dirty="0"/>
              <a:t>Players can collide with monsters.</a:t>
            </a:r>
          </a:p>
          <a:p>
            <a:r>
              <a:rPr lang="en-US" dirty="0"/>
              <a:t>Players can be crushed by rocks.</a:t>
            </a:r>
          </a:p>
          <a:p>
            <a:r>
              <a:rPr lang="en-US" dirty="0"/>
              <a:t>Players can take </a:t>
            </a:r>
            <a:r>
              <a:rPr lang="en-US" dirty="0" err="1"/>
              <a:t>powerups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 many collisions! How do we handle them all?</a:t>
            </a:r>
          </a:p>
        </p:txBody>
      </p:sp>
    </p:spTree>
    <p:extLst>
      <p:ext uri="{BB962C8B-B14F-4D97-AF65-F5344CB8AC3E}">
        <p14:creationId xmlns:p14="http://schemas.microsoft.com/office/powerpoint/2010/main" val="178206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do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99" y="1600200"/>
            <a:ext cx="6137201" cy="4039394"/>
          </a:xfrm>
        </p:spPr>
      </p:pic>
      <p:sp>
        <p:nvSpPr>
          <p:cNvPr id="5" name="TextBox 4"/>
          <p:cNvSpPr txBox="1"/>
          <p:nvPr/>
        </p:nvSpPr>
        <p:spPr>
          <a:xfrm>
            <a:off x="3261384" y="5682734"/>
            <a:ext cx="26212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Why is this design bad?</a:t>
            </a:r>
          </a:p>
        </p:txBody>
      </p:sp>
    </p:spTree>
    <p:extLst>
      <p:ext uri="{BB962C8B-B14F-4D97-AF65-F5344CB8AC3E}">
        <p14:creationId xmlns:p14="http://schemas.microsoft.com/office/powerpoint/2010/main" val="170048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better?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70" y="1828800"/>
            <a:ext cx="8399060" cy="3303527"/>
          </a:xfrm>
        </p:spPr>
      </p:pic>
      <p:sp>
        <p:nvSpPr>
          <p:cNvPr id="10" name="TextBox 9"/>
          <p:cNvSpPr txBox="1"/>
          <p:nvPr/>
        </p:nvSpPr>
        <p:spPr>
          <a:xfrm>
            <a:off x="2690716" y="5682734"/>
            <a:ext cx="38651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But tempts you to use </a:t>
            </a:r>
            <a:r>
              <a:rPr lang="en-US" b="1" dirty="0" err="1">
                <a:solidFill>
                  <a:srgbClr val="FF0000"/>
                </a:solidFill>
              </a:rPr>
              <a:t>instanceof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9320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bad </a:t>
            </a:r>
            <a:r>
              <a:rPr lang="en-US" dirty="0" err="1"/>
              <a:t>Player.collide</a:t>
            </a:r>
            <a:r>
              <a:rPr lang="en-US" dirty="0"/>
              <a:t>(</a:t>
            </a:r>
            <a:r>
              <a:rPr lang="en-US" dirty="0" err="1"/>
              <a:t>GameObject</a:t>
            </a:r>
            <a:r>
              <a:rPr lang="en-US" dirty="0"/>
              <a:t> o1)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player has landed on o1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if(o1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instanceof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SpeedPowerUp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// code to increase speed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if(o1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instanceof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LifePowerUp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// code to increase life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0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Same</a:t>
            </a:r>
            <a:r>
              <a:rPr lang="en-US" dirty="0"/>
              <a:t> Bad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//player has landed on o1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if(o1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.type().equals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SpeedPowerUp</a:t>
            </a:r>
            <a:r>
              <a:rPr lang="en-US" dirty="0">
                <a:latin typeface="Consolas" panose="020B0609020204030204" pitchFamily="49" charset="0"/>
              </a:rPr>
              <a:t>”))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//code to increase speed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if(o1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.type().equals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LifePowerUp</a:t>
            </a:r>
            <a:r>
              <a:rPr lang="en-US" dirty="0">
                <a:latin typeface="Consolas" panose="020B0609020204030204" pitchFamily="49" charset="0"/>
              </a:rPr>
              <a:t>”))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//code to increase life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42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r>
              <a:rPr lang="en-US" dirty="0"/>
              <a:t> -  in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instanceof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like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/>
              <a:t>. It is </a:t>
            </a:r>
            <a:r>
              <a:rPr lang="en-US" dirty="0">
                <a:solidFill>
                  <a:srgbClr val="FF0000"/>
                </a:solidFill>
              </a:rPr>
              <a:t>dead</a:t>
            </a:r>
            <a:r>
              <a:rPr lang="en-US" dirty="0"/>
              <a:t> to you.</a:t>
            </a:r>
          </a:p>
          <a:p>
            <a:endParaRPr lang="en-US" dirty="0"/>
          </a:p>
          <a:p>
            <a:r>
              <a:rPr lang="en-US" dirty="0"/>
              <a:t>Instead: add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interface methods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Recall this is called </a:t>
            </a:r>
            <a:r>
              <a:rPr lang="en-US" b="1" dirty="0"/>
              <a:t>polymorphism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528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Solution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21" y="1981200"/>
            <a:ext cx="7578957" cy="3698081"/>
          </a:xfrm>
        </p:spPr>
      </p:pic>
    </p:spTree>
    <p:extLst>
      <p:ext uri="{BB962C8B-B14F-4D97-AF65-F5344CB8AC3E}">
        <p14:creationId xmlns:p14="http://schemas.microsoft.com/office/powerpoint/2010/main" val="411749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o1.collideWithPlayer(player);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in </a:t>
            </a:r>
            <a:r>
              <a:rPr lang="en-US" dirty="0" err="1">
                <a:latin typeface="Consolas" panose="020B0609020204030204" pitchFamily="49" charset="0"/>
              </a:rPr>
              <a:t>SpeedPowerUpClass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b="1" dirty="0" err="1">
                <a:latin typeface="Consolas" panose="020B0609020204030204" pitchFamily="49" charset="0"/>
              </a:rPr>
              <a:t>collideWithPlayer</a:t>
            </a:r>
            <a:r>
              <a:rPr lang="en-US" dirty="0">
                <a:latin typeface="Consolas" panose="020B0609020204030204" pitchFamily="49" charset="0"/>
              </a:rPr>
              <a:t>(Player p)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// code to increase speed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6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17841</TotalTime>
  <Words>542</Words>
  <Application>Microsoft Office PowerPoint</Application>
  <PresentationFormat>On-screen Show (4:3)</PresentationFormat>
  <Paragraphs>101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Office Theme</vt:lpstr>
      <vt:lpstr>CSSE 220</vt:lpstr>
      <vt:lpstr>The problem</vt:lpstr>
      <vt:lpstr>What not to do</vt:lpstr>
      <vt:lpstr>Slightly better?</vt:lpstr>
      <vt:lpstr>A bad Player.collide(GameObject o1)</vt:lpstr>
      <vt:lpstr>Same Bad Idea</vt:lpstr>
      <vt:lpstr>instanceof -  in general</vt:lpstr>
      <vt:lpstr>Polymorphic Solution</vt:lpstr>
      <vt:lpstr>Polymorphic Solution</vt:lpstr>
      <vt:lpstr>What made this work</vt:lpstr>
      <vt:lpstr>Multiple Dispatch</vt:lpstr>
      <vt:lpstr>Team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1142</cp:revision>
  <cp:lastPrinted>2016-10-24T15:45:17Z</cp:lastPrinted>
  <dcterms:created xsi:type="dcterms:W3CDTF">2011-02-07T04:01:01Z</dcterms:created>
  <dcterms:modified xsi:type="dcterms:W3CDTF">2024-02-01T12:43:16Z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