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9"/>
  </p:notesMasterIdLst>
  <p:sldIdLst>
    <p:sldId id="256" r:id="rId6"/>
    <p:sldId id="264" r:id="rId7"/>
    <p:sldId id="265" r:id="rId8"/>
    <p:sldId id="273" r:id="rId9"/>
    <p:sldId id="266" r:id="rId10"/>
    <p:sldId id="267" r:id="rId11"/>
    <p:sldId id="268" r:id="rId12"/>
    <p:sldId id="269" r:id="rId13"/>
    <p:sldId id="270" r:id="rId14"/>
    <p:sldId id="271" r:id="rId15"/>
    <p:sldId id="284" r:id="rId16"/>
    <p:sldId id="272" r:id="rId17"/>
    <p:sldId id="285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B193D-6709-4734-BCE0-822F77AAE2AD}" v="1" dt="2023-10-24T12:59:11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753" autoAdjust="0"/>
  </p:normalViewPr>
  <p:slideViewPr>
    <p:cSldViewPr snapToGrid="0">
      <p:cViewPr varScale="1">
        <p:scale>
          <a:sx n="71" d="100"/>
          <a:sy n="71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ham, Ben" userId="S::grahambd@rose-hulman.edu::ca9f0199-aa2c-4070-af24-56bd41cef7ca" providerId="AD" clId="Web-{6C7D68E5-FF66-49C3-8B9C-3F32F6E035AA}"/>
    <pc:docChg chg="modSld">
      <pc:chgData name="Graham, Ben" userId="S::grahambd@rose-hulman.edu::ca9f0199-aa2c-4070-af24-56bd41cef7ca" providerId="AD" clId="Web-{6C7D68E5-FF66-49C3-8B9C-3F32F6E035AA}" dt="2021-10-29T01:54:58.058" v="0" actId="1076"/>
      <pc:docMkLst>
        <pc:docMk/>
      </pc:docMkLst>
      <pc:sldChg chg="modSp">
        <pc:chgData name="Graham, Ben" userId="S::grahambd@rose-hulman.edu::ca9f0199-aa2c-4070-af24-56bd41cef7ca" providerId="AD" clId="Web-{6C7D68E5-FF66-49C3-8B9C-3F32F6E035AA}" dt="2021-10-29T01:54:58.058" v="0" actId="1076"/>
        <pc:sldMkLst>
          <pc:docMk/>
          <pc:sldMk cId="0" sldId="256"/>
        </pc:sldMkLst>
        <pc:spChg chg="mod">
          <ac:chgData name="Graham, Ben" userId="S::grahambd@rose-hulman.edu::ca9f0199-aa2c-4070-af24-56bd41cef7ca" providerId="AD" clId="Web-{6C7D68E5-FF66-49C3-8B9C-3F32F6E035AA}" dt="2021-10-29T01:54:58.058" v="0" actId="1076"/>
          <ac:spMkLst>
            <pc:docMk/>
            <pc:sldMk cId="0" sldId="256"/>
            <ac:spMk id="113" creationId="{00000000-0000-0000-0000-000000000000}"/>
          </ac:spMkLst>
        </pc:spChg>
      </pc:sldChg>
    </pc:docChg>
  </pc:docChgLst>
  <pc:docChgLst>
    <pc:chgData name="Yoder, Jason" userId="28f4d4d8-da04-4f86-b14d-a21675737bc5" providerId="ADAL" clId="{AB5B193D-6709-4734-BCE0-822F77AAE2AD}"/>
    <pc:docChg chg="custSel addSld modSld">
      <pc:chgData name="Yoder, Jason" userId="28f4d4d8-da04-4f86-b14d-a21675737bc5" providerId="ADAL" clId="{AB5B193D-6709-4734-BCE0-822F77AAE2AD}" dt="2023-10-24T13:19:51.285" v="1321" actId="6549"/>
      <pc:docMkLst>
        <pc:docMk/>
      </pc:docMkLst>
      <pc:sldChg chg="modNotesTx">
        <pc:chgData name="Yoder, Jason" userId="28f4d4d8-da04-4f86-b14d-a21675737bc5" providerId="ADAL" clId="{AB5B193D-6709-4734-BCE0-822F77AAE2AD}" dt="2023-10-24T12:36:38.336" v="417" actId="20577"/>
        <pc:sldMkLst>
          <pc:docMk/>
          <pc:sldMk cId="0" sldId="271"/>
        </pc:sldMkLst>
      </pc:sldChg>
      <pc:sldChg chg="addSp delSp modSp mod modNotesTx">
        <pc:chgData name="Yoder, Jason" userId="28f4d4d8-da04-4f86-b14d-a21675737bc5" providerId="ADAL" clId="{AB5B193D-6709-4734-BCE0-822F77AAE2AD}" dt="2023-10-24T13:19:51.285" v="1321" actId="6549"/>
        <pc:sldMkLst>
          <pc:docMk/>
          <pc:sldMk cId="0" sldId="272"/>
        </pc:sldMkLst>
        <pc:spChg chg="mod">
          <ac:chgData name="Yoder, Jason" userId="28f4d4d8-da04-4f86-b14d-a21675737bc5" providerId="ADAL" clId="{AB5B193D-6709-4734-BCE0-822F77AAE2AD}" dt="2023-10-24T13:19:51.285" v="1321" actId="6549"/>
          <ac:spMkLst>
            <pc:docMk/>
            <pc:sldMk cId="0" sldId="272"/>
            <ac:spMk id="197" creationId="{00000000-0000-0000-0000-000000000000}"/>
          </ac:spMkLst>
        </pc:spChg>
        <pc:picChg chg="add del mod">
          <ac:chgData name="Yoder, Jason" userId="28f4d4d8-da04-4f86-b14d-a21675737bc5" providerId="ADAL" clId="{AB5B193D-6709-4734-BCE0-822F77AAE2AD}" dt="2023-10-24T12:59:11.260" v="456" actId="21"/>
          <ac:picMkLst>
            <pc:docMk/>
            <pc:sldMk cId="0" sldId="272"/>
            <ac:picMk id="3" creationId="{4B3D79A6-28D8-0EFB-D189-16F762B62C27}"/>
          </ac:picMkLst>
        </pc:picChg>
      </pc:sldChg>
      <pc:sldChg chg="modNotesTx">
        <pc:chgData name="Yoder, Jason" userId="28f4d4d8-da04-4f86-b14d-a21675737bc5" providerId="ADAL" clId="{AB5B193D-6709-4734-BCE0-822F77AAE2AD}" dt="2023-10-24T13:07:32.981" v="1110" actId="20577"/>
        <pc:sldMkLst>
          <pc:docMk/>
          <pc:sldMk cId="3336966289" sldId="284"/>
        </pc:sldMkLst>
      </pc:sldChg>
      <pc:sldChg chg="addSp modSp new mod">
        <pc:chgData name="Yoder, Jason" userId="28f4d4d8-da04-4f86-b14d-a21675737bc5" providerId="ADAL" clId="{AB5B193D-6709-4734-BCE0-822F77AAE2AD}" dt="2023-10-24T13:00:54.058" v="683" actId="1076"/>
        <pc:sldMkLst>
          <pc:docMk/>
          <pc:sldMk cId="2054310034" sldId="285"/>
        </pc:sldMkLst>
        <pc:spChg chg="mod">
          <ac:chgData name="Yoder, Jason" userId="28f4d4d8-da04-4f86-b14d-a21675737bc5" providerId="ADAL" clId="{AB5B193D-6709-4734-BCE0-822F77AAE2AD}" dt="2023-10-24T12:59:19.046" v="459"/>
          <ac:spMkLst>
            <pc:docMk/>
            <pc:sldMk cId="2054310034" sldId="285"/>
            <ac:spMk id="2" creationId="{AD932DFD-9C15-7FAC-BF2C-D2E3FE7A812F}"/>
          </ac:spMkLst>
        </pc:spChg>
        <pc:spChg chg="mod">
          <ac:chgData name="Yoder, Jason" userId="28f4d4d8-da04-4f86-b14d-a21675737bc5" providerId="ADAL" clId="{AB5B193D-6709-4734-BCE0-822F77AAE2AD}" dt="2023-10-24T13:00:54.058" v="683" actId="1076"/>
          <ac:spMkLst>
            <pc:docMk/>
            <pc:sldMk cId="2054310034" sldId="285"/>
            <ac:spMk id="3" creationId="{69A103E3-E27A-D95A-A260-87280C85FB38}"/>
          </ac:spMkLst>
        </pc:spChg>
        <pc:picChg chg="add mod modCrop">
          <ac:chgData name="Yoder, Jason" userId="28f4d4d8-da04-4f86-b14d-a21675737bc5" providerId="ADAL" clId="{AB5B193D-6709-4734-BCE0-822F77AAE2AD}" dt="2023-10-24T13:00:15.549" v="608" actId="1076"/>
          <ac:picMkLst>
            <pc:docMk/>
            <pc:sldMk cId="2054310034" sldId="285"/>
            <ac:picMk id="4" creationId="{A9EECB26-34C6-57B9-88EE-E87D1C4806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0:45-0:53</a:t>
            </a:r>
          </a:p>
          <a:p>
            <a:r>
              <a:rPr lang="en-US" dirty="0"/>
              <a:t>Get them started on this BEFORE starting break</a:t>
            </a:r>
          </a:p>
          <a:p>
            <a:r>
              <a:rPr lang="en-US" dirty="0"/>
              <a:t>Walk through how the code operates in </a:t>
            </a:r>
            <a:r>
              <a:rPr lang="en-US" dirty="0" err="1"/>
              <a:t>FileAverage</a:t>
            </a:r>
            <a:r>
              <a:rPr lang="en-US" dirty="0"/>
              <a:t> with them</a:t>
            </a:r>
          </a:p>
          <a:p>
            <a:r>
              <a:rPr lang="en-US" dirty="0"/>
              <a:t>Explain what happens in </a:t>
            </a:r>
            <a:r>
              <a:rPr lang="en-US" dirty="0" err="1"/>
              <a:t>FileBestScore</a:t>
            </a:r>
            <a:r>
              <a:rPr lang="en-US" dirty="0"/>
              <a:t> and ask them to work on it during the second hour.</a:t>
            </a:r>
          </a:p>
          <a:p>
            <a:r>
              <a:rPr lang="en-US" dirty="0"/>
              <a:t>1:20 – give 20 minutes of </a:t>
            </a:r>
            <a:r>
              <a:rPr lang="en-US" dirty="0" err="1"/>
              <a:t>classtime</a:t>
            </a:r>
            <a:r>
              <a:rPr lang="en-US" dirty="0"/>
              <a:t> to try to resolve these before working through solution with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361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62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having multiple catch statements be sure to move from more specific to more general.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helpful to know the more specific type of exception as it may have features unknown as more a general type of exception.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catch that matches the type will be the only one that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excecutes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0:35-0:40 work time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0:40-0:45 walkthrough part of the solution (use ink drawing mode to draw on the PPT screen)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99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44857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744AC-9864-F94A-8151-D11AE683A714}"/>
              </a:ext>
            </a:extLst>
          </p:cNvPr>
          <p:cNvSpPr/>
          <p:nvPr/>
        </p:nvSpPr>
        <p:spPr>
          <a:xfrm>
            <a:off x="304260" y="4820820"/>
            <a:ext cx="8534400" cy="1751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/>
              <a:t>PracticeFilesAndExceptionsTooManyScoresSolution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4050" y="1079339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potentially “exceptional” code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catch (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ExceptionType</a:t>
            </a:r>
            <a:r>
              <a:rPr lang="en-US" sz="2400" b="1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var</a:t>
            </a: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handle exception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code that requires “clean up”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</a:t>
            </a:r>
            <a:r>
              <a:rPr lang="en-US" sz="2400" b="1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// then maybe some catch blocks </a:t>
            </a:r>
            <a:endParaRPr lang="en-US" sz="2400" b="1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ＭＳ Ｐゴシック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finally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runs even if exception occurred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5301205" y="2985982"/>
            <a:ext cx="3525221" cy="845238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2F8C35-ADDE-DE8C-6BD6-B61A491F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49" y="0"/>
            <a:ext cx="435825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A0C79-D04C-6200-B472-71FB1FBA4AF8}"/>
              </a:ext>
            </a:extLst>
          </p:cNvPr>
          <p:cNvSpPr txBox="1"/>
          <p:nvPr/>
        </p:nvSpPr>
        <p:spPr>
          <a:xfrm>
            <a:off x="231228" y="16816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this output?</a:t>
            </a:r>
          </a:p>
        </p:txBody>
      </p:sp>
    </p:spTree>
    <p:extLst>
      <p:ext uri="{BB962C8B-B14F-4D97-AF65-F5344CB8AC3E}">
        <p14:creationId xmlns:p14="http://schemas.microsoft.com/office/powerpoint/2010/main" val="33369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5304" y="1600200"/>
            <a:ext cx="9068696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 sure to read the instructions carefully: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 1.  Cheating players sometimes do more than 4 rounds.  The program should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print a warning when a cheating player is uncovered </a:t>
            </a:r>
            <a:r>
              <a:rPr lang="en-US" sz="16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but continue the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computation ignoring the cheating player.  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Do this by making the function </a:t>
            </a:r>
            <a:r>
              <a:rPr lang="en-US" sz="1600" b="1" u="sng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computeTotal</a:t>
            </a:r>
            <a:r>
              <a:rPr lang="en-US" sz="1600" b="1" u="sng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throw a </a:t>
            </a:r>
            <a:r>
              <a:rPr lang="en-US" sz="1600" b="1" u="sng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IllegalArgumentException</a:t>
            </a:r>
            <a:endParaRPr lang="en-US" sz="1600" b="1" u="sng" dirty="0">
              <a:solidFill>
                <a:srgbClr val="3F5FB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when given a cheating record.  </a:t>
            </a:r>
            <a:r>
              <a:rPr lang="en-US" sz="1600" b="1" u="sng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computeBestScore</a:t>
            </a:r>
            <a:r>
              <a:rPr lang="en-US" sz="1600" b="1" u="sng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should catch the exception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print a warning, and continue the computation.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2DFD-9C15-7FAC-BF2C-D2E3FE7A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Milestone 1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103E3-E27A-D95A-A260-87280C85FB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44943" y="4305292"/>
            <a:ext cx="8053753" cy="1668026"/>
          </a:xfrm>
        </p:spPr>
        <p:txBody>
          <a:bodyPr/>
          <a:lstStyle/>
          <a:p>
            <a:r>
              <a:rPr lang="en-US" dirty="0"/>
              <a:t>You may want to brainstorm with your team.</a:t>
            </a:r>
          </a:p>
          <a:p>
            <a:r>
              <a:rPr lang="en-US" dirty="0"/>
              <a:t>What kind of exceptions that should occur?</a:t>
            </a:r>
          </a:p>
          <a:p>
            <a:r>
              <a:rPr lang="en-US" dirty="0"/>
              <a:t>What should happen when they occur?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ECB26-34C6-57B9-88EE-E87D1C480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2"/>
          <a:stretch/>
        </p:blipFill>
        <p:spPr>
          <a:xfrm>
            <a:off x="103138" y="1258951"/>
            <a:ext cx="8937724" cy="25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1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34851" y="223165"/>
            <a:ext cx="8685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a called operation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a called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b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reaks the execution flow and passes exception up the call stack to the calling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342623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throwing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EOFException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(“Missing column”);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handling (catching)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makes call(s) to operation(s) 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that can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 an exception(s)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ExceptionType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code that attem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pts to recover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// from the exception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984F10-98D6-E343-AA13-E56FA9F902F4}"/>
              </a:ext>
            </a:extLst>
          </p:cNvPr>
          <p:cNvCxnSpPr/>
          <p:nvPr/>
        </p:nvCxnSpPr>
        <p:spPr>
          <a:xfrm>
            <a:off x="592428" y="2382592"/>
            <a:ext cx="79076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Handling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you write code in the catch part of a try-catch block, you can attempt to: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Recover from the error discovered in the caller</a:t>
            </a: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recover, and have the app exit gracefully, e.g., close all open scanners, files, etc., then exit the 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731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</a:t>
            </a:r>
            <a:r>
              <a:rPr lang="en-US" sz="4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3911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CustomShape 3"/>
          <p:cNvSpPr/>
          <p:nvPr/>
        </p:nvSpPr>
        <p:spPr>
          <a:xfrm rot="20547809">
            <a:off x="4607701" y="1599257"/>
            <a:ext cx="3072564" cy="409793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rot="295159">
            <a:off x="5566363" y="2851667"/>
            <a:ext cx="2513520" cy="38107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027488" y="4520484"/>
            <a:ext cx="3885120" cy="426107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rot="245414">
            <a:off x="5315756" y="3284111"/>
            <a:ext cx="3047040" cy="4633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CA714-7E86-A246-A57F-5BA36486D2CF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CustomShape 3"/>
          <p:cNvSpPr/>
          <p:nvPr/>
        </p:nvSpPr>
        <p:spPr>
          <a:xfrm rot="20599371">
            <a:off x="4480487" y="1655180"/>
            <a:ext cx="3047040" cy="435864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rot="347655">
            <a:off x="5211461" y="4249960"/>
            <a:ext cx="3486970" cy="425269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executed next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 rot="841812">
            <a:off x="3021147" y="4986313"/>
            <a:ext cx="3427920" cy="435778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640300">
            <a:off x="5399219" y="3044142"/>
            <a:ext cx="3732840" cy="47760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5FD2-55DF-7648-A9C4-18D44243D0DB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 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String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(String filename)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	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Scanner s1 =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File(filename));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readAllFiles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readData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 rot="609716">
            <a:off x="5181480" y="2013995"/>
            <a:ext cx="3047040" cy="395895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644798">
            <a:off x="3188069" y="2064017"/>
            <a:ext cx="3787845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code after the call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048443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CustomShape 6"/>
          <p:cNvSpPr/>
          <p:nvPr/>
        </p:nvSpPr>
        <p:spPr>
          <a:xfrm>
            <a:off x="1921398" y="5393802"/>
            <a:ext cx="5992546" cy="122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exception is unhandled in </a:t>
            </a:r>
            <a:r>
              <a:rPr lang="en-US" sz="1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it bounces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calling method, and then on up the call stack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main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catch it, then program crashes with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 exception error</a:t>
            </a:r>
          </a:p>
        </p:txBody>
      </p:sp>
      <p:sp>
        <p:nvSpPr>
          <p:cNvPr id="185" name="CustomShape 7"/>
          <p:cNvSpPr/>
          <p:nvPr/>
        </p:nvSpPr>
        <p:spPr>
          <a:xfrm rot="10800000">
            <a:off x="885350" y="4025294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try-catch to catch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 – e.g., opening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Kinds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478456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declaring that our method will pass any exceptions along…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274638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method can rectify the problem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including a try-catch in our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420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268592-E3A2-8047-BEBE-6B7F6D49E9FC}"/>
              </a:ext>
            </a:extLst>
          </p:cNvPr>
          <p:cNvSpPr/>
          <p:nvPr/>
        </p:nvSpPr>
        <p:spPr>
          <a:xfrm>
            <a:off x="5324354" y="3136738"/>
            <a:ext cx="2905246" cy="300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5D67EC-4CFC-3045-B4FA-37D57F790360}"/>
              </a:ext>
            </a:extLst>
          </p:cNvPr>
          <p:cNvSpPr/>
          <p:nvPr/>
        </p:nvSpPr>
        <p:spPr>
          <a:xfrm>
            <a:off x="2850037" y="2581154"/>
            <a:ext cx="2381720" cy="520861"/>
          </a:xfrm>
          <a:custGeom>
            <a:avLst/>
            <a:gdLst>
              <a:gd name="connsiteX0" fmla="*/ 43634 w 2381720"/>
              <a:gd name="connsiteY0" fmla="*/ 0 h 520861"/>
              <a:gd name="connsiteX1" fmla="*/ 170955 w 2381720"/>
              <a:gd name="connsiteY1" fmla="*/ 162046 h 520861"/>
              <a:gd name="connsiteX2" fmla="*/ 1421021 w 2381720"/>
              <a:gd name="connsiteY2" fmla="*/ 127322 h 520861"/>
              <a:gd name="connsiteX3" fmla="*/ 2381720 w 2381720"/>
              <a:gd name="connsiteY3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720" h="520861">
                <a:moveTo>
                  <a:pt x="43634" y="0"/>
                </a:moveTo>
                <a:cubicBezTo>
                  <a:pt x="-7488" y="70413"/>
                  <a:pt x="-58609" y="140826"/>
                  <a:pt x="170955" y="162046"/>
                </a:cubicBezTo>
                <a:cubicBezTo>
                  <a:pt x="400519" y="183266"/>
                  <a:pt x="1052560" y="67520"/>
                  <a:pt x="1421021" y="127322"/>
                </a:cubicBezTo>
                <a:cubicBezTo>
                  <a:pt x="1789482" y="187125"/>
                  <a:pt x="2085601" y="353993"/>
                  <a:pt x="2381720" y="5208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C30A03-96C5-4843-A046-F16D54BDCFE9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74EDD9DE-4993-48BD-A320-B7ED6C251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957A52-5263-4C13-94EC-BADD6AC559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1029</Words>
  <Application>Microsoft Office PowerPoint</Application>
  <PresentationFormat>On-screen Show (4:3)</PresentationFormat>
  <Paragraphs>163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Lucida Sans Typewriter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Milestone 1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Yoder, Jason</cp:lastModifiedBy>
  <cp:revision>5</cp:revision>
  <cp:lastPrinted>2012-01-26T10:38:16Z</cp:lastPrinted>
  <dcterms:created xsi:type="dcterms:W3CDTF">2011-04-27T01:38:22Z</dcterms:created>
  <dcterms:modified xsi:type="dcterms:W3CDTF">2023-10-24T13:19:53Z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