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22"/>
  </p:notesMasterIdLst>
  <p:sldIdLst>
    <p:sldId id="256" r:id="rId4"/>
    <p:sldId id="289" r:id="rId5"/>
    <p:sldId id="259" r:id="rId6"/>
    <p:sldId id="278" r:id="rId7"/>
    <p:sldId id="279" r:id="rId8"/>
    <p:sldId id="267" r:id="rId9"/>
    <p:sldId id="268" r:id="rId10"/>
    <p:sldId id="280" r:id="rId11"/>
    <p:sldId id="269" r:id="rId12"/>
    <p:sldId id="281" r:id="rId13"/>
    <p:sldId id="282" r:id="rId14"/>
    <p:sldId id="283" r:id="rId15"/>
    <p:sldId id="284" r:id="rId16"/>
    <p:sldId id="285" r:id="rId17"/>
    <p:sldId id="286" r:id="rId18"/>
    <p:sldId id="287" r:id="rId19"/>
    <p:sldId id="266" r:id="rId20"/>
    <p:sldId id="288" r:id="rId2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10" autoAdjust="0"/>
    <p:restoredTop sz="84202" autoAdjust="0"/>
  </p:normalViewPr>
  <p:slideViewPr>
    <p:cSldViewPr snapToGrid="0" snapToObjects="1">
      <p:cViewPr varScale="1">
        <p:scale>
          <a:sx n="71" d="100"/>
          <a:sy n="71" d="100"/>
        </p:scale>
        <p:origin x="21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2T12:40:24.446"/>
    </inkml:context>
    <inkml:brush xml:id="br0">
      <inkml:brushProperty name="width" value="0.05" units="cm"/>
      <inkml:brushProperty name="height" value="0.05" units="cm"/>
      <inkml:brushProperty name="color" value="#E71224"/>
    </inkml:brush>
  </inkml:definitions>
  <inkml:trace contextRef="#ctx0" brushRef="#br0">0 599 24575,'137'-2'0,"-1"-6"0,0-6 0,210-49 0,118-69 0,-385 103 0,321-99 0,-365 121 0,-22 5 0,0 0 0,0-1 0,0-1 0,-1 0 0,1-1 0,19-10 0,-31 14 0,0 1 0,0-1 0,0 1 0,-1-1 0,1 1 0,0-1 0,0 1 0,0-1 0,-1 0 0,1 1 0,0-1 0,-1 0 0,1 0 0,-1 0 0,1 0 0,-1 1 0,1-1 0,-1 0 0,0 0 0,1 0 0,-1 0 0,0 0 0,0 0 0,1 0 0,-1 0 0,0 0 0,0 0 0,0 0 0,-1-2 0,0 2 0,0 0 0,0-1 0,0 1 0,0 0 0,-1-1 0,1 1 0,0 0 0,-1 0 0,1 0 0,-1 0 0,0 0 0,1 1 0,-1-1 0,0 0 0,-1 0 0,-16-4 0,1 1 0,-28-4 0,32 7 0,-312-54 0,321 54 0,-1-1 0,0 0 0,1 0 0,-1-1 0,1 1 0,0-1 0,0 0 0,-6-5 0,10 7 0,0 1 0,1 0 0,-1-1 0,1 1 0,0-1 0,-1 1 0,1-1 0,-1 1 0,1-1 0,-1 1 0,1-1 0,0 1 0,0-1 0,-1 0 0,1 1 0,0-1 0,0 1 0,0-1 0,-1 0 0,1 1 0,0-1 0,0 0 0,0 1 0,0-1 0,0 0 0,0 1 0,1-1 0,-1 0 0,0 0 0,1 0 0,1 0 0,-1-1 0,0 1 0,1 0 0,0 0 0,-1 0 0,1 0 0,-1 1 0,1-1 0,0 0 0,0 1 0,-1-1 0,1 1 0,0-1 0,0 1 0,2 0 0,31-4 0,-1 1 0,1 2 0,0 2 0,-1 1 0,1 2 0,-1 1 0,0 1 0,54 19 0,-50-15 0,-26-7 0,0 0 0,0 1 0,0 0 0,17 10 0,-24-11 0,-1-1 0,0 1 0,-1 1 0,1-1 0,0 1 0,-1-1 0,0 1 0,0 0 0,0 0 0,0 0 0,-1 1 0,0-1 0,0 0 0,0 1 0,2 6 0,1 15-12,0-1-1,-2 0 1,-1 1-1,-2 0 1,0-1-1,-5 34 1,2 8-1266,2-31-5548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2T12:40:27.822"/>
    </inkml:context>
    <inkml:brush xml:id="br0">
      <inkml:brushProperty name="width" value="0.05" units="cm"/>
      <inkml:brushProperty name="height" value="0.05" units="cm"/>
      <inkml:brushProperty name="color" value="#E71224"/>
    </inkml:brush>
  </inkml:definitions>
  <inkml:trace contextRef="#ctx0" brushRef="#br0">0 1 24575,'2'0'0,"-1"1"0,1 0 0,-1 0 0,0 0 0,1 0 0,-1 0 0,0 0 0,0 0 0,0 0 0,0 0 0,0 0 0,0 1 0,0-1 0,0 0 0,0 1 0,-1-1 0,2 3 0,4 6 0,182 317 0,-60-94 0,-79-153 0,-15-27 0,-2 1 0,42 98 0,-56-100 0,3-2 0,3 0 0,1-1 0,60 85 0,20-3 0,49 65 0,-14-28 0,-6-9 0,64 81 0,-142-183 0,74 58 0,-85-79 0,-2 2 0,-2 2 0,-1 2 0,41 55 0,-26-21 0,3-2 0,81 77 0,-101-108 0,-2 1 0,39 62 0,35 46 0,-107-148 0,0-1 0,0 0 0,1 0 0,-1 0 0,0 0 0,1 0 0,0-1 0,0 0 0,0 1 0,0-1 0,0-1 0,5 3 0,-7-4 0,-1 0 0,1 0 0,0 0 0,-1 0 0,1 0 0,-1 0 0,1-1 0,-1 1 0,1 0 0,-1-1 0,1 1 0,-1-1 0,1 0 0,-1 0 0,0 1 0,1-1 0,-1 0 0,0 0 0,0 0 0,0 0 0,0 0 0,0 0 0,0-1 0,0 1 0,0 0 0,0 0 0,0-1 0,-1 1 0,1-1 0,0 1 0,-1 0 0,1-1 0,-1 1 0,0-1 0,1 0 0,-1 1 0,0-1 0,0-2 0,5-30 0,-2 0 0,-1-68 0,-3 58 0,7-53 0,5 23 0,-3 151 0,-7 1 0,-4 149 0,2-224 0,1 1 0,0-1 0,-1 0 0,0 0 0,0 1 0,0-1 0,0 0 0,-1 0 0,1 0 0,-1 0 0,0 0 0,0 0 0,0-1 0,0 1 0,0 0 0,-1-1 0,1 0 0,-1 0 0,1 1 0,-1-1 0,0-1 0,0 1 0,0 0 0,0-1 0,0 0 0,0 1 0,0-1 0,0 0 0,-1-1 0,-5 2 0,-10 0 0,0-1 0,-1 0 0,1-1 0,-27-4 0,6 1 0,-205-2-1365,206 5-5461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18"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119"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120"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121" name="PlaceHolder 5"/>
          <p:cNvSpPr>
            <a:spLocks noGrp="1"/>
          </p:cNvSpPr>
          <p:nvPr>
            <p:ph type="sldNum"/>
          </p:nvPr>
        </p:nvSpPr>
        <p:spPr>
          <a:xfrm>
            <a:off x="4399200" y="9555480"/>
            <a:ext cx="3372840" cy="502560"/>
          </a:xfrm>
          <a:prstGeom prst="rect">
            <a:avLst/>
          </a:prstGeom>
        </p:spPr>
        <p:txBody>
          <a:bodyPr lIns="0" tIns="0" rIns="0" bIns="0" anchor="b"/>
          <a:lstStyle/>
          <a:p>
            <a:pPr algn="r"/>
            <a:fld id="{2120BB76-3C7A-48DA-92EC-DAF431D3FC5F}"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body"/>
          </p:nvPr>
        </p:nvSpPr>
        <p:spPr>
          <a:xfrm>
            <a:off x="701280" y="4416120"/>
            <a:ext cx="5607360" cy="4183560"/>
          </a:xfrm>
          <a:prstGeom prst="rect">
            <a:avLst/>
          </a:prstGeom>
        </p:spPr>
        <p:txBody>
          <a:bodyPr lIns="93240" tIns="46440" rIns="93240" bIns="46440"/>
          <a:lstStyle/>
          <a:p>
            <a:pPr marL="216000" indent="-216000">
              <a:lnSpc>
                <a:spcPct val="100000"/>
              </a:lnSpc>
            </a:pPr>
            <a:r>
              <a:rPr lang="en-US" sz="2000" b="0" strike="noStrike" spc="-1" dirty="0">
                <a:solidFill>
                  <a:srgbClr val="000000"/>
                </a:solidFill>
                <a:uFill>
                  <a:solidFill>
                    <a:srgbClr val="FFFFFF"/>
                  </a:solidFill>
                </a:uFill>
                <a:latin typeface="Arial"/>
              </a:rPr>
              <a:t>Bring hard copy of code from </a:t>
            </a:r>
            <a:r>
              <a:rPr lang="en-US" sz="2000" b="0" strike="noStrike" spc="-1" dirty="0" err="1">
                <a:solidFill>
                  <a:srgbClr val="000000"/>
                </a:solidFill>
                <a:uFill>
                  <a:solidFill>
                    <a:srgbClr val="FFFFFF"/>
                  </a:solidFill>
                </a:uFill>
                <a:latin typeface="Arial"/>
              </a:rPr>
              <a:t>IntroToJavaGraphics</a:t>
            </a:r>
            <a:r>
              <a:rPr lang="en-US" sz="2000" b="0" strike="noStrike" spc="-1" dirty="0">
                <a:solidFill>
                  <a:srgbClr val="000000"/>
                </a:solidFill>
                <a:uFill>
                  <a:solidFill>
                    <a:srgbClr val="FFFFFF"/>
                  </a:solidFill>
                </a:uFill>
                <a:latin typeface="Arial"/>
              </a:rPr>
              <a:t> solution.</a:t>
            </a:r>
          </a:p>
          <a:p>
            <a:pPr marL="216000" indent="-216000">
              <a:lnSpc>
                <a:spcPct val="100000"/>
              </a:lnSpc>
            </a:pPr>
            <a:endParaRPr lang="en-US" sz="2000" b="0" strike="noStrike" spc="-1" dirty="0">
              <a:solidFill>
                <a:srgbClr val="000000"/>
              </a:solidFill>
              <a:uFill>
                <a:solidFill>
                  <a:srgbClr val="FFFFFF"/>
                </a:solidFill>
              </a:uFill>
              <a:latin typeface="Arial"/>
            </a:endParaRPr>
          </a:p>
          <a:p>
            <a:pPr marL="216000" indent="-216000">
              <a:lnSpc>
                <a:spcPct val="100000"/>
              </a:lnSpc>
            </a:pPr>
            <a:r>
              <a:rPr lang="en-US" sz="2000" b="0" strike="noStrike" spc="-1" baseline="0" dirty="0">
                <a:solidFill>
                  <a:srgbClr val="000000"/>
                </a:solidFill>
                <a:uFill>
                  <a:solidFill>
                    <a:srgbClr val="FFFFFF"/>
                  </a:solidFill>
                </a:uFill>
                <a:latin typeface="Arial"/>
              </a:rPr>
              <a:t>QUIZ TODAY is </a:t>
            </a:r>
            <a:r>
              <a:rPr lang="en-US" sz="2000" b="0" strike="noStrike" spc="-1" baseline="0" dirty="0" err="1">
                <a:solidFill>
                  <a:srgbClr val="000000"/>
                </a:solidFill>
                <a:uFill>
                  <a:solidFill>
                    <a:srgbClr val="FFFFFF"/>
                  </a:solidFill>
                </a:uFill>
                <a:latin typeface="Arial"/>
              </a:rPr>
              <a:t>GraphicsQuiz</a:t>
            </a:r>
            <a:endParaRPr lang="en-US" sz="2000" b="0" strike="noStrike" spc="-1" dirty="0">
              <a:solidFill>
                <a:srgbClr val="000000"/>
              </a:solidFill>
              <a:uFill>
                <a:solidFill>
                  <a:srgbClr val="FFFFFF"/>
                </a:solidFill>
              </a:uFill>
              <a:latin typeface="Arial"/>
            </a:endParaRPr>
          </a:p>
        </p:txBody>
      </p:sp>
      <p:sp>
        <p:nvSpPr>
          <p:cNvPr id="176" name="TextShape 2"/>
          <p:cNvSpPr txBox="1"/>
          <p:nvPr/>
        </p:nvSpPr>
        <p:spPr>
          <a:xfrm>
            <a:off x="3970800" y="8829000"/>
            <a:ext cx="3037680" cy="465480"/>
          </a:xfrm>
          <a:prstGeom prst="rect">
            <a:avLst/>
          </a:prstGeom>
          <a:noFill/>
          <a:ln w="9360">
            <a:noFill/>
          </a:ln>
        </p:spPr>
        <p:txBody>
          <a:bodyPr lIns="93240" tIns="46440" rIns="93240" bIns="46440" anchor="b"/>
          <a:lstStyle/>
          <a:p>
            <a:pPr algn="r">
              <a:lnSpc>
                <a:spcPct val="100000"/>
              </a:lnSpc>
            </a:pPr>
            <a:fld id="{4F2A428F-657C-42A9-813D-BB16FC49E3F3}" type="slidenum">
              <a:rPr lang="en-US" sz="1200" b="0" strike="noStrike" spc="-1">
                <a:solidFill>
                  <a:srgbClr val="000000"/>
                </a:solidFill>
                <a:uFill>
                  <a:solidFill>
                    <a:srgbClr val="FFFFFF"/>
                  </a:solidFill>
                </a:uFill>
                <a:latin typeface="Calibri"/>
              </a:rPr>
              <a:t>1</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a:t>Optional slide if showing how</a:t>
            </a:r>
            <a:r>
              <a:rPr lang="en-US" baseline="0"/>
              <a:t> to make sure to undo translate and rotate</a:t>
            </a:r>
          </a:p>
          <a:p>
            <a:endParaRPr lang="en-US" baseline="0"/>
          </a:p>
          <a:p>
            <a:endParaRPr lang="en-US"/>
          </a:p>
        </p:txBody>
      </p:sp>
      <p:sp>
        <p:nvSpPr>
          <p:cNvPr id="4" name="Slide Number Placeholder 3"/>
          <p:cNvSpPr>
            <a:spLocks noGrp="1"/>
          </p:cNvSpPr>
          <p:nvPr>
            <p:ph type="sldNum"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20BB76-3C7A-48DA-92EC-DAF431D3FC5F}" type="slidenum">
              <a:rPr kumimoji="0" lang="en-US" sz="1400" b="0" i="0" u="none" strike="noStrike" kern="1200" cap="none" spc="-1" normalizeH="0" baseline="0" noProof="0" smtClean="0">
                <a:ln>
                  <a:noFill/>
                </a:ln>
                <a:solidFill>
                  <a:srgbClr val="000000"/>
                </a:solidFill>
                <a:effectLst/>
                <a:uLnTx/>
                <a:uFill>
                  <a:solidFill>
                    <a:srgbClr val="FFFFFF"/>
                  </a:solidFill>
                </a:uFill>
                <a:latin typeface="Times New Roman"/>
                <a:ea typeface="DejaVu Sans"/>
                <a:cs typeface="DejaVu San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400" b="0" i="0" u="none" strike="noStrike" kern="1200" cap="none" spc="-1" normalizeH="0" baseline="0" noProof="0">
              <a:ln>
                <a:noFill/>
              </a:ln>
              <a:solidFill>
                <a:srgbClr val="000000"/>
              </a:solidFill>
              <a:effectLst/>
              <a:uLnTx/>
              <a:uFill>
                <a:solidFill>
                  <a:srgbClr val="FFFFFF"/>
                </a:solidFill>
              </a:uFill>
              <a:latin typeface="Times New Roman"/>
              <a:ea typeface="DejaVu Sans"/>
              <a:cs typeface="DejaVu Sans"/>
            </a:endParaRPr>
          </a:p>
        </p:txBody>
      </p:sp>
    </p:spTree>
    <p:extLst>
      <p:ext uri="{BB962C8B-B14F-4D97-AF65-F5344CB8AC3E}">
        <p14:creationId xmlns:p14="http://schemas.microsoft.com/office/powerpoint/2010/main" val="983319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a:t>Optional slide if showing how</a:t>
            </a:r>
            <a:r>
              <a:rPr lang="en-US" baseline="0"/>
              <a:t> to make sure to undo translate and rotate</a:t>
            </a:r>
          </a:p>
          <a:p>
            <a:endParaRPr lang="en-US" baseline="0"/>
          </a:p>
          <a:p>
            <a:endParaRPr lang="en-US"/>
          </a:p>
        </p:txBody>
      </p:sp>
      <p:sp>
        <p:nvSpPr>
          <p:cNvPr id="4" name="Slide Number Placeholder 3"/>
          <p:cNvSpPr>
            <a:spLocks noGrp="1"/>
          </p:cNvSpPr>
          <p:nvPr>
            <p:ph type="sldNum"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20BB76-3C7A-48DA-92EC-DAF431D3FC5F}" type="slidenum">
              <a:rPr kumimoji="0" lang="en-US" sz="1400" b="0" i="0" u="none" strike="noStrike" kern="1200" cap="none" spc="-1" normalizeH="0" baseline="0" noProof="0" smtClean="0">
                <a:ln>
                  <a:noFill/>
                </a:ln>
                <a:solidFill>
                  <a:srgbClr val="000000"/>
                </a:solidFill>
                <a:effectLst/>
                <a:uLnTx/>
                <a:uFill>
                  <a:solidFill>
                    <a:srgbClr val="FFFFFF"/>
                  </a:solidFill>
                </a:uFill>
                <a:latin typeface="Times New Roman"/>
                <a:ea typeface="DejaVu Sans"/>
                <a:cs typeface="DejaVu San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1200" cap="none" spc="-1" normalizeH="0" baseline="0" noProof="0">
              <a:ln>
                <a:noFill/>
              </a:ln>
              <a:solidFill>
                <a:srgbClr val="000000"/>
              </a:solidFill>
              <a:effectLst/>
              <a:uLnTx/>
              <a:uFill>
                <a:solidFill>
                  <a:srgbClr val="FFFFFF"/>
                </a:solidFill>
              </a:uFill>
              <a:latin typeface="Times New Roman"/>
              <a:ea typeface="DejaVu Sans"/>
              <a:cs typeface="DejaVu Sans"/>
            </a:endParaRPr>
          </a:p>
        </p:txBody>
      </p:sp>
    </p:spTree>
    <p:extLst>
      <p:ext uri="{BB962C8B-B14F-4D97-AF65-F5344CB8AC3E}">
        <p14:creationId xmlns:p14="http://schemas.microsoft.com/office/powerpoint/2010/main" val="2155525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body"/>
          </p:nvPr>
        </p:nvSpPr>
        <p:spPr>
          <a:xfrm>
            <a:off x="701280" y="4416120"/>
            <a:ext cx="5607360" cy="4183560"/>
          </a:xfrm>
          <a:prstGeom prst="rect">
            <a:avLst/>
          </a:prstGeom>
        </p:spPr>
        <p:txBody>
          <a:bodyPr lIns="93240" tIns="46440" rIns="93240" bIns="46440"/>
          <a:lstStyle/>
          <a:p>
            <a:endParaRPr lang="en-US" sz="2000" b="0" strike="noStrike" spc="-1">
              <a:solidFill>
                <a:srgbClr val="000000"/>
              </a:solidFill>
              <a:uFill>
                <a:solidFill>
                  <a:srgbClr val="FFFFFF"/>
                </a:solidFill>
              </a:uFill>
              <a:latin typeface="Arial"/>
            </a:endParaRPr>
          </a:p>
        </p:txBody>
      </p:sp>
      <p:sp>
        <p:nvSpPr>
          <p:cNvPr id="186" name="TextShape 2"/>
          <p:cNvSpPr txBox="1"/>
          <p:nvPr/>
        </p:nvSpPr>
        <p:spPr>
          <a:xfrm>
            <a:off x="3970800" y="8829000"/>
            <a:ext cx="3037680" cy="465480"/>
          </a:xfrm>
          <a:prstGeom prst="rect">
            <a:avLst/>
          </a:prstGeom>
          <a:noFill/>
          <a:ln w="9360">
            <a:noFill/>
          </a:ln>
        </p:spPr>
        <p:txBody>
          <a:bodyPr lIns="93240" tIns="46440" rIns="93240" bIns="46440" anchor="b"/>
          <a:lstStyle/>
          <a:p>
            <a:pPr algn="r">
              <a:lnSpc>
                <a:spcPct val="100000"/>
              </a:lnSpc>
            </a:pPr>
            <a:fld id="{0AF73492-4D4C-4F85-9EED-FB15AC3F6389}" type="slidenum">
              <a:rPr lang="en-US" sz="1200" b="0" strike="noStrike" spc="-1">
                <a:solidFill>
                  <a:srgbClr val="000000"/>
                </a:solidFill>
                <a:uFill>
                  <a:solidFill>
                    <a:srgbClr val="FFFFFF"/>
                  </a:solidFill>
                </a:uFill>
                <a:latin typeface="Calibri"/>
              </a:rPr>
              <a:t>17</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body"/>
          </p:nvPr>
        </p:nvSpPr>
        <p:spPr>
          <a:xfrm>
            <a:off x="701280" y="4416120"/>
            <a:ext cx="5607360" cy="4183560"/>
          </a:xfrm>
          <a:prstGeom prst="rect">
            <a:avLst/>
          </a:prstGeom>
        </p:spPr>
        <p:txBody>
          <a:bodyPr lIns="93240" tIns="46440" rIns="93240" bIns="46440"/>
          <a:lstStyle/>
          <a:p>
            <a:r>
              <a:rPr lang="en-US" sz="2000" b="0" strike="noStrike" spc="-1">
                <a:solidFill>
                  <a:srgbClr val="000000"/>
                </a:solidFill>
                <a:uFill>
                  <a:solidFill>
                    <a:srgbClr val="FFFFFF"/>
                  </a:solidFill>
                </a:uFill>
                <a:latin typeface="Arial"/>
              </a:rPr>
              <a:t>See code in IntroToJavaGraphicsSolution , just draw a simple box initially.  Then add a loop to draw multiple boxes.</a:t>
            </a:r>
          </a:p>
          <a:p>
            <a:r>
              <a:rPr lang="en-US" sz="2000" b="0" strike="noStrike" spc="-1">
                <a:solidFill>
                  <a:srgbClr val="000000"/>
                </a:solidFill>
                <a:uFill>
                  <a:solidFill>
                    <a:srgbClr val="FFFFFF"/>
                  </a:solidFill>
                </a:uFill>
                <a:latin typeface="Arial"/>
              </a:rPr>
              <a:t>Discuss conceptual difference between Zelle's graphics in Python and Swing's Graphics2D:</a:t>
            </a:r>
          </a:p>
          <a:p>
            <a:pPr marL="216000" indent="-21600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Zelle: objects on window, change object state and display changes</a:t>
            </a:r>
          </a:p>
          <a:p>
            <a:pPr marL="216000" indent="-21600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Swing Graphics2D:</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Painting on a surface (component – an instance of a class that is used like (extends) a JComponent)</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Is used inside the method </a:t>
            </a:r>
            <a:r>
              <a:rPr lang="en-US" sz="2000" b="1" strike="noStrike" spc="-1">
                <a:solidFill>
                  <a:srgbClr val="000000"/>
                </a:solidFill>
                <a:uFill>
                  <a:solidFill>
                    <a:srgbClr val="FFFFFF"/>
                  </a:solidFill>
                </a:uFill>
                <a:latin typeface="Arial"/>
              </a:rPr>
              <a:t>paintComponent(Graphics g)</a:t>
            </a:r>
            <a:r>
              <a:rPr lang="en-US" sz="2000" b="0" strike="noStrike" spc="-1">
                <a:solidFill>
                  <a:srgbClr val="000000"/>
                </a:solidFill>
                <a:uFill>
                  <a:solidFill>
                    <a:srgbClr val="FFFFFF"/>
                  </a:solidFill>
                </a:uFill>
                <a:latin typeface="Arial"/>
              </a:rPr>
              <a:t> that is automatically called whenever component needs to be painted</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g is a graphics object that stores the graphics state --- current color, font, etc.</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A Graphics2D object is like a Graphics object, but with more features than the Graphics object.</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Will see more Zelle-like graphics in Swing later</a:t>
            </a:r>
          </a:p>
        </p:txBody>
      </p:sp>
      <p:sp>
        <p:nvSpPr>
          <p:cNvPr id="178" name="TextShape 2"/>
          <p:cNvSpPr txBox="1"/>
          <p:nvPr/>
        </p:nvSpPr>
        <p:spPr>
          <a:xfrm>
            <a:off x="3970800" y="8829000"/>
            <a:ext cx="3037680" cy="465480"/>
          </a:xfrm>
          <a:prstGeom prst="rect">
            <a:avLst/>
          </a:prstGeom>
          <a:noFill/>
          <a:ln w="9360">
            <a:noFill/>
          </a:ln>
        </p:spPr>
        <p:txBody>
          <a:bodyPr lIns="93240" tIns="46440" rIns="93240" bIns="46440" anchor="b"/>
          <a:lstStyle/>
          <a:p>
            <a:pPr algn="r">
              <a:lnSpc>
                <a:spcPct val="100000"/>
              </a:lnSpc>
            </a:pPr>
            <a:fld id="{667107FB-E422-43A5-9D1F-1DAE54AC7076}" type="slidenum">
              <a:rPr lang="en-US" sz="1200" b="0" strike="noStrike" spc="-1">
                <a:solidFill>
                  <a:srgbClr val="000000"/>
                </a:solidFill>
                <a:uFill>
                  <a:solidFill>
                    <a:srgbClr val="FFFFFF"/>
                  </a:solidFill>
                </a:uFill>
                <a:latin typeface="Calibri"/>
              </a:rPr>
              <a:t>2</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701280" y="4416120"/>
            <a:ext cx="5607360" cy="4183560"/>
          </a:xfrm>
          <a:prstGeom prst="rect">
            <a:avLst/>
          </a:prstGeom>
        </p:spPr>
        <p:txBody>
          <a:bodyPr lIns="93240" tIns="46440" rIns="93240" bIns="46440"/>
          <a:lstStyle/>
          <a:p>
            <a:r>
              <a:rPr lang="en-US" sz="2000" b="0" strike="noStrike" spc="-1" dirty="0">
                <a:solidFill>
                  <a:srgbClr val="000000"/>
                </a:solidFill>
                <a:uFill>
                  <a:solidFill>
                    <a:srgbClr val="FFFFFF"/>
                  </a:solidFill>
                </a:uFill>
                <a:latin typeface="Arial"/>
              </a:rPr>
              <a:t>Note that code is already in today’s project as a reference.</a:t>
            </a:r>
          </a:p>
          <a:p>
            <a:pPr marL="216000" indent="-216000">
              <a:lnSpc>
                <a:spcPct val="100000"/>
              </a:lnSpc>
              <a:buClr>
                <a:srgbClr val="000000"/>
              </a:buClr>
              <a:buFont typeface="StarSymbol"/>
              <a:buChar char="-"/>
            </a:pPr>
            <a:r>
              <a:rPr lang="en-US" sz="2000" b="0" strike="noStrike" spc="-1" dirty="0">
                <a:solidFill>
                  <a:srgbClr val="000000"/>
                </a:solidFill>
                <a:uFill>
                  <a:solidFill>
                    <a:srgbClr val="FFFFFF"/>
                  </a:solidFill>
                </a:uFill>
                <a:latin typeface="Arial"/>
              </a:rPr>
              <a:t>aqua callouts are shown one at a time</a:t>
            </a:r>
          </a:p>
          <a:p>
            <a:pPr marL="216000" indent="-216000">
              <a:lnSpc>
                <a:spcPct val="100000"/>
              </a:lnSpc>
              <a:buClr>
                <a:srgbClr val="000000"/>
              </a:buClr>
              <a:buFont typeface="StarSymbol"/>
              <a:buChar char="-"/>
            </a:pPr>
            <a:r>
              <a:rPr lang="en-US" sz="2000" b="0" strike="noStrike" spc="-1" dirty="0">
                <a:solidFill>
                  <a:srgbClr val="000000"/>
                </a:solidFill>
                <a:uFill>
                  <a:solidFill>
                    <a:srgbClr val="FFFFFF"/>
                  </a:solidFill>
                </a:uFill>
                <a:latin typeface="Arial"/>
              </a:rPr>
              <a:t> a </a:t>
            </a:r>
            <a:r>
              <a:rPr lang="en-US" sz="2000" b="1" strike="noStrike" spc="-1" dirty="0">
                <a:solidFill>
                  <a:srgbClr val="000000"/>
                </a:solidFill>
                <a:uFill>
                  <a:solidFill>
                    <a:srgbClr val="FFFFFF"/>
                  </a:solidFill>
                </a:uFill>
                <a:latin typeface="Arial"/>
              </a:rPr>
              <a:t>frame</a:t>
            </a:r>
            <a:r>
              <a:rPr lang="en-US" sz="2000" b="0" strike="noStrike" spc="-1" dirty="0">
                <a:solidFill>
                  <a:srgbClr val="000000"/>
                </a:solidFill>
                <a:uFill>
                  <a:solidFill>
                    <a:srgbClr val="FFFFFF"/>
                  </a:solidFill>
                </a:uFill>
                <a:latin typeface="Arial"/>
              </a:rPr>
              <a:t> is a window with a title bar</a:t>
            </a:r>
          </a:p>
          <a:p>
            <a:pPr marL="216000" indent="-216000">
              <a:lnSpc>
                <a:spcPct val="100000"/>
              </a:lnSpc>
              <a:buClr>
                <a:srgbClr val="000000"/>
              </a:buClr>
              <a:buFont typeface="StarSymbol"/>
              <a:buChar char="-"/>
            </a:pPr>
            <a:r>
              <a:rPr lang="en-US" sz="2000" b="0" strike="noStrike" spc="-1" dirty="0">
                <a:solidFill>
                  <a:srgbClr val="000000"/>
                </a:solidFill>
                <a:uFill>
                  <a:solidFill>
                    <a:srgbClr val="FFFFFF"/>
                  </a:solidFill>
                </a:uFill>
                <a:latin typeface="Arial"/>
              </a:rPr>
              <a:t> You cannot draw directly onto a frame – “think of it like a picture frame, you shouldn’t draw on a frame, you have to place a canvas IN it… then you draw/paint something.”</a:t>
            </a:r>
          </a:p>
          <a:p>
            <a:pPr marL="216000" indent="-216000">
              <a:lnSpc>
                <a:spcPct val="100000"/>
              </a:lnSpc>
              <a:buClr>
                <a:srgbClr val="000000"/>
              </a:buClr>
              <a:buFont typeface="StarSymbol"/>
              <a:buChar char="-"/>
            </a:pPr>
            <a:r>
              <a:rPr lang="en-US" sz="2000" b="0" strike="noStrike" spc="-1" dirty="0">
                <a:solidFill>
                  <a:srgbClr val="000000"/>
                </a:solidFill>
                <a:uFill>
                  <a:solidFill>
                    <a:srgbClr val="FFFFFF"/>
                  </a:solidFill>
                </a:uFill>
                <a:latin typeface="Arial"/>
              </a:rPr>
              <a:t> You have to construct a component and add it to a frame, if you wish to show something inside the frame – “a component is </a:t>
            </a:r>
            <a:r>
              <a:rPr lang="en-US" sz="2000" b="0" i="1" strike="noStrike" spc="-1" dirty="0">
                <a:solidFill>
                  <a:srgbClr val="000000"/>
                </a:solidFill>
                <a:uFill>
                  <a:solidFill>
                    <a:srgbClr val="FFFFFF"/>
                  </a:solidFill>
                </a:uFill>
                <a:latin typeface="Arial"/>
              </a:rPr>
              <a:t>like</a:t>
            </a:r>
            <a:r>
              <a:rPr lang="en-US" sz="2000" b="0" strike="noStrike" spc="-1" dirty="0">
                <a:solidFill>
                  <a:srgbClr val="000000"/>
                </a:solidFill>
                <a:uFill>
                  <a:solidFill>
                    <a:srgbClr val="FFFFFF"/>
                  </a:solidFill>
                </a:uFill>
                <a:latin typeface="Arial"/>
              </a:rPr>
              <a:t> a canvas”</a:t>
            </a:r>
          </a:p>
        </p:txBody>
      </p:sp>
      <p:sp>
        <p:nvSpPr>
          <p:cNvPr id="180" name="TextShape 2"/>
          <p:cNvSpPr txBox="1"/>
          <p:nvPr/>
        </p:nvSpPr>
        <p:spPr>
          <a:xfrm>
            <a:off x="3970800" y="8829000"/>
            <a:ext cx="3037680" cy="465480"/>
          </a:xfrm>
          <a:prstGeom prst="rect">
            <a:avLst/>
          </a:prstGeom>
          <a:noFill/>
          <a:ln w="9360">
            <a:noFill/>
          </a:ln>
        </p:spPr>
        <p:txBody>
          <a:bodyPr lIns="93240" tIns="46440" rIns="93240" bIns="46440" anchor="b"/>
          <a:lstStyle/>
          <a:p>
            <a:pPr algn="r">
              <a:lnSpc>
                <a:spcPct val="100000"/>
              </a:lnSpc>
            </a:pPr>
            <a:fld id="{9E1ECA46-F577-4591-A625-160103D61F94}" type="slidenum">
              <a:rPr lang="en-US" sz="1200" b="0" strike="noStrike" spc="-1">
                <a:solidFill>
                  <a:srgbClr val="000000"/>
                </a:solidFill>
                <a:uFill>
                  <a:solidFill>
                    <a:srgbClr val="FFFFFF"/>
                  </a:solidFill>
                </a:uFill>
                <a:latin typeface="Calibri"/>
              </a:rPr>
              <a:t>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p:cNvSpPr>
          <p:nvPr>
            <p:ph type="body"/>
          </p:nvPr>
        </p:nvSpPr>
        <p:spPr>
          <a:xfrm>
            <a:off x="701280" y="4416120"/>
            <a:ext cx="5607360" cy="4183560"/>
          </a:xfrm>
          <a:prstGeom prst="rect">
            <a:avLst/>
          </a:prstGeom>
        </p:spPr>
        <p:txBody>
          <a:bodyPr lIns="93240" tIns="46440" rIns="93240" bIns="46440"/>
          <a:lstStyle/>
          <a:p>
            <a:r>
              <a:rPr lang="en-US" sz="2000" b="0" strike="noStrike" spc="-1">
                <a:solidFill>
                  <a:srgbClr val="000000"/>
                </a:solidFill>
                <a:uFill>
                  <a:solidFill>
                    <a:srgbClr val="FFFFFF"/>
                  </a:solidFill>
                </a:uFill>
                <a:latin typeface="Arial"/>
              </a:rPr>
              <a:t>See code in IntroToJavaGraphicsSolution , just draw a simple box initially.  Then add a loop to draw multiple boxes.</a:t>
            </a:r>
          </a:p>
          <a:p>
            <a:r>
              <a:rPr lang="en-US" sz="2000" b="0" strike="noStrike" spc="-1">
                <a:solidFill>
                  <a:srgbClr val="000000"/>
                </a:solidFill>
                <a:uFill>
                  <a:solidFill>
                    <a:srgbClr val="FFFFFF"/>
                  </a:solidFill>
                </a:uFill>
                <a:latin typeface="Arial"/>
              </a:rPr>
              <a:t>Discuss conceptual difference between Zelle's graphics in Python and Swing's Graphics2D:</a:t>
            </a:r>
          </a:p>
          <a:p>
            <a:pPr marL="216000" indent="-21600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Zelle: objects on window, change object state and display changes</a:t>
            </a:r>
          </a:p>
          <a:p>
            <a:pPr marL="216000" indent="-21600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Swing Graphics2D:</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Painting on a surface (component – an instance of a class that is used like (extends) a JComponent)</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Is used inside the method </a:t>
            </a:r>
            <a:r>
              <a:rPr lang="en-US" sz="2000" b="1" strike="noStrike" spc="-1">
                <a:solidFill>
                  <a:srgbClr val="000000"/>
                </a:solidFill>
                <a:uFill>
                  <a:solidFill>
                    <a:srgbClr val="FFFFFF"/>
                  </a:solidFill>
                </a:uFill>
                <a:latin typeface="Arial"/>
              </a:rPr>
              <a:t>paintComponent(Graphics g)</a:t>
            </a:r>
            <a:r>
              <a:rPr lang="en-US" sz="2000" b="0" strike="noStrike" spc="-1">
                <a:solidFill>
                  <a:srgbClr val="000000"/>
                </a:solidFill>
                <a:uFill>
                  <a:solidFill>
                    <a:srgbClr val="FFFFFF"/>
                  </a:solidFill>
                </a:uFill>
                <a:latin typeface="Arial"/>
              </a:rPr>
              <a:t> that is automatically called whenever component needs to be painted</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g is a graphics object that stores the graphics state --- current color, font, etc.</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A Graphics2D object is like a Graphics object, but with more features than the Graphics object.</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Will see more Zelle-like graphics in Swing later</a:t>
            </a:r>
          </a:p>
        </p:txBody>
      </p:sp>
      <p:sp>
        <p:nvSpPr>
          <p:cNvPr id="182" name="TextShape 2"/>
          <p:cNvSpPr txBox="1"/>
          <p:nvPr/>
        </p:nvSpPr>
        <p:spPr>
          <a:xfrm>
            <a:off x="3970800" y="8829000"/>
            <a:ext cx="3037680" cy="465480"/>
          </a:xfrm>
          <a:prstGeom prst="rect">
            <a:avLst/>
          </a:prstGeom>
          <a:noFill/>
          <a:ln w="9360">
            <a:noFill/>
          </a:ln>
        </p:spPr>
        <p:txBody>
          <a:bodyPr lIns="93240" tIns="46440" rIns="93240" bIns="46440" anchor="b"/>
          <a:lstStyle/>
          <a:p>
            <a:pPr algn="r">
              <a:lnSpc>
                <a:spcPct val="100000"/>
              </a:lnSpc>
            </a:pPr>
            <a:fld id="{82E09146-3424-4E02-AED3-77803399C110}" type="slidenum">
              <a:rPr lang="en-US" sz="1200" b="0" strike="noStrike" spc="-1">
                <a:solidFill>
                  <a:srgbClr val="000000"/>
                </a:solidFill>
                <a:uFill>
                  <a:solidFill>
                    <a:srgbClr val="FFFFFF"/>
                  </a:solidFill>
                </a:uFill>
                <a:latin typeface="Calibri"/>
              </a:rPr>
              <a:t>4</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body"/>
          </p:nvPr>
        </p:nvSpPr>
        <p:spPr>
          <a:xfrm>
            <a:off x="701280" y="4416120"/>
            <a:ext cx="5607360" cy="4183560"/>
          </a:xfrm>
          <a:prstGeom prst="rect">
            <a:avLst/>
          </a:prstGeom>
        </p:spPr>
        <p:txBody>
          <a:bodyPr lIns="93240" tIns="46440" rIns="93240" bIns="46440"/>
          <a:lstStyle/>
          <a:p>
            <a:r>
              <a:rPr lang="en-US" sz="2000" b="0" strike="noStrike" spc="-1">
                <a:solidFill>
                  <a:srgbClr val="000000"/>
                </a:solidFill>
                <a:uFill>
                  <a:solidFill>
                    <a:srgbClr val="FFFFFF"/>
                  </a:solidFill>
                </a:uFill>
                <a:latin typeface="Arial"/>
              </a:rPr>
              <a:t>Give some time to work on this.</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Note that the angle for arcs increase in the counter clockwise direction. </a:t>
            </a:r>
          </a:p>
          <a:p>
            <a:r>
              <a:rPr lang="en-US" sz="2000" b="0" strike="noStrike" spc="-1">
                <a:solidFill>
                  <a:srgbClr val="000000"/>
                </a:solidFill>
                <a:uFill>
                  <a:solidFill>
                    <a:srgbClr val="FFFFFF"/>
                  </a:solidFill>
                </a:uFill>
                <a:latin typeface="Arial"/>
              </a:rPr>
              <a:t>They are also measured in degrees.</a:t>
            </a:r>
          </a:p>
        </p:txBody>
      </p:sp>
      <p:sp>
        <p:nvSpPr>
          <p:cNvPr id="184" name="TextShape 2"/>
          <p:cNvSpPr txBox="1"/>
          <p:nvPr/>
        </p:nvSpPr>
        <p:spPr>
          <a:xfrm>
            <a:off x="3970800" y="8829000"/>
            <a:ext cx="3037680" cy="465480"/>
          </a:xfrm>
          <a:prstGeom prst="rect">
            <a:avLst/>
          </a:prstGeom>
          <a:noFill/>
          <a:ln w="9360">
            <a:noFill/>
          </a:ln>
        </p:spPr>
        <p:txBody>
          <a:bodyPr lIns="93240" tIns="46440" rIns="93240" bIns="46440" anchor="b"/>
          <a:lstStyle/>
          <a:p>
            <a:pPr algn="r">
              <a:lnSpc>
                <a:spcPct val="100000"/>
              </a:lnSpc>
            </a:pPr>
            <a:fld id="{98304FB4-BA04-44DD-B78C-0DE82315C665}" type="slidenum">
              <a:rPr lang="en-US" sz="1200" b="0" strike="noStrike" spc="-1">
                <a:solidFill>
                  <a:srgbClr val="000000"/>
                </a:solidFill>
                <a:uFill>
                  <a:solidFill>
                    <a:srgbClr val="FFFFFF"/>
                  </a:solidFill>
                </a:uFill>
                <a:latin typeface="Calibri"/>
              </a:rPr>
              <a:t>5</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Ask students how they could draw these with</a:t>
            </a:r>
            <a:r>
              <a:rPr lang="en-US" baseline="0" dirty="0"/>
              <a:t> their current knowledge.</a:t>
            </a:r>
          </a:p>
          <a:p>
            <a:endParaRPr lang="en-US" baseline="0" dirty="0"/>
          </a:p>
          <a:p>
            <a:r>
              <a:rPr lang="en-US" baseline="0" dirty="0"/>
              <a:t>-Will suggest mathematics to calculate the position (</a:t>
            </a:r>
            <a:r>
              <a:rPr lang="en-US" baseline="0" dirty="0" err="1"/>
              <a:t>x,y</a:t>
            </a:r>
            <a:r>
              <a:rPr lang="en-US" baseline="0" dirty="0"/>
              <a:t>)</a:t>
            </a:r>
          </a:p>
          <a:p>
            <a:endParaRPr lang="en-US" baseline="0" dirty="0"/>
          </a:p>
          <a:p>
            <a:r>
              <a:rPr lang="en-US" baseline="0" dirty="0"/>
              <a:t>Manageable, but we can do it.</a:t>
            </a:r>
          </a:p>
        </p:txBody>
      </p:sp>
      <p:sp>
        <p:nvSpPr>
          <p:cNvPr id="4" name="Slide Number Placeholder 3"/>
          <p:cNvSpPr>
            <a:spLocks noGrp="1"/>
          </p:cNvSpPr>
          <p:nvPr>
            <p:ph type="sldNum" idx="10"/>
          </p:nvPr>
        </p:nvSpPr>
        <p:spPr/>
        <p:txBody>
          <a:bodyPr/>
          <a:lstStyle/>
          <a:p>
            <a:pPr algn="r"/>
            <a:fld id="{2120BB76-3C7A-48DA-92EC-DAF431D3FC5F}" type="slidenum">
              <a:rPr lang="en-US" sz="1400" b="0" strike="noStrike" spc="-1" smtClean="0">
                <a:solidFill>
                  <a:srgbClr val="000000"/>
                </a:solidFill>
                <a:uFill>
                  <a:solidFill>
                    <a:srgbClr val="FFFFFF"/>
                  </a:solidFill>
                </a:uFill>
                <a:latin typeface="Times New Roman"/>
              </a:rPr>
              <a:t>6</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819996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Ask students how they could draw these with</a:t>
            </a:r>
            <a:r>
              <a:rPr lang="en-US" baseline="0" dirty="0"/>
              <a:t> their current knowledge.</a:t>
            </a:r>
          </a:p>
          <a:p>
            <a:r>
              <a:rPr lang="en-US" baseline="0" dirty="0"/>
              <a:t>-Will suggest mathematics to calculate the position based on trig functions…</a:t>
            </a:r>
          </a:p>
          <a:p>
            <a:endParaRPr lang="en-US" baseline="0" dirty="0"/>
          </a:p>
          <a:p>
            <a:r>
              <a:rPr lang="en-US" baseline="0" dirty="0"/>
              <a:t>TOO HARD – LAZINESS IS A VIRTUE!</a:t>
            </a:r>
            <a:endParaRPr lang="en-US" dirty="0"/>
          </a:p>
        </p:txBody>
      </p:sp>
      <p:sp>
        <p:nvSpPr>
          <p:cNvPr id="4" name="Slide Number Placeholder 3"/>
          <p:cNvSpPr>
            <a:spLocks noGrp="1"/>
          </p:cNvSpPr>
          <p:nvPr>
            <p:ph type="sldNum" idx="10"/>
          </p:nvPr>
        </p:nvSpPr>
        <p:spPr/>
        <p:txBody>
          <a:bodyPr/>
          <a:lstStyle/>
          <a:p>
            <a:pPr algn="r"/>
            <a:fld id="{2120BB76-3C7A-48DA-92EC-DAF431D3FC5F}" type="slidenum">
              <a:rPr lang="en-US" sz="1400" b="0" strike="noStrike" spc="-1" smtClean="0">
                <a:solidFill>
                  <a:srgbClr val="000000"/>
                </a:solidFill>
                <a:uFill>
                  <a:solidFill>
                    <a:srgbClr val="FFFFFF"/>
                  </a:solidFill>
                </a:uFill>
                <a:latin typeface="Times New Roman"/>
              </a:rPr>
              <a:t>7</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128999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2120BB76-3C7A-48DA-92EC-DAF431D3FC5F}" type="slidenum">
              <a:rPr lang="en-US" sz="1400" b="0" strike="noStrike" spc="-1" smtClean="0">
                <a:solidFill>
                  <a:srgbClr val="000000"/>
                </a:solidFill>
                <a:uFill>
                  <a:solidFill>
                    <a:srgbClr val="FFFFFF"/>
                  </a:solidFill>
                </a:uFill>
                <a:latin typeface="Times New Roman"/>
              </a:rPr>
              <a:t>9</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201888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a:t>Optional slide if showing how</a:t>
            </a:r>
            <a:r>
              <a:rPr lang="en-US" baseline="0"/>
              <a:t> to make sure to undo translate and rotate</a:t>
            </a:r>
          </a:p>
          <a:p>
            <a:endParaRPr lang="en-US" baseline="0"/>
          </a:p>
          <a:p>
            <a:endParaRPr lang="en-US"/>
          </a:p>
        </p:txBody>
      </p:sp>
      <p:sp>
        <p:nvSpPr>
          <p:cNvPr id="4" name="Slide Number Placeholder 3"/>
          <p:cNvSpPr>
            <a:spLocks noGrp="1"/>
          </p:cNvSpPr>
          <p:nvPr>
            <p:ph type="sldNum"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20BB76-3C7A-48DA-92EC-DAF431D3FC5F}" type="slidenum">
              <a:rPr kumimoji="0" lang="en-US" sz="1400" b="0" i="0" u="none" strike="noStrike" kern="1200" cap="none" spc="-1" normalizeH="0" baseline="0" noProof="0" smtClean="0">
                <a:ln>
                  <a:noFill/>
                </a:ln>
                <a:solidFill>
                  <a:srgbClr val="000000"/>
                </a:solidFill>
                <a:effectLst/>
                <a:uLnTx/>
                <a:uFill>
                  <a:solidFill>
                    <a:srgbClr val="FFFFFF"/>
                  </a:solidFill>
                </a:uFill>
                <a:latin typeface="Times New Roman"/>
                <a:ea typeface="DejaVu Sans"/>
                <a:cs typeface="DejaVu San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1" normalizeH="0" baseline="0" noProof="0">
              <a:ln>
                <a:noFill/>
              </a:ln>
              <a:solidFill>
                <a:srgbClr val="000000"/>
              </a:solidFill>
              <a:effectLst/>
              <a:uLnTx/>
              <a:uFill>
                <a:solidFill>
                  <a:srgbClr val="FFFFFF"/>
                </a:solidFill>
              </a:uFill>
              <a:latin typeface="Times New Roman"/>
              <a:ea typeface="DejaVu Sans"/>
              <a:cs typeface="DejaVu Sans"/>
            </a:endParaRPr>
          </a:p>
        </p:txBody>
      </p:sp>
    </p:spTree>
    <p:extLst>
      <p:ext uri="{BB962C8B-B14F-4D97-AF65-F5344CB8AC3E}">
        <p14:creationId xmlns:p14="http://schemas.microsoft.com/office/powerpoint/2010/main" val="3068112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722160" y="290664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722160" y="369036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470484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72216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37" name="Picture 36"/>
          <p:cNvPicPr/>
          <p:nvPr/>
        </p:nvPicPr>
        <p:blipFill>
          <a:blip r:embed="rId2"/>
          <a:stretch/>
        </p:blipFill>
        <p:spPr>
          <a:xfrm>
            <a:off x="3668040" y="2906640"/>
            <a:ext cx="1879560" cy="1499760"/>
          </a:xfrm>
          <a:prstGeom prst="rect">
            <a:avLst/>
          </a:prstGeom>
          <a:ln>
            <a:noFill/>
          </a:ln>
        </p:spPr>
      </p:pic>
      <p:pic>
        <p:nvPicPr>
          <p:cNvPr id="38" name="Picture 37"/>
          <p:cNvPicPr/>
          <p:nvPr/>
        </p:nvPicPr>
        <p:blipFill>
          <a:blip r:embed="rId2"/>
          <a:stretch/>
        </p:blipFill>
        <p:spPr>
          <a:xfrm>
            <a:off x="3668040" y="2906640"/>
            <a:ext cx="1879560" cy="14997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45" name="PlaceHolder 2"/>
          <p:cNvSpPr>
            <a:spLocks noGrp="1"/>
          </p:cNvSpPr>
          <p:nvPr>
            <p:ph type="subTitle"/>
          </p:nvPr>
        </p:nvSpPr>
        <p:spPr>
          <a:xfrm>
            <a:off x="722160" y="2906640"/>
            <a:ext cx="7772040" cy="1499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49" name="PlaceHolder 2"/>
          <p:cNvSpPr>
            <a:spLocks noGrp="1"/>
          </p:cNvSpPr>
          <p:nvPr>
            <p:ph type="body"/>
          </p:nvPr>
        </p:nvSpPr>
        <p:spPr>
          <a:xfrm>
            <a:off x="72216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470484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722160" y="4406760"/>
            <a:ext cx="7772040" cy="6314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54"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5" name="PlaceHolder 3"/>
          <p:cNvSpPr>
            <a:spLocks noGrp="1"/>
          </p:cNvSpPr>
          <p:nvPr>
            <p:ph type="body"/>
          </p:nvPr>
        </p:nvSpPr>
        <p:spPr>
          <a:xfrm>
            <a:off x="72216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6" name="PlaceHolder 4"/>
          <p:cNvSpPr>
            <a:spLocks noGrp="1"/>
          </p:cNvSpPr>
          <p:nvPr>
            <p:ph type="body"/>
          </p:nvPr>
        </p:nvSpPr>
        <p:spPr>
          <a:xfrm>
            <a:off x="470484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6" name="PlaceHolder 2"/>
          <p:cNvSpPr>
            <a:spLocks noGrp="1"/>
          </p:cNvSpPr>
          <p:nvPr>
            <p:ph type="subTitle"/>
          </p:nvPr>
        </p:nvSpPr>
        <p:spPr>
          <a:xfrm>
            <a:off x="722160" y="2906640"/>
            <a:ext cx="7772040" cy="1499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58" name="PlaceHolder 2"/>
          <p:cNvSpPr>
            <a:spLocks noGrp="1"/>
          </p:cNvSpPr>
          <p:nvPr>
            <p:ph type="body"/>
          </p:nvPr>
        </p:nvSpPr>
        <p:spPr>
          <a:xfrm>
            <a:off x="72216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9"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0" name="PlaceHolder 4"/>
          <p:cNvSpPr>
            <a:spLocks noGrp="1"/>
          </p:cNvSpPr>
          <p:nvPr>
            <p:ph type="body"/>
          </p:nvPr>
        </p:nvSpPr>
        <p:spPr>
          <a:xfrm>
            <a:off x="470484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62"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3"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4" name="PlaceHolder 4"/>
          <p:cNvSpPr>
            <a:spLocks noGrp="1"/>
          </p:cNvSpPr>
          <p:nvPr>
            <p:ph type="body"/>
          </p:nvPr>
        </p:nvSpPr>
        <p:spPr>
          <a:xfrm>
            <a:off x="722160" y="369036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66" name="PlaceHolder 2"/>
          <p:cNvSpPr>
            <a:spLocks noGrp="1"/>
          </p:cNvSpPr>
          <p:nvPr>
            <p:ph type="body"/>
          </p:nvPr>
        </p:nvSpPr>
        <p:spPr>
          <a:xfrm>
            <a:off x="722160" y="290664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7" name="PlaceHolder 3"/>
          <p:cNvSpPr>
            <a:spLocks noGrp="1"/>
          </p:cNvSpPr>
          <p:nvPr>
            <p:ph type="body"/>
          </p:nvPr>
        </p:nvSpPr>
        <p:spPr>
          <a:xfrm>
            <a:off x="722160" y="369036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69"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470484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2" name="PlaceHolder 5"/>
          <p:cNvSpPr>
            <a:spLocks noGrp="1"/>
          </p:cNvSpPr>
          <p:nvPr>
            <p:ph type="body"/>
          </p:nvPr>
        </p:nvSpPr>
        <p:spPr>
          <a:xfrm>
            <a:off x="72216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74" name="PlaceHolder 2"/>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5" name="PlaceHolder 3"/>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76" name="Picture 75"/>
          <p:cNvPicPr/>
          <p:nvPr/>
        </p:nvPicPr>
        <p:blipFill>
          <a:blip r:embed="rId2"/>
          <a:stretch/>
        </p:blipFill>
        <p:spPr>
          <a:xfrm>
            <a:off x="3668040" y="2906640"/>
            <a:ext cx="1879560" cy="1499760"/>
          </a:xfrm>
          <a:prstGeom prst="rect">
            <a:avLst/>
          </a:prstGeom>
          <a:ln>
            <a:noFill/>
          </a:ln>
        </p:spPr>
      </p:pic>
      <p:pic>
        <p:nvPicPr>
          <p:cNvPr id="77" name="Picture 76"/>
          <p:cNvPicPr/>
          <p:nvPr/>
        </p:nvPicPr>
        <p:blipFill>
          <a:blip r:embed="rId2"/>
          <a:stretch/>
        </p:blipFill>
        <p:spPr>
          <a:xfrm>
            <a:off x="3668040" y="2906640"/>
            <a:ext cx="1879560" cy="14997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D450AFD-1AD4-40A7-ADB3-7F87D0F8D819}" type="datetime2">
              <a:rPr lang="en-US" smtClean="0"/>
              <a:pPr>
                <a:defRPr/>
              </a:pPr>
              <a:t>Monday, December 12, 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1719A2B-6AB5-4698-BD1C-B24CF46110BB}" type="slidenum">
              <a:rPr lang="en-US" smtClean="0"/>
              <a:pPr>
                <a:defRPr/>
              </a:pPr>
              <a:t>‹#›</a:t>
            </a:fld>
            <a:endParaRPr lang="en-US"/>
          </a:p>
        </p:txBody>
      </p:sp>
    </p:spTree>
    <p:extLst>
      <p:ext uri="{BB962C8B-B14F-4D97-AF65-F5344CB8AC3E}">
        <p14:creationId xmlns:p14="http://schemas.microsoft.com/office/powerpoint/2010/main" val="24575339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84" name="PlaceHolder 2"/>
          <p:cNvSpPr>
            <a:spLocks noGrp="1"/>
          </p:cNvSpPr>
          <p:nvPr>
            <p:ph type="subTitle"/>
          </p:nvPr>
        </p:nvSpPr>
        <p:spPr>
          <a:xfrm>
            <a:off x="722160" y="2906640"/>
            <a:ext cx="7772040" cy="1499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86" name="PlaceHolder 2"/>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88" name="PlaceHolder 2"/>
          <p:cNvSpPr>
            <a:spLocks noGrp="1"/>
          </p:cNvSpPr>
          <p:nvPr>
            <p:ph type="body"/>
          </p:nvPr>
        </p:nvSpPr>
        <p:spPr>
          <a:xfrm>
            <a:off x="72216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89" name="PlaceHolder 3"/>
          <p:cNvSpPr>
            <a:spLocks noGrp="1"/>
          </p:cNvSpPr>
          <p:nvPr>
            <p:ph type="body"/>
          </p:nvPr>
        </p:nvSpPr>
        <p:spPr>
          <a:xfrm>
            <a:off x="470484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722160" y="4406760"/>
            <a:ext cx="7772040" cy="6314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93"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94" name="PlaceHolder 3"/>
          <p:cNvSpPr>
            <a:spLocks noGrp="1"/>
          </p:cNvSpPr>
          <p:nvPr>
            <p:ph type="body"/>
          </p:nvPr>
        </p:nvSpPr>
        <p:spPr>
          <a:xfrm>
            <a:off x="72216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95" name="PlaceHolder 4"/>
          <p:cNvSpPr>
            <a:spLocks noGrp="1"/>
          </p:cNvSpPr>
          <p:nvPr>
            <p:ph type="body"/>
          </p:nvPr>
        </p:nvSpPr>
        <p:spPr>
          <a:xfrm>
            <a:off x="470484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97" name="PlaceHolder 2"/>
          <p:cNvSpPr>
            <a:spLocks noGrp="1"/>
          </p:cNvSpPr>
          <p:nvPr>
            <p:ph type="body"/>
          </p:nvPr>
        </p:nvSpPr>
        <p:spPr>
          <a:xfrm>
            <a:off x="72216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98"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99" name="PlaceHolder 4"/>
          <p:cNvSpPr>
            <a:spLocks noGrp="1"/>
          </p:cNvSpPr>
          <p:nvPr>
            <p:ph type="body"/>
          </p:nvPr>
        </p:nvSpPr>
        <p:spPr>
          <a:xfrm>
            <a:off x="470484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01"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02"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03" name="PlaceHolder 4"/>
          <p:cNvSpPr>
            <a:spLocks noGrp="1"/>
          </p:cNvSpPr>
          <p:nvPr>
            <p:ph type="body"/>
          </p:nvPr>
        </p:nvSpPr>
        <p:spPr>
          <a:xfrm>
            <a:off x="722160" y="369036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05" name="PlaceHolder 2"/>
          <p:cNvSpPr>
            <a:spLocks noGrp="1"/>
          </p:cNvSpPr>
          <p:nvPr>
            <p:ph type="body"/>
          </p:nvPr>
        </p:nvSpPr>
        <p:spPr>
          <a:xfrm>
            <a:off x="722160" y="290664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06" name="PlaceHolder 3"/>
          <p:cNvSpPr>
            <a:spLocks noGrp="1"/>
          </p:cNvSpPr>
          <p:nvPr>
            <p:ph type="body"/>
          </p:nvPr>
        </p:nvSpPr>
        <p:spPr>
          <a:xfrm>
            <a:off x="722160" y="369036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08"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09"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10" name="PlaceHolder 4"/>
          <p:cNvSpPr>
            <a:spLocks noGrp="1"/>
          </p:cNvSpPr>
          <p:nvPr>
            <p:ph type="body"/>
          </p:nvPr>
        </p:nvSpPr>
        <p:spPr>
          <a:xfrm>
            <a:off x="470484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11" name="PlaceHolder 5"/>
          <p:cNvSpPr>
            <a:spLocks noGrp="1"/>
          </p:cNvSpPr>
          <p:nvPr>
            <p:ph type="body"/>
          </p:nvPr>
        </p:nvSpPr>
        <p:spPr>
          <a:xfrm>
            <a:off x="72216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13" name="PlaceHolder 2"/>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14" name="PlaceHolder 3"/>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115" name="Picture 114"/>
          <p:cNvPicPr/>
          <p:nvPr/>
        </p:nvPicPr>
        <p:blipFill>
          <a:blip r:embed="rId2"/>
          <a:stretch/>
        </p:blipFill>
        <p:spPr>
          <a:xfrm>
            <a:off x="3668040" y="2906640"/>
            <a:ext cx="1879560" cy="1499760"/>
          </a:xfrm>
          <a:prstGeom prst="rect">
            <a:avLst/>
          </a:prstGeom>
          <a:ln>
            <a:noFill/>
          </a:ln>
        </p:spPr>
      </p:pic>
      <p:pic>
        <p:nvPicPr>
          <p:cNvPr id="116" name="Picture 115"/>
          <p:cNvPicPr/>
          <p:nvPr/>
        </p:nvPicPr>
        <p:blipFill>
          <a:blip r:embed="rId2"/>
          <a:stretch/>
        </p:blipFill>
        <p:spPr>
          <a:xfrm>
            <a:off x="3668040" y="2906640"/>
            <a:ext cx="1879560" cy="149976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72216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470484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722160" y="4406760"/>
            <a:ext cx="7772040" cy="6314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72216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470484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72216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470484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722160" y="369036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b="0" strike="noStrike" spc="-1">
                <a:solidFill>
                  <a:srgbClr val="000000"/>
                </a:solidFill>
                <a:uFill>
                  <a:solidFill>
                    <a:srgbClr val="FFFFFF"/>
                  </a:solidFill>
                </a:uFill>
                <a:latin typeface="Calibri"/>
              </a:rPr>
              <a:t>Click to edit Master title style</a:t>
            </a:r>
            <a:endParaRPr lang="en-US" sz="4400" b="0" strike="noStrike" spc="-1">
              <a:solidFill>
                <a:srgbClr val="000000"/>
              </a:solidFill>
              <a:uFill>
                <a:solidFill>
                  <a:srgbClr val="FFFFFF"/>
                </a:solidFill>
              </a:uFill>
              <a:latin typeface="Arial"/>
            </a:endParaRP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Arial"/>
              </a:rPr>
              <a:t>9/11/17</a:t>
            </a:r>
            <a:endParaRPr lang="en-US" sz="14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17458DA3-A124-461E-90B7-7075DC13EDE1}" type="slidenum">
              <a:rPr lang="en-US" sz="1200" b="0" strike="noStrike" spc="-1">
                <a:solidFill>
                  <a:srgbClr val="8B8B8B"/>
                </a:solidFill>
                <a:uFill>
                  <a:solidFill>
                    <a:srgbClr val="FFFFFF"/>
                  </a:solidFill>
                </a:uFill>
                <a:latin typeface="Arial"/>
              </a:rPr>
              <a:t>‹#›</a:t>
            </a:fld>
            <a:endParaRPr lang="en-US" sz="1400" b="0" strike="noStrike" spc="-1">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24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b="0" strike="noStrike" spc="-1">
                <a:solidFill>
                  <a:srgbClr val="000000"/>
                </a:solidFill>
                <a:uFill>
                  <a:solidFill>
                    <a:srgbClr val="FFFFFF"/>
                  </a:solidFill>
                </a:uFill>
                <a:latin typeface="Calibri"/>
              </a:rPr>
              <a:t>Click to edit Master title style</a:t>
            </a:r>
            <a:endParaRPr lang="en-US" sz="4400" b="0" strike="noStrike" spc="-1">
              <a:solidFill>
                <a:srgbClr val="000000"/>
              </a:solidFill>
              <a:uFill>
                <a:solidFill>
                  <a:srgbClr val="FFFFFF"/>
                </a:solidFill>
              </a:u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32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32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Sixth Outline Level</a:t>
            </a: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Seventh Outline LevelClick to edit Master text styles</a:t>
            </a:r>
          </a:p>
          <a:p>
            <a:pPr marL="743040" lvl="1" indent="-28548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Second level</a:t>
            </a:r>
            <a:endParaRPr lang="en-US" sz="3200" b="0" strike="noStrike" spc="-1">
              <a:solidFill>
                <a:srgbClr val="000000"/>
              </a:solidFill>
              <a:uFill>
                <a:solidFill>
                  <a:srgbClr val="FFFFFF"/>
                </a:solidFill>
              </a:uFill>
              <a:latin typeface="Calibri"/>
            </a:endParaRPr>
          </a:p>
          <a:p>
            <a:pPr marL="1143000" lvl="2" indent="-22824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Third level</a:t>
            </a:r>
            <a:endParaRPr lang="en-US" sz="3200" b="0" strike="noStrike" spc="-1">
              <a:solidFill>
                <a:srgbClr val="000000"/>
              </a:solidFill>
              <a:uFill>
                <a:solidFill>
                  <a:srgbClr val="FFFFFF"/>
                </a:solidFill>
              </a:uFill>
              <a:latin typeface="Calibri"/>
            </a:endParaRPr>
          </a:p>
          <a:p>
            <a:pPr marL="1600200" lvl="3"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Fourth level</a:t>
            </a:r>
            <a:endParaRPr lang="en-US" sz="3200" b="0" strike="noStrike" spc="-1">
              <a:solidFill>
                <a:srgbClr val="000000"/>
              </a:solidFill>
              <a:uFill>
                <a:solidFill>
                  <a:srgbClr val="FFFFFF"/>
                </a:solidFill>
              </a:uFill>
              <a:latin typeface="Calibri"/>
            </a:endParaRPr>
          </a:p>
          <a:p>
            <a:pPr marL="2057400" lvl="4"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Fifth level</a:t>
            </a:r>
            <a:endParaRPr lang="en-US" sz="3200" b="0" strike="noStrike" spc="-1">
              <a:solidFill>
                <a:srgbClr val="000000"/>
              </a:solidFill>
              <a:uFill>
                <a:solidFill>
                  <a:srgbClr val="FFFFFF"/>
                </a:solidFill>
              </a:u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Arial"/>
              </a:rPr>
              <a:t>9/11/17</a:t>
            </a:r>
            <a:endParaRPr lang="en-US" sz="1400" b="0" strike="noStrike" spc="-1">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685A8C58-2AE9-4FD3-962B-B668530547BA}" type="slidenum">
              <a:rPr lang="en-US" sz="1200" b="0" strike="noStrike" spc="-1">
                <a:solidFill>
                  <a:srgbClr val="8B8B8B"/>
                </a:solidFill>
                <a:uFill>
                  <a:solidFill>
                    <a:srgbClr val="FFFFFF"/>
                  </a:solidFill>
                </a:uFill>
                <a:latin typeface="Arial"/>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8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722160" y="4406760"/>
            <a:ext cx="7772040" cy="1361880"/>
          </a:xfrm>
          <a:prstGeom prst="rect">
            <a:avLst/>
          </a:prstGeom>
        </p:spPr>
        <p:txBody>
          <a:bodyPr/>
          <a:lstStyle/>
          <a:p>
            <a:pPr>
              <a:lnSpc>
                <a:spcPct val="100000"/>
              </a:lnSpc>
            </a:pPr>
            <a:r>
              <a:rPr lang="en-US" sz="4000" b="1" strike="noStrike" cap="all" spc="-1">
                <a:solidFill>
                  <a:srgbClr val="000000"/>
                </a:solidFill>
                <a:uFill>
                  <a:solidFill>
                    <a:srgbClr val="FFFFFF"/>
                  </a:solidFill>
                </a:uFill>
                <a:latin typeface="Calibri"/>
              </a:rPr>
              <a:t>Click to edit Master title style</a:t>
            </a:r>
            <a:endParaRPr lang="en-US" sz="44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722160" y="2906640"/>
            <a:ext cx="7772040" cy="1499760"/>
          </a:xfrm>
          <a:prstGeom prst="rect">
            <a:avLst/>
          </a:prstGeom>
        </p:spPr>
        <p:txBody>
          <a:bodyPr anchor="b"/>
          <a:lstStyle/>
          <a:p>
            <a:pPr marL="432000" indent="-324000">
              <a:buClr>
                <a:srgbClr val="000000"/>
              </a:buClr>
              <a:buSzPct val="45000"/>
              <a:buFont typeface="Wingdings" charset="2"/>
              <a:buChar char=""/>
            </a:pPr>
            <a:r>
              <a:rPr lang="en-US" sz="2000" b="0" strike="noStrike" spc="-1">
                <a:solidFill>
                  <a:srgbClr val="8B8B8B"/>
                </a:solidFill>
                <a:uFill>
                  <a:solidFill>
                    <a:srgbClr val="FFFFFF"/>
                  </a:solidFill>
                </a:uFill>
                <a:latin typeface="Calibri"/>
              </a:rPr>
              <a:t>Click to edit the outline text format</a:t>
            </a:r>
            <a:endParaRPr lang="en-US" sz="2000" b="0" strike="noStrike" spc="-1">
              <a:solidFill>
                <a:srgbClr val="000000"/>
              </a:solidFill>
              <a:uFill>
                <a:solidFill>
                  <a:srgbClr val="FFFFFF"/>
                </a:solidFill>
              </a:uFill>
              <a:latin typeface="Calibri"/>
            </a:endParaRPr>
          </a:p>
          <a:p>
            <a:pPr marL="864000" lvl="1" indent="-324000">
              <a:buClr>
                <a:srgbClr val="000000"/>
              </a:buClr>
              <a:buSzPct val="75000"/>
              <a:buFont typeface="Symbol" charset="2"/>
              <a:buChar char=""/>
            </a:pPr>
            <a:r>
              <a:rPr lang="en-US" sz="2000" b="0" strike="noStrike" spc="-1">
                <a:solidFill>
                  <a:srgbClr val="8B8B8B"/>
                </a:solidFill>
                <a:uFill>
                  <a:solidFill>
                    <a:srgbClr val="FFFFFF"/>
                  </a:solidFill>
                </a:uFill>
                <a:latin typeface="Calibri"/>
              </a:rPr>
              <a:t>Second Outline Level</a:t>
            </a:r>
            <a:endParaRPr lang="en-US" sz="2000" b="0" strike="noStrike" spc="-1">
              <a:solidFill>
                <a:srgbClr val="000000"/>
              </a:solidFill>
              <a:uFill>
                <a:solidFill>
                  <a:srgbClr val="FFFFFF"/>
                </a:solidFill>
              </a:uFill>
              <a:latin typeface="Calibri"/>
            </a:endParaRPr>
          </a:p>
          <a:p>
            <a:pPr marL="1296000" lvl="2" indent="-288000">
              <a:buClr>
                <a:srgbClr val="000000"/>
              </a:buClr>
              <a:buSzPct val="45000"/>
              <a:buFont typeface="Wingdings" charset="2"/>
              <a:buChar char=""/>
            </a:pPr>
            <a:r>
              <a:rPr lang="en-US" sz="2000" b="0" strike="noStrike" spc="-1">
                <a:solidFill>
                  <a:srgbClr val="8B8B8B"/>
                </a:solidFill>
                <a:uFill>
                  <a:solidFill>
                    <a:srgbClr val="FFFFFF"/>
                  </a:solidFill>
                </a:uFill>
                <a:latin typeface="Calibri"/>
              </a:rPr>
              <a:t>Third Outline Level</a:t>
            </a:r>
            <a:endParaRPr lang="en-US" sz="2000" b="0" strike="noStrike" spc="-1">
              <a:solidFill>
                <a:srgbClr val="000000"/>
              </a:solidFill>
              <a:uFill>
                <a:solidFill>
                  <a:srgbClr val="FFFFFF"/>
                </a:solidFill>
              </a:uFill>
              <a:latin typeface="Calibri"/>
            </a:endParaRPr>
          </a:p>
          <a:p>
            <a:pPr marL="1728000" lvl="3" indent="-216000">
              <a:buClr>
                <a:srgbClr val="000000"/>
              </a:buClr>
              <a:buSzPct val="75000"/>
              <a:buFont typeface="Symbol" charset="2"/>
              <a:buChar char=""/>
            </a:pPr>
            <a:r>
              <a:rPr lang="en-US" sz="2000" b="0" strike="noStrike" spc="-1">
                <a:solidFill>
                  <a:srgbClr val="8B8B8B"/>
                </a:solidFill>
                <a:uFill>
                  <a:solidFill>
                    <a:srgbClr val="FFFFFF"/>
                  </a:solidFill>
                </a:uFill>
                <a:latin typeface="Calibri"/>
              </a:rPr>
              <a:t>Fourth Outline Level</a:t>
            </a:r>
            <a:endParaRPr lang="en-US" sz="2000" b="0" strike="noStrike" spc="-1">
              <a:solidFill>
                <a:srgbClr val="000000"/>
              </a:solidFill>
              <a:uFill>
                <a:solidFill>
                  <a:srgbClr val="FFFFFF"/>
                </a:solidFill>
              </a:uFill>
              <a:latin typeface="Calibri"/>
            </a:endParaRPr>
          </a:p>
          <a:p>
            <a:pPr marL="2160000" lvl="4" indent="-216000">
              <a:buClr>
                <a:srgbClr val="000000"/>
              </a:buClr>
              <a:buSzPct val="45000"/>
              <a:buFont typeface="Wingdings" charset="2"/>
              <a:buChar char=""/>
            </a:pPr>
            <a:r>
              <a:rPr lang="en-US" sz="2000" b="0" strike="noStrike" spc="-1">
                <a:solidFill>
                  <a:srgbClr val="8B8B8B"/>
                </a:solidFill>
                <a:uFill>
                  <a:solidFill>
                    <a:srgbClr val="FFFFFF"/>
                  </a:solidFill>
                </a:uFill>
                <a:latin typeface="Calibri"/>
              </a:rPr>
              <a:t>Fifth Outline Level</a:t>
            </a:r>
            <a:endParaRPr lang="en-US" sz="2000" b="0" strike="noStrike" spc="-1">
              <a:solidFill>
                <a:srgbClr val="000000"/>
              </a:solidFill>
              <a:uFill>
                <a:solidFill>
                  <a:srgbClr val="FFFFFF"/>
                </a:solidFill>
              </a:uFill>
              <a:latin typeface="Calibri"/>
            </a:endParaRPr>
          </a:p>
          <a:p>
            <a:pPr marL="2592000" lvl="5" indent="-216000">
              <a:buClr>
                <a:srgbClr val="000000"/>
              </a:buClr>
              <a:buSzPct val="45000"/>
              <a:buFont typeface="Wingdings" charset="2"/>
              <a:buChar char=""/>
            </a:pPr>
            <a:r>
              <a:rPr lang="en-US" sz="2000" b="0" strike="noStrike" spc="-1">
                <a:solidFill>
                  <a:srgbClr val="8B8B8B"/>
                </a:solidFill>
                <a:uFill>
                  <a:solidFill>
                    <a:srgbClr val="FFFFFF"/>
                  </a:solidFill>
                </a:uFill>
                <a:latin typeface="Calibri"/>
              </a:rPr>
              <a:t>Sixth Outline Level</a:t>
            </a:r>
            <a:endParaRPr lang="en-US" sz="2000" b="0" strike="noStrike" spc="-1">
              <a:solidFill>
                <a:srgbClr val="000000"/>
              </a:solidFill>
              <a:uFill>
                <a:solidFill>
                  <a:srgbClr val="FFFFFF"/>
                </a:solidFill>
              </a:uFill>
              <a:latin typeface="Calibri"/>
            </a:endParaRPr>
          </a:p>
          <a:p>
            <a:pPr>
              <a:lnSpc>
                <a:spcPct val="100000"/>
              </a:lnSpc>
            </a:pPr>
            <a:r>
              <a:rPr lang="en-US" sz="2000" b="0" strike="noStrike" spc="-1">
                <a:solidFill>
                  <a:srgbClr val="8B8B8B"/>
                </a:solidFill>
                <a:uFill>
                  <a:solidFill>
                    <a:srgbClr val="FFFFFF"/>
                  </a:solidFill>
                </a:uFill>
                <a:latin typeface="Calibri"/>
              </a:rPr>
              <a:t>Seventh Outline LevelClick to edit Master text styles</a:t>
            </a:r>
            <a:endParaRPr lang="en-US" sz="2000" b="0" strike="noStrike" spc="-1">
              <a:solidFill>
                <a:srgbClr val="000000"/>
              </a:solidFill>
              <a:uFill>
                <a:solidFill>
                  <a:srgbClr val="FFFFFF"/>
                </a:solidFill>
              </a:uFill>
              <a:latin typeface="Calibri"/>
            </a:endParaRPr>
          </a:p>
        </p:txBody>
      </p:sp>
      <p:sp>
        <p:nvSpPr>
          <p:cNvPr id="80"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Arial"/>
              </a:rPr>
              <a:t>9/11/17</a:t>
            </a:r>
            <a:endParaRPr lang="en-US" sz="1400" b="0" strike="noStrike" spc="-1">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3124080" y="6356520"/>
            <a:ext cx="28951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99776FAF-2E38-456B-A059-E17E97C51F9B}" type="slidenum">
              <a:rPr lang="en-US" sz="1200" b="0" strike="noStrike" spc="-1">
                <a:solidFill>
                  <a:srgbClr val="8B8B8B"/>
                </a:solidFill>
                <a:uFill>
                  <a:solidFill>
                    <a:srgbClr val="FFFFFF"/>
                  </a:solidFill>
                </a:uFill>
                <a:latin typeface="Arial"/>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7.xml"/><Relationship Id="rId4" Type="http://schemas.openxmlformats.org/officeDocument/2006/relationships/image" Target="../media/image14.tiff"/></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customXml" Target="../ink/ink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685800" y="2130480"/>
            <a:ext cx="7772040" cy="146952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CSSE 220</a:t>
            </a:r>
            <a:endParaRPr lang="en-US" sz="4400" b="0" strike="noStrike" spc="-1">
              <a:solidFill>
                <a:srgbClr val="000000"/>
              </a:solidFill>
              <a:uFill>
                <a:solidFill>
                  <a:srgbClr val="FFFFFF"/>
                </a:solidFill>
              </a:uFill>
              <a:latin typeface="Arial"/>
            </a:endParaRPr>
          </a:p>
        </p:txBody>
      </p:sp>
      <p:sp>
        <p:nvSpPr>
          <p:cNvPr id="123" name="TextShape 2"/>
          <p:cNvSpPr txBox="1"/>
          <p:nvPr/>
        </p:nvSpPr>
        <p:spPr>
          <a:xfrm>
            <a:off x="1371600" y="3886200"/>
            <a:ext cx="6400440" cy="1752120"/>
          </a:xfrm>
          <a:prstGeom prst="rect">
            <a:avLst/>
          </a:prstGeom>
          <a:noFill/>
          <a:ln>
            <a:noFill/>
          </a:ln>
        </p:spPr>
        <p:txBody>
          <a:bodyPr/>
          <a:lstStyle/>
          <a:p>
            <a:pPr algn="ctr">
              <a:lnSpc>
                <a:spcPct val="100000"/>
              </a:lnSpc>
            </a:pPr>
            <a:r>
              <a:rPr lang="en-US" sz="3200" b="0" strike="noStrike" spc="-1">
                <a:solidFill>
                  <a:srgbClr val="8B8B8B"/>
                </a:solidFill>
                <a:uFill>
                  <a:solidFill>
                    <a:srgbClr val="FFFFFF"/>
                  </a:solidFill>
                </a:uFill>
                <a:latin typeface="Calibri"/>
              </a:rPr>
              <a:t>Intro to Java Graphics</a:t>
            </a:r>
            <a:endParaRPr lang="en-US" sz="3200" b="0" strike="noStrike" spc="-1">
              <a:solidFill>
                <a:srgbClr val="000000"/>
              </a:solidFill>
              <a:uFill>
                <a:solidFill>
                  <a:srgbClr val="FFFFFF"/>
                </a:solidFill>
              </a:uFill>
              <a:latin typeface="Arial"/>
            </a:endParaRPr>
          </a:p>
        </p:txBody>
      </p:sp>
      <p:sp>
        <p:nvSpPr>
          <p:cNvPr id="5" name="Rectangle 4">
            <a:extLst>
              <a:ext uri="{FF2B5EF4-FFF2-40B4-BE49-F238E27FC236}">
                <a16:creationId xmlns:a16="http://schemas.microsoft.com/office/drawing/2014/main" id="{910CDCD5-1F47-FB4A-92ED-49A403429AF3}"/>
              </a:ext>
            </a:extLst>
          </p:cNvPr>
          <p:cNvSpPr/>
          <p:nvPr/>
        </p:nvSpPr>
        <p:spPr>
          <a:xfrm>
            <a:off x="304620" y="5185401"/>
            <a:ext cx="8534400" cy="129540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PracticeIntroToJavaGraphics</a:t>
            </a:r>
            <a:endParaRPr lang="en-US" sz="2400" i="1" dirty="0"/>
          </a:p>
          <a:p>
            <a:pPr marL="342900" indent="-342900">
              <a:buFont typeface="Arial" panose="020B0604020202020204" pitchFamily="34" charset="0"/>
              <a:buChar char="•"/>
            </a:pPr>
            <a:r>
              <a:rPr lang="en-US" sz="2400" i="1" dirty="0" err="1"/>
              <a:t>PracticeIntroToJavaGraphicsSolution</a:t>
            </a:r>
            <a:endParaRPr lang="en-US" sz="2400" i="1" dirty="0"/>
          </a:p>
        </p:txBody>
      </p:sp>
      <p:sp>
        <p:nvSpPr>
          <p:cNvPr id="2" name="TextBox 1">
            <a:extLst>
              <a:ext uri="{FF2B5EF4-FFF2-40B4-BE49-F238E27FC236}">
                <a16:creationId xmlns:a16="http://schemas.microsoft.com/office/drawing/2014/main" id="{7EA29990-74E3-624E-BB69-B6312725AD83}"/>
              </a:ext>
            </a:extLst>
          </p:cNvPr>
          <p:cNvSpPr txBox="1"/>
          <p:nvPr/>
        </p:nvSpPr>
        <p:spPr>
          <a:xfrm>
            <a:off x="4038600" y="672930"/>
            <a:ext cx="4619625" cy="104644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dirty="0">
                <a:highlight>
                  <a:srgbClr val="FFFF00"/>
                </a:highlight>
              </a:rPr>
              <a:t>Today’s Attendance password</a:t>
            </a:r>
          </a:p>
          <a:p>
            <a:r>
              <a:rPr lang="en-US" sz="4400" dirty="0" err="1">
                <a:highlight>
                  <a:srgbClr val="FFFF00"/>
                </a:highlight>
              </a:rPr>
              <a:t>howtodraw</a:t>
            </a:r>
            <a:endParaRPr lang="en-US" sz="4400" dirty="0">
              <a:highlight>
                <a:srgbClr val="FFFF00"/>
              </a:highlight>
            </a:endParaRPr>
          </a:p>
        </p:txBody>
      </p:sp>
      <p:pic>
        <p:nvPicPr>
          <p:cNvPr id="3" name="Picture 2">
            <a:extLst>
              <a:ext uri="{FF2B5EF4-FFF2-40B4-BE49-F238E27FC236}">
                <a16:creationId xmlns:a16="http://schemas.microsoft.com/office/drawing/2014/main" id="{A45AB32E-CCFF-47DA-FB67-AFE3A0ABBA86}"/>
              </a:ext>
            </a:extLst>
          </p:cNvPr>
          <p:cNvPicPr>
            <a:picLocks noChangeAspect="1"/>
          </p:cNvPicPr>
          <p:nvPr/>
        </p:nvPicPr>
        <p:blipFill>
          <a:blip r:embed="rId3"/>
          <a:stretch>
            <a:fillRect/>
          </a:stretch>
        </p:blipFill>
        <p:spPr>
          <a:xfrm>
            <a:off x="485775" y="115598"/>
            <a:ext cx="2683719" cy="2324076"/>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3"/>
          <p:cNvSpPr txBox="1"/>
          <p:nvPr/>
        </p:nvSpPr>
        <p:spPr>
          <a:xfrm>
            <a:off x="463320" y="11340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Rotate</a:t>
            </a:r>
            <a:endParaRPr lang="en-US" sz="4400" b="0" strike="noStrike" spc="-1">
              <a:solidFill>
                <a:srgbClr val="000000"/>
              </a:solidFill>
              <a:uFill>
                <a:solidFill>
                  <a:srgbClr val="FFFFFF"/>
                </a:solidFill>
              </a:uFill>
              <a:latin typeface="Arial"/>
            </a:endParaRPr>
          </a:p>
        </p:txBody>
      </p:sp>
      <p:sp>
        <p:nvSpPr>
          <p:cNvPr id="161" name="CustomShape 4"/>
          <p:cNvSpPr/>
          <p:nvPr/>
        </p:nvSpPr>
        <p:spPr>
          <a:xfrm>
            <a:off x="4562253" y="1214919"/>
            <a:ext cx="3599280" cy="67552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Let’s say we’ve already translated</a:t>
            </a:r>
          </a:p>
          <a:p>
            <a:pPr>
              <a:lnSpc>
                <a:spcPct val="100000"/>
              </a:lnSpc>
            </a:pPr>
            <a:r>
              <a:rPr lang="en-US" sz="1800" b="0" strike="noStrike" spc="-1">
                <a:solidFill>
                  <a:srgbClr val="000000"/>
                </a:solidFill>
                <a:uFill>
                  <a:solidFill>
                    <a:srgbClr val="FFFFFF"/>
                  </a:solidFill>
                </a:uFill>
                <a:latin typeface="Arial"/>
              </a:rPr>
              <a:t>to put the origin at (50,50) </a:t>
            </a:r>
          </a:p>
        </p:txBody>
      </p:sp>
      <p:sp>
        <p:nvSpPr>
          <p:cNvPr id="162" name="CustomShape 5"/>
          <p:cNvSpPr/>
          <p:nvPr/>
        </p:nvSpPr>
        <p:spPr>
          <a:xfrm>
            <a:off x="4582274" y="1857055"/>
            <a:ext cx="4654533" cy="1944384"/>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If we draw a rectangle like this:</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b="0" strike="noStrike" spc="-1" err="1">
                <a:solidFill>
                  <a:srgbClr val="000000"/>
                </a:solidFill>
                <a:uFill>
                  <a:solidFill>
                    <a:srgbClr val="FFFFFF"/>
                  </a:solidFill>
                </a:uFill>
                <a:latin typeface="Courier New" panose="02070309020205020404" pitchFamily="49" charset="0"/>
                <a:cs typeface="Courier New" panose="02070309020205020404" pitchFamily="49" charset="0"/>
              </a:rPr>
              <a:t>xLoc</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 = 0;</a:t>
            </a:r>
          </a:p>
          <a:p>
            <a:pPr>
              <a:lnSpc>
                <a:spcPct val="100000"/>
              </a:lnSpc>
            </a:pP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yLoc</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 0;</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width 50;</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int height = 10;</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g2d.drawRect(</a:t>
            </a:r>
            <a:r>
              <a:rPr lang="en-US" sz="1400" b="0" strike="noStrike" spc="-1" err="1">
                <a:solidFill>
                  <a:srgbClr val="000000"/>
                </a:solidFill>
                <a:uFill>
                  <a:solidFill>
                    <a:srgbClr val="FFFFFF"/>
                  </a:solidFill>
                </a:uFill>
                <a:latin typeface="Courier New" panose="02070309020205020404" pitchFamily="49" charset="0"/>
                <a:cs typeface="Courier New" panose="02070309020205020404" pitchFamily="49" charset="0"/>
              </a:rPr>
              <a:t>xLoc</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yLoc</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 width, height)</a:t>
            </a:r>
            <a:r>
              <a:rPr lang="en-US" sz="16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a:t>
            </a:r>
          </a:p>
          <a:p>
            <a:pPr>
              <a:lnSpc>
                <a:spcPct val="100000"/>
              </a:lnSpc>
            </a:pPr>
            <a:r>
              <a:rPr lang="en-US" sz="1800" b="0" strike="noStrike" spc="-1">
                <a:solidFill>
                  <a:srgbClr val="000000"/>
                </a:solidFill>
                <a:uFill>
                  <a:solidFill>
                    <a:srgbClr val="FFFFFF"/>
                  </a:solidFill>
                </a:uFill>
                <a:latin typeface="Arial"/>
              </a:rPr>
              <a:t>We get</a:t>
            </a:r>
          </a:p>
          <a:p>
            <a:pPr>
              <a:lnSpc>
                <a:spcPct val="100000"/>
              </a:lnSpc>
            </a:pPr>
            <a:endParaRPr lang="en-US" sz="1800" b="0" strike="noStrike" spc="-1">
              <a:solidFill>
                <a:srgbClr val="000000"/>
              </a:solidFill>
              <a:uFill>
                <a:solidFill>
                  <a:srgbClr val="FFFFFF"/>
                </a:solidFill>
              </a:uFill>
              <a:latin typeface="Arial"/>
            </a:endParaRPr>
          </a:p>
        </p:txBody>
      </p:sp>
      <p:sp>
        <p:nvSpPr>
          <p:cNvPr id="168" name="CustomShape 11"/>
          <p:cNvSpPr/>
          <p:nvPr/>
        </p:nvSpPr>
        <p:spPr>
          <a:xfrm>
            <a:off x="4609057" y="3786555"/>
            <a:ext cx="4350008" cy="1792311"/>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What would happen if we called:</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 </a:t>
            </a:r>
            <a:r>
              <a:rPr lang="en-US" sz="1400" b="0" strike="noStrike" spc="-1" err="1">
                <a:solidFill>
                  <a:srgbClr val="000000"/>
                </a:solidFill>
                <a:uFill>
                  <a:solidFill>
                    <a:srgbClr val="FFFFFF"/>
                  </a:solidFill>
                </a:uFill>
                <a:latin typeface="Courier New" panose="02070309020205020404" pitchFamily="49" charset="0"/>
                <a:cs typeface="Courier New" panose="02070309020205020404" pitchFamily="49" charset="0"/>
              </a:rPr>
              <a:t>Math.PI</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/4 is in radians</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g2d.rotate(</a:t>
            </a:r>
            <a:r>
              <a:rPr lang="en-US" sz="1400" b="0" strike="noStrike" spc="-1" err="1">
                <a:solidFill>
                  <a:srgbClr val="000000"/>
                </a:solidFill>
                <a:uFill>
                  <a:solidFill>
                    <a:srgbClr val="FFFFFF"/>
                  </a:solidFill>
                </a:uFill>
                <a:latin typeface="Courier New" panose="02070309020205020404" pitchFamily="49" charset="0"/>
                <a:cs typeface="Courier New" panose="02070309020205020404" pitchFamily="49" charset="0"/>
              </a:rPr>
              <a:t>Math.PI</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/4);</a:t>
            </a:r>
          </a:p>
          <a:p>
            <a:pPr>
              <a:lnSpc>
                <a:spcPct val="100000"/>
              </a:lnSpc>
            </a:pPr>
            <a:r>
              <a:rPr lang="en-US" sz="1800" b="0" strike="noStrike" spc="-1">
                <a:solidFill>
                  <a:srgbClr val="000000"/>
                </a:solidFill>
                <a:uFill>
                  <a:solidFill>
                    <a:srgbClr val="FFFFFF"/>
                  </a:solidFill>
                </a:uFill>
                <a:latin typeface="Arial"/>
              </a:rPr>
              <a:t>then call :</a:t>
            </a:r>
          </a:p>
          <a:p>
            <a:pPr>
              <a:lnSpc>
                <a:spcPct val="100000"/>
              </a:lnSpc>
            </a:pP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g2d.drawRect(</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xLoc</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yLoc</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width, height)</a:t>
            </a:r>
            <a:r>
              <a:rPr lang="en-US" sz="1600" spc="-1">
                <a:solidFill>
                  <a:srgbClr val="000000"/>
                </a:solidFill>
                <a:uFill>
                  <a:solidFill>
                    <a:srgbClr val="FFFFFF"/>
                  </a:solidFill>
                </a:uFill>
                <a:latin typeface="Courier New" panose="02070309020205020404" pitchFamily="49" charset="0"/>
                <a:cs typeface="Courier New" panose="02070309020205020404" pitchFamily="49" charset="0"/>
              </a:rPr>
              <a:t>;</a:t>
            </a:r>
          </a:p>
          <a:p>
            <a:pPr>
              <a:lnSpc>
                <a:spcPct val="100000"/>
              </a:lnSpc>
            </a:pPr>
            <a:r>
              <a:rPr lang="en-US" spc="-1">
                <a:solidFill>
                  <a:srgbClr val="000000"/>
                </a:solidFill>
                <a:uFill>
                  <a:solidFill>
                    <a:srgbClr val="FFFFFF"/>
                  </a:solidFill>
                </a:uFill>
                <a:latin typeface="Arial"/>
              </a:rPr>
              <a:t>We get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170" name="CustomShape 13"/>
          <p:cNvSpPr/>
          <p:nvPr/>
        </p:nvSpPr>
        <p:spPr>
          <a:xfrm>
            <a:off x="544530" y="5396040"/>
            <a:ext cx="8276048" cy="1004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Remember</a:t>
            </a:r>
            <a:r>
              <a:rPr lang="en-US" spc="-1">
                <a:solidFill>
                  <a:srgbClr val="000000"/>
                </a:solidFill>
                <a:uFill>
                  <a:solidFill>
                    <a:srgbClr val="FFFFFF"/>
                  </a:solidFill>
                </a:uFill>
                <a:latin typeface="Arial"/>
              </a:rPr>
              <a:t>:</a:t>
            </a:r>
          </a:p>
          <a:p>
            <a:pPr marL="285750" indent="-285750">
              <a:lnSpc>
                <a:spcPct val="100000"/>
              </a:lnSpc>
              <a:buFont typeface="Arial" panose="020B0604020202020204" pitchFamily="34" charset="0"/>
              <a:buChar char="•"/>
            </a:pPr>
            <a:r>
              <a:rPr lang="en-US" sz="1800" b="0" strike="noStrike" spc="-1">
                <a:solidFill>
                  <a:srgbClr val="000000"/>
                </a:solidFill>
                <a:uFill>
                  <a:solidFill>
                    <a:srgbClr val="FFFFFF"/>
                  </a:solidFill>
                </a:uFill>
                <a:latin typeface="Arial"/>
              </a:rPr>
              <a:t>y-axis is positive down instead of up, </a:t>
            </a:r>
          </a:p>
          <a:p>
            <a:pPr marL="285750" indent="-285750">
              <a:lnSpc>
                <a:spcPct val="100000"/>
              </a:lnSpc>
              <a:buFont typeface="Arial" panose="020B0604020202020204" pitchFamily="34" charset="0"/>
              <a:buChar char="•"/>
            </a:pPr>
            <a:r>
              <a:rPr lang="en-US" sz="1800" b="0" strike="noStrike" spc="-1">
                <a:solidFill>
                  <a:srgbClr val="000000"/>
                </a:solidFill>
                <a:uFill>
                  <a:solidFill>
                    <a:srgbClr val="FFFFFF"/>
                  </a:solidFill>
                </a:uFill>
                <a:latin typeface="Arial"/>
              </a:rPr>
              <a:t>o the rotate will go reverse of what you might expecting</a:t>
            </a:r>
          </a:p>
          <a:p>
            <a:pPr>
              <a:lnSpc>
                <a:spcPct val="100000"/>
              </a:lnSpc>
            </a:pPr>
            <a:endParaRPr lang="en-US" sz="1800" b="0" strike="noStrike" spc="-1">
              <a:solidFill>
                <a:srgbClr val="000000"/>
              </a:solidFill>
              <a:uFill>
                <a:solidFill>
                  <a:srgbClr val="FFFFFF"/>
                </a:solidFill>
              </a:uFill>
              <a:latin typeface="Arial"/>
            </a:endParaRPr>
          </a:p>
        </p:txBody>
      </p:sp>
      <p:grpSp>
        <p:nvGrpSpPr>
          <p:cNvPr id="2" name="Group 1">
            <a:extLst>
              <a:ext uri="{FF2B5EF4-FFF2-40B4-BE49-F238E27FC236}">
                <a16:creationId xmlns:a16="http://schemas.microsoft.com/office/drawing/2014/main" id="{21F895B8-385D-D744-9DBC-6720AC2056F3}"/>
              </a:ext>
            </a:extLst>
          </p:cNvPr>
          <p:cNvGrpSpPr/>
          <p:nvPr/>
        </p:nvGrpSpPr>
        <p:grpSpPr>
          <a:xfrm>
            <a:off x="0" y="464931"/>
            <a:ext cx="4952880" cy="4131720"/>
            <a:chOff x="321480" y="1256040"/>
            <a:chExt cx="4952880" cy="4131720"/>
          </a:xfrm>
        </p:grpSpPr>
        <p:sp>
          <p:nvSpPr>
            <p:cNvPr id="158" name="Line 1"/>
            <p:cNvSpPr/>
            <p:nvPr/>
          </p:nvSpPr>
          <p:spPr>
            <a:xfrm flipH="1">
              <a:off x="1159380" y="1820520"/>
              <a:ext cx="3277080" cy="285012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59" name="Line 2"/>
            <p:cNvSpPr/>
            <p:nvPr/>
          </p:nvSpPr>
          <p:spPr>
            <a:xfrm>
              <a:off x="1274245" y="1827645"/>
              <a:ext cx="2942466" cy="338307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64" name="Line 7"/>
            <p:cNvSpPr/>
            <p:nvPr/>
          </p:nvSpPr>
          <p:spPr>
            <a:xfrm>
              <a:off x="2627280" y="1256040"/>
              <a:ext cx="0" cy="413172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65" name="Line 8"/>
            <p:cNvSpPr/>
            <p:nvPr/>
          </p:nvSpPr>
          <p:spPr>
            <a:xfrm>
              <a:off x="321480" y="3409920"/>
              <a:ext cx="495288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66" name="CustomShape 9"/>
            <p:cNvSpPr/>
            <p:nvPr/>
          </p:nvSpPr>
          <p:spPr>
            <a:xfrm>
              <a:off x="2550206" y="3306006"/>
              <a:ext cx="190080" cy="190080"/>
            </a:xfrm>
            <a:prstGeom prst="ellipse">
              <a:avLst/>
            </a:prstGeom>
            <a:ln>
              <a:round/>
            </a:ln>
          </p:spPr>
          <p:style>
            <a:lnRef idx="2">
              <a:schemeClr val="accent1">
                <a:shade val="50000"/>
              </a:schemeClr>
            </a:lnRef>
            <a:fillRef idx="1">
              <a:schemeClr val="accent1"/>
            </a:fillRef>
            <a:effectRef idx="0">
              <a:schemeClr val="accent1"/>
            </a:effectRef>
            <a:fontRef idx="minor"/>
          </p:style>
        </p:sp>
        <p:sp>
          <p:nvSpPr>
            <p:cNvPr id="167" name="CustomShape 10"/>
            <p:cNvSpPr/>
            <p:nvPr/>
          </p:nvSpPr>
          <p:spPr>
            <a:xfrm>
              <a:off x="2653231" y="3409920"/>
              <a:ext cx="1563480" cy="28008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169" name="CustomShape 12"/>
            <p:cNvSpPr/>
            <p:nvPr/>
          </p:nvSpPr>
          <p:spPr>
            <a:xfrm rot="2786400">
              <a:off x="2336515" y="3933235"/>
              <a:ext cx="1563480" cy="28008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18" name="CustomShape 6"/>
            <p:cNvSpPr/>
            <p:nvPr/>
          </p:nvSpPr>
          <p:spPr>
            <a:xfrm>
              <a:off x="2645246" y="3452400"/>
              <a:ext cx="650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(0,0)</a:t>
              </a:r>
            </a:p>
          </p:txBody>
        </p:sp>
      </p:grpSp>
      <p:sp>
        <p:nvSpPr>
          <p:cNvPr id="6" name="Freeform 5">
            <a:extLst>
              <a:ext uri="{FF2B5EF4-FFF2-40B4-BE49-F238E27FC236}">
                <a16:creationId xmlns:a16="http://schemas.microsoft.com/office/drawing/2014/main" id="{8097E0BF-33B9-CB4A-BEA4-A7766C90E5BA}"/>
              </a:ext>
            </a:extLst>
          </p:cNvPr>
          <p:cNvSpPr/>
          <p:nvPr/>
        </p:nvSpPr>
        <p:spPr>
          <a:xfrm>
            <a:off x="3441843" y="3010328"/>
            <a:ext cx="1119883" cy="427281"/>
          </a:xfrm>
          <a:custGeom>
            <a:avLst/>
            <a:gdLst>
              <a:gd name="connsiteX0" fmla="*/ 1119883 w 1119883"/>
              <a:gd name="connsiteY0" fmla="*/ 390418 h 427281"/>
              <a:gd name="connsiteX1" fmla="*/ 1027415 w 1119883"/>
              <a:gd name="connsiteY1" fmla="*/ 410966 h 427281"/>
              <a:gd name="connsiteX2" fmla="*/ 585627 w 1119883"/>
              <a:gd name="connsiteY2" fmla="*/ 390418 h 427281"/>
              <a:gd name="connsiteX3" fmla="*/ 0 w 1119883"/>
              <a:gd name="connsiteY3" fmla="*/ 0 h 427281"/>
            </a:gdLst>
            <a:ahLst/>
            <a:cxnLst>
              <a:cxn ang="0">
                <a:pos x="connsiteX0" y="connsiteY0"/>
              </a:cxn>
              <a:cxn ang="0">
                <a:pos x="connsiteX1" y="connsiteY1"/>
              </a:cxn>
              <a:cxn ang="0">
                <a:pos x="connsiteX2" y="connsiteY2"/>
              </a:cxn>
              <a:cxn ang="0">
                <a:pos x="connsiteX3" y="connsiteY3"/>
              </a:cxn>
            </a:cxnLst>
            <a:rect l="l" t="t" r="r" b="b"/>
            <a:pathLst>
              <a:path w="1119883" h="427281">
                <a:moveTo>
                  <a:pt x="1119883" y="390418"/>
                </a:moveTo>
                <a:cubicBezTo>
                  <a:pt x="1118170" y="400692"/>
                  <a:pt x="1116458" y="410966"/>
                  <a:pt x="1027415" y="410966"/>
                </a:cubicBezTo>
                <a:cubicBezTo>
                  <a:pt x="938372" y="410966"/>
                  <a:pt x="756863" y="458912"/>
                  <a:pt x="585627" y="390418"/>
                </a:cubicBezTo>
                <a:cubicBezTo>
                  <a:pt x="414391" y="321924"/>
                  <a:pt x="207195" y="160962"/>
                  <a:pt x="0" y="0"/>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E4AE8596-DC48-724F-AC31-1A7668480436}"/>
              </a:ext>
            </a:extLst>
          </p:cNvPr>
          <p:cNvSpPr/>
          <p:nvPr/>
        </p:nvSpPr>
        <p:spPr>
          <a:xfrm>
            <a:off x="3318553" y="4017196"/>
            <a:ext cx="1273995" cy="1191802"/>
          </a:xfrm>
          <a:custGeom>
            <a:avLst/>
            <a:gdLst>
              <a:gd name="connsiteX0" fmla="*/ 1273995 w 1273995"/>
              <a:gd name="connsiteY0" fmla="*/ 1191802 h 1191802"/>
              <a:gd name="connsiteX1" fmla="*/ 534256 w 1273995"/>
              <a:gd name="connsiteY1" fmla="*/ 924674 h 1191802"/>
              <a:gd name="connsiteX2" fmla="*/ 0 w 1273995"/>
              <a:gd name="connsiteY2" fmla="*/ 0 h 1191802"/>
            </a:gdLst>
            <a:ahLst/>
            <a:cxnLst>
              <a:cxn ang="0">
                <a:pos x="connsiteX0" y="connsiteY0"/>
              </a:cxn>
              <a:cxn ang="0">
                <a:pos x="connsiteX1" y="connsiteY1"/>
              </a:cxn>
              <a:cxn ang="0">
                <a:pos x="connsiteX2" y="connsiteY2"/>
              </a:cxn>
            </a:cxnLst>
            <a:rect l="l" t="t" r="r" b="b"/>
            <a:pathLst>
              <a:path w="1273995" h="1191802">
                <a:moveTo>
                  <a:pt x="1273995" y="1191802"/>
                </a:moveTo>
                <a:cubicBezTo>
                  <a:pt x="1010292" y="1157555"/>
                  <a:pt x="746589" y="1123308"/>
                  <a:pt x="534256" y="924674"/>
                </a:cubicBezTo>
                <a:cubicBezTo>
                  <a:pt x="321923" y="726040"/>
                  <a:pt x="160961" y="363020"/>
                  <a:pt x="0" y="0"/>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525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04226" y="6064792"/>
            <a:ext cx="6070600" cy="369332"/>
          </a:xfrm>
          <a:prstGeom prst="rect">
            <a:avLst/>
          </a:prstGeom>
        </p:spPr>
        <p:txBody>
          <a:bodyPr wrap="square">
            <a:spAutoFit/>
          </a:bodyPr>
          <a:lstStyle/>
          <a:p>
            <a:r>
              <a:rPr lang="en-US" b="1" dirty="0">
                <a:solidFill>
                  <a:srgbClr val="000000"/>
                </a:solidFill>
                <a:latin typeface="Verdana" panose="020B0604030504040204" pitchFamily="34" charset="0"/>
              </a:rPr>
              <a:t>https://tinyurl.com/csse220graphics</a:t>
            </a:r>
            <a:endParaRPr lang="en-US" dirty="0"/>
          </a:p>
        </p:txBody>
      </p:sp>
      <p:pic>
        <p:nvPicPr>
          <p:cNvPr id="5" name="Picture 4"/>
          <p:cNvPicPr>
            <a:picLocks noChangeAspect="1"/>
          </p:cNvPicPr>
          <p:nvPr/>
        </p:nvPicPr>
        <p:blipFill>
          <a:blip r:embed="rId2"/>
          <a:stretch>
            <a:fillRect/>
          </a:stretch>
        </p:blipFill>
        <p:spPr>
          <a:xfrm>
            <a:off x="1135530" y="1256302"/>
            <a:ext cx="6678109" cy="4907428"/>
          </a:xfrm>
          <a:prstGeom prst="rect">
            <a:avLst/>
          </a:prstGeom>
        </p:spPr>
      </p:pic>
      <p:sp>
        <p:nvSpPr>
          <p:cNvPr id="6" name="TextShape 3">
            <a:extLst>
              <a:ext uri="{FF2B5EF4-FFF2-40B4-BE49-F238E27FC236}">
                <a16:creationId xmlns:a16="http://schemas.microsoft.com/office/drawing/2014/main" id="{AF21B630-8F03-D646-84EB-EE7A34AC21D4}"/>
              </a:ext>
            </a:extLst>
          </p:cNvPr>
          <p:cNvSpPr txBox="1"/>
          <p:nvPr/>
        </p:nvSpPr>
        <p:spPr>
          <a:xfrm>
            <a:off x="463320" y="113400"/>
            <a:ext cx="8229240" cy="708533"/>
          </a:xfrm>
          <a:prstGeom prst="rect">
            <a:avLst/>
          </a:prstGeom>
          <a:noFill/>
          <a:ln>
            <a:noFill/>
          </a:ln>
        </p:spPr>
        <p:txBody>
          <a:bodyPr anchor="ctr"/>
          <a:lstStyle/>
          <a:p>
            <a:pPr algn="ctr">
              <a:lnSpc>
                <a:spcPct val="100000"/>
              </a:lnSpc>
            </a:pPr>
            <a:r>
              <a:rPr lang="en-US" sz="3600" b="0" strike="noStrike" spc="-1">
                <a:solidFill>
                  <a:srgbClr val="000000"/>
                </a:solidFill>
                <a:uFill>
                  <a:solidFill>
                    <a:srgbClr val="FFFFFF"/>
                  </a:solidFill>
                </a:uFill>
                <a:latin typeface="Calibri"/>
              </a:rPr>
              <a:t>Math for Drawing </a:t>
            </a:r>
            <a:r>
              <a:rPr lang="en-US" sz="3600" b="0" strike="noStrike" spc="-1" err="1">
                <a:solidFill>
                  <a:srgbClr val="000000"/>
                </a:solidFill>
                <a:uFill>
                  <a:solidFill>
                    <a:srgbClr val="FFFFFF"/>
                  </a:solidFill>
                </a:uFill>
                <a:latin typeface="Calibri"/>
              </a:rPr>
              <a:t>Rect</a:t>
            </a:r>
            <a:r>
              <a:rPr lang="en-US" sz="3600" b="0" strike="noStrike" spc="-1">
                <a:solidFill>
                  <a:srgbClr val="000000"/>
                </a:solidFill>
                <a:uFill>
                  <a:solidFill>
                    <a:srgbClr val="FFFFFF"/>
                  </a:solidFill>
                </a:uFill>
                <a:latin typeface="Calibri"/>
              </a:rPr>
              <a:t> Centered at (0,0)</a:t>
            </a:r>
            <a:endParaRPr lang="en-US" sz="36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814876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3"/>
          <p:cNvSpPr txBox="1"/>
          <p:nvPr/>
        </p:nvSpPr>
        <p:spPr>
          <a:xfrm>
            <a:off x="411949" y="0"/>
            <a:ext cx="8229240" cy="1142640"/>
          </a:xfrm>
          <a:prstGeom prst="rect">
            <a:avLst/>
          </a:prstGeom>
          <a:noFill/>
          <a:ln>
            <a:noFill/>
          </a:ln>
        </p:spPr>
        <p:txBody>
          <a:bodyPr anchor="ctr"/>
          <a:lstStyle/>
          <a:p>
            <a:pPr algn="ctr"/>
            <a:r>
              <a:rPr lang="en-US" sz="4400" spc="-1">
                <a:solidFill>
                  <a:srgbClr val="000000"/>
                </a:solidFill>
                <a:uFill>
                  <a:solidFill>
                    <a:srgbClr val="FFFFFF"/>
                  </a:solidFill>
                </a:uFill>
                <a:latin typeface="Calibri"/>
              </a:rPr>
              <a:t>Rotate About Center</a:t>
            </a:r>
            <a:endParaRPr lang="en-US" sz="4400" spc="-1">
              <a:solidFill>
                <a:srgbClr val="000000"/>
              </a:solidFill>
              <a:uFill>
                <a:solidFill>
                  <a:srgbClr val="FFFFFF"/>
                </a:solidFill>
              </a:uFill>
            </a:endParaRPr>
          </a:p>
        </p:txBody>
      </p:sp>
      <p:sp>
        <p:nvSpPr>
          <p:cNvPr id="162" name="CustomShape 5"/>
          <p:cNvSpPr/>
          <p:nvPr/>
        </p:nvSpPr>
        <p:spPr>
          <a:xfrm>
            <a:off x="400692" y="3963258"/>
            <a:ext cx="6709025" cy="220123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b="0" strike="noStrike" spc="-1" err="1">
                <a:solidFill>
                  <a:srgbClr val="000000"/>
                </a:solidFill>
                <a:uFill>
                  <a:solidFill>
                    <a:srgbClr val="FFFFFF"/>
                  </a:solidFill>
                </a:uFill>
                <a:latin typeface="Courier New" panose="02070309020205020404" pitchFamily="49" charset="0"/>
                <a:cs typeface="Courier New" panose="02070309020205020404" pitchFamily="49" charset="0"/>
              </a:rPr>
              <a:t>xLoc</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 = 0;</a:t>
            </a:r>
          </a:p>
          <a:p>
            <a:pPr>
              <a:lnSpc>
                <a:spcPct val="100000"/>
              </a:lnSpc>
            </a:pP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yLoc</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 0; </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width 50;</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int height = 10;</a:t>
            </a:r>
            <a:endParaRPr lang="en-US" sz="1400" spc="-1">
              <a:solidFill>
                <a:srgbClr val="000000"/>
              </a:solidFill>
              <a:uFill>
                <a:solidFill>
                  <a:srgbClr val="FFFFFF"/>
                </a:solidFill>
              </a:uFill>
              <a:latin typeface="Courier New" panose="02070309020205020404" pitchFamily="49" charset="0"/>
              <a:cs typeface="Courier New" panose="02070309020205020404" pitchFamily="49" charset="0"/>
            </a:endParaRPr>
          </a:p>
          <a:p>
            <a:pPr>
              <a:lnSpc>
                <a:spcPct val="100000"/>
              </a:lnSpc>
            </a:pP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xForCentering</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xLoc</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 (width / 2));</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b="0" strike="noStrike" spc="-1" err="1">
                <a:solidFill>
                  <a:srgbClr val="000000"/>
                </a:solidFill>
                <a:uFill>
                  <a:solidFill>
                    <a:srgbClr val="FFFFFF"/>
                  </a:solidFill>
                </a:uFill>
                <a:latin typeface="Courier New" panose="02070309020205020404" pitchFamily="49" charset="0"/>
                <a:cs typeface="Courier New" panose="02070309020205020404" pitchFamily="49" charset="0"/>
              </a:rPr>
              <a:t>yForCentering</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 = (</a:t>
            </a:r>
            <a:r>
              <a:rPr lang="en-US" sz="1400" b="0" strike="noStrike" spc="-1" err="1">
                <a:solidFill>
                  <a:srgbClr val="000000"/>
                </a:solidFill>
                <a:uFill>
                  <a:solidFill>
                    <a:srgbClr val="FFFFFF"/>
                  </a:solidFill>
                </a:uFill>
                <a:latin typeface="Courier New" panose="02070309020205020404" pitchFamily="49" charset="0"/>
                <a:cs typeface="Courier New" panose="02070309020205020404" pitchFamily="49" charset="0"/>
              </a:rPr>
              <a:t>yLoc</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 – (</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height / 2));</a:t>
            </a:r>
            <a:endPar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endParaRP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g2d.drawRect(</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xForCentering</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yForCentering</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width, height)</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a:t>
            </a:r>
          </a:p>
          <a:p>
            <a:pPr>
              <a:lnSpc>
                <a:spcPct val="100000"/>
              </a:lnSpc>
            </a:pP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g2d.rotate(</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Math.PI</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/4);</a:t>
            </a:r>
          </a:p>
          <a:p>
            <a:pPr>
              <a:lnSpc>
                <a:spcPct val="100000"/>
              </a:lnSpc>
            </a:pP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g2d.drawRect(</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xForCentering</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yForCentering</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width, height);</a:t>
            </a:r>
          </a:p>
        </p:txBody>
      </p:sp>
      <p:grpSp>
        <p:nvGrpSpPr>
          <p:cNvPr id="3" name="Group 2">
            <a:extLst>
              <a:ext uri="{FF2B5EF4-FFF2-40B4-BE49-F238E27FC236}">
                <a16:creationId xmlns:a16="http://schemas.microsoft.com/office/drawing/2014/main" id="{20D7B5F9-6C2F-B94A-AADF-97C10E110AD1}"/>
              </a:ext>
            </a:extLst>
          </p:cNvPr>
          <p:cNvGrpSpPr/>
          <p:nvPr/>
        </p:nvGrpSpPr>
        <p:grpSpPr>
          <a:xfrm>
            <a:off x="2137025" y="290271"/>
            <a:ext cx="4952880" cy="4131720"/>
            <a:chOff x="2137025" y="290271"/>
            <a:chExt cx="4952880" cy="4131720"/>
          </a:xfrm>
        </p:grpSpPr>
        <p:sp>
          <p:nvSpPr>
            <p:cNvPr id="158" name="Line 1"/>
            <p:cNvSpPr/>
            <p:nvPr/>
          </p:nvSpPr>
          <p:spPr>
            <a:xfrm flipH="1">
              <a:off x="2974925" y="854751"/>
              <a:ext cx="3277080" cy="285012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59" name="Line 2"/>
            <p:cNvSpPr/>
            <p:nvPr/>
          </p:nvSpPr>
          <p:spPr>
            <a:xfrm>
              <a:off x="3089790" y="861876"/>
              <a:ext cx="2942466" cy="338307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64" name="Line 7"/>
            <p:cNvSpPr/>
            <p:nvPr/>
          </p:nvSpPr>
          <p:spPr>
            <a:xfrm>
              <a:off x="4442825" y="290271"/>
              <a:ext cx="0" cy="413172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65" name="Line 8"/>
            <p:cNvSpPr/>
            <p:nvPr/>
          </p:nvSpPr>
          <p:spPr>
            <a:xfrm>
              <a:off x="2137025" y="2444151"/>
              <a:ext cx="495288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66" name="CustomShape 9"/>
            <p:cNvSpPr/>
            <p:nvPr/>
          </p:nvSpPr>
          <p:spPr>
            <a:xfrm>
              <a:off x="4365751" y="2340237"/>
              <a:ext cx="190080" cy="190080"/>
            </a:xfrm>
            <a:prstGeom prst="ellipse">
              <a:avLst/>
            </a:prstGeom>
            <a:ln>
              <a:round/>
            </a:ln>
          </p:spPr>
          <p:style>
            <a:lnRef idx="2">
              <a:schemeClr val="accent1">
                <a:shade val="50000"/>
              </a:schemeClr>
            </a:lnRef>
            <a:fillRef idx="1">
              <a:schemeClr val="accent1"/>
            </a:fillRef>
            <a:effectRef idx="0">
              <a:schemeClr val="accent1"/>
            </a:effectRef>
            <a:fontRef idx="minor"/>
          </p:style>
        </p:sp>
        <p:sp>
          <p:nvSpPr>
            <p:cNvPr id="167" name="CustomShape 10"/>
            <p:cNvSpPr/>
            <p:nvPr/>
          </p:nvSpPr>
          <p:spPr>
            <a:xfrm>
              <a:off x="3667392" y="2331136"/>
              <a:ext cx="1563480" cy="28008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169" name="CustomShape 12"/>
            <p:cNvSpPr/>
            <p:nvPr/>
          </p:nvSpPr>
          <p:spPr>
            <a:xfrm rot="2786400">
              <a:off x="3699998" y="2289372"/>
              <a:ext cx="1563480" cy="280080"/>
            </a:xfrm>
            <a:prstGeom prst="rect">
              <a:avLst/>
            </a:prstGeom>
            <a:ln>
              <a:round/>
            </a:ln>
          </p:spPr>
          <p:style>
            <a:lnRef idx="2">
              <a:schemeClr val="accent1">
                <a:shade val="50000"/>
              </a:schemeClr>
            </a:lnRef>
            <a:fillRef idx="1">
              <a:schemeClr val="accent1"/>
            </a:fillRef>
            <a:effectRef idx="0">
              <a:schemeClr val="accent1"/>
            </a:effectRef>
            <a:fontRef idx="minor"/>
          </p:style>
        </p:sp>
      </p:grpSp>
    </p:spTree>
    <p:extLst>
      <p:ext uri="{BB962C8B-B14F-4D97-AF65-F5344CB8AC3E}">
        <p14:creationId xmlns:p14="http://schemas.microsoft.com/office/powerpoint/2010/main" val="3997565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Crosshairs Technique</a:t>
            </a:r>
          </a:p>
        </p:txBody>
      </p:sp>
      <p:sp>
        <p:nvSpPr>
          <p:cNvPr id="3" name="Content Placeholder 2"/>
          <p:cNvSpPr>
            <a:spLocks noGrp="1"/>
          </p:cNvSpPr>
          <p:nvPr>
            <p:ph idx="1"/>
          </p:nvPr>
        </p:nvSpPr>
        <p:spPr>
          <a:xfrm>
            <a:off x="397163" y="1200054"/>
            <a:ext cx="8718370" cy="615925"/>
          </a:xfrm>
        </p:spPr>
        <p:txBody>
          <a:bodyPr/>
          <a:lstStyle/>
          <a:p>
            <a:pPr marL="0" indent="0">
              <a:buNone/>
            </a:pPr>
            <a:r>
              <a:rPr lang="en-US" sz="2000"/>
              <a:t>Draw an x/y axis to see where pen is currently located on the canvas</a:t>
            </a:r>
            <a:endParaRPr lang="en-US" sz="2000" strike="sngStrike"/>
          </a:p>
          <a:p>
            <a:endParaRPr lang="en-US" sz="2000"/>
          </a:p>
        </p:txBody>
      </p:sp>
      <p:sp>
        <p:nvSpPr>
          <p:cNvPr id="4" name="Rectangle 3"/>
          <p:cNvSpPr/>
          <p:nvPr/>
        </p:nvSpPr>
        <p:spPr>
          <a:xfrm>
            <a:off x="457200" y="5305336"/>
            <a:ext cx="8356600" cy="369332"/>
          </a:xfrm>
          <a:prstGeom prst="rect">
            <a:avLst/>
          </a:prstGeom>
        </p:spPr>
        <p:txBody>
          <a:bodyPr wrap="square">
            <a:spAutoFit/>
          </a:bodyPr>
          <a:lstStyle/>
          <a:p>
            <a:endParaRPr lang="en-US"/>
          </a:p>
        </p:txBody>
      </p:sp>
      <p:sp>
        <p:nvSpPr>
          <p:cNvPr id="5" name="Rectangle 4"/>
          <p:cNvSpPr/>
          <p:nvPr/>
        </p:nvSpPr>
        <p:spPr>
          <a:xfrm>
            <a:off x="222429" y="3823559"/>
            <a:ext cx="8325669" cy="2308324"/>
          </a:xfrm>
          <a:prstGeom prst="rect">
            <a:avLst/>
          </a:prstGeom>
        </p:spPr>
        <p:txBody>
          <a:bodyPr wrap="square">
            <a:spAutoFit/>
          </a:bodyPr>
          <a:lstStyle/>
          <a:p>
            <a:pPr>
              <a:tabLst>
                <a:tab pos="276225" algn="l"/>
                <a:tab pos="561975" algn="l"/>
                <a:tab pos="798513" algn="l"/>
              </a:tabLst>
            </a:pPr>
            <a:r>
              <a:rPr lang="en-US" sz="2400" b="1" dirty="0">
                <a:latin typeface="Courier New" panose="02070309020205020404" pitchFamily="49" charset="0"/>
                <a:cs typeface="Courier New" panose="02070309020205020404" pitchFamily="49" charset="0"/>
              </a:rPr>
              <a:t>public void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drawCrosshairs</a:t>
            </a:r>
            <a:r>
              <a:rPr lang="en-US" sz="2400" dirty="0">
                <a:latin typeface="Courier New" panose="02070309020205020404" pitchFamily="49" charset="0"/>
                <a:cs typeface="Courier New" panose="02070309020205020404" pitchFamily="49" charset="0"/>
              </a:rPr>
              <a:t>(Graphics2D g2) {</a:t>
            </a:r>
          </a:p>
          <a:p>
            <a:pPr>
              <a:tabLst>
                <a:tab pos="276225" algn="l"/>
                <a:tab pos="561975" algn="l"/>
                <a:tab pos="798513" algn="l"/>
              </a:tabLst>
            </a:pPr>
            <a:r>
              <a:rPr lang="en-US" sz="2400" dirty="0">
                <a:solidFill>
                  <a:srgbClr val="3F7F5F"/>
                </a:solidFill>
                <a:latin typeface="Courier New" panose="02070309020205020404" pitchFamily="49" charset="0"/>
                <a:cs typeface="Courier New" panose="02070309020205020404" pitchFamily="49" charset="0"/>
              </a:rPr>
              <a:t>	</a:t>
            </a:r>
            <a:r>
              <a:rPr lang="en-US" sz="2400" dirty="0">
                <a:solidFill>
                  <a:srgbClr val="6A3E3E"/>
                </a:solidFill>
                <a:latin typeface="Courier New" panose="02070309020205020404" pitchFamily="49" charset="0"/>
                <a:cs typeface="Courier New" panose="02070309020205020404" pitchFamily="49" charset="0"/>
              </a:rPr>
              <a:t>g2</a:t>
            </a:r>
            <a:r>
              <a:rPr lang="en-US" sz="2400" dirty="0">
                <a:solidFill>
                  <a:srgbClr val="000000"/>
                </a:solidFill>
                <a:latin typeface="Courier New" panose="02070309020205020404" pitchFamily="49" charset="0"/>
                <a:cs typeface="Courier New" panose="02070309020205020404" pitchFamily="49" charset="0"/>
              </a:rPr>
              <a:t>.drawLine(-100, 0, 100, 0); </a:t>
            </a:r>
            <a:r>
              <a:rPr lang="en-US" sz="2400" dirty="0">
                <a:solidFill>
                  <a:srgbClr val="3F7F5F"/>
                </a:solidFill>
                <a:latin typeface="Courier New" panose="02070309020205020404" pitchFamily="49" charset="0"/>
                <a:cs typeface="Courier New" panose="02070309020205020404" pitchFamily="49" charset="0"/>
              </a:rPr>
              <a:t>// x-axis</a:t>
            </a:r>
            <a:endParaRPr lang="en-US" sz="2400" dirty="0">
              <a:solidFill>
                <a:srgbClr val="000000"/>
              </a:solidFill>
              <a:latin typeface="Courier New" panose="02070309020205020404" pitchFamily="49" charset="0"/>
              <a:cs typeface="Courier New" panose="02070309020205020404" pitchFamily="49" charset="0"/>
            </a:endParaRPr>
          </a:p>
          <a:p>
            <a:pPr>
              <a:tabLst>
                <a:tab pos="276225" algn="l"/>
                <a:tab pos="561975" algn="l"/>
                <a:tab pos="798513" algn="l"/>
              </a:tabLst>
            </a:pPr>
            <a:r>
              <a:rPr lang="en-US" sz="2400" dirty="0">
                <a:solidFill>
                  <a:srgbClr val="3F7F5F"/>
                </a:solidFill>
                <a:latin typeface="Courier New" panose="02070309020205020404" pitchFamily="49" charset="0"/>
                <a:cs typeface="Courier New" panose="02070309020205020404" pitchFamily="49" charset="0"/>
              </a:rPr>
              <a:t>	g</a:t>
            </a:r>
            <a:r>
              <a:rPr lang="en-US" sz="2400" dirty="0">
                <a:solidFill>
                  <a:srgbClr val="6A3E3E"/>
                </a:solidFill>
                <a:latin typeface="Courier New" panose="02070309020205020404" pitchFamily="49" charset="0"/>
                <a:cs typeface="Courier New" panose="02070309020205020404" pitchFamily="49" charset="0"/>
              </a:rPr>
              <a:t>2</a:t>
            </a:r>
            <a:r>
              <a:rPr lang="en-US" sz="2400" dirty="0">
                <a:solidFill>
                  <a:srgbClr val="000000"/>
                </a:solidFill>
                <a:latin typeface="Courier New" panose="02070309020205020404" pitchFamily="49" charset="0"/>
                <a:cs typeface="Courier New" panose="02070309020205020404" pitchFamily="49" charset="0"/>
              </a:rPr>
              <a:t>.drawLine(0, -100, 0, 100); </a:t>
            </a:r>
            <a:r>
              <a:rPr lang="en-US" sz="2400" dirty="0">
                <a:solidFill>
                  <a:srgbClr val="3F7F5F"/>
                </a:solidFill>
                <a:latin typeface="Courier New" panose="02070309020205020404" pitchFamily="49" charset="0"/>
                <a:cs typeface="Courier New" panose="02070309020205020404" pitchFamily="49" charset="0"/>
              </a:rPr>
              <a:t>// y-axis</a:t>
            </a:r>
            <a:endParaRPr lang="en-US" sz="2400" dirty="0">
              <a:solidFill>
                <a:srgbClr val="000000"/>
              </a:solidFill>
              <a:latin typeface="Courier New" panose="02070309020205020404" pitchFamily="49" charset="0"/>
              <a:cs typeface="Courier New" panose="02070309020205020404" pitchFamily="49" charset="0"/>
            </a:endParaRPr>
          </a:p>
          <a:p>
            <a:pPr>
              <a:tabLst>
                <a:tab pos="276225" algn="l"/>
                <a:tab pos="561975" algn="l"/>
                <a:tab pos="798513" algn="l"/>
              </a:tabLst>
            </a:pPr>
            <a:r>
              <a:rPr lang="en-US" sz="2400" dirty="0">
                <a:solidFill>
                  <a:srgbClr val="3F7F5F"/>
                </a:solidFill>
                <a:latin typeface="Courier New" panose="02070309020205020404" pitchFamily="49" charset="0"/>
                <a:cs typeface="Courier New" panose="02070309020205020404" pitchFamily="49" charset="0"/>
              </a:rPr>
              <a:t>	// show where (50,50) is located</a:t>
            </a:r>
          </a:p>
          <a:p>
            <a:pPr>
              <a:tabLst>
                <a:tab pos="276225" algn="l"/>
                <a:tab pos="561975" algn="l"/>
                <a:tab pos="798513" algn="l"/>
              </a:tabLst>
            </a:pPr>
            <a:r>
              <a:rPr lang="en-US" sz="2400" dirty="0">
                <a:solidFill>
                  <a:srgbClr val="6A3E3E"/>
                </a:solidFill>
                <a:latin typeface="Courier New" panose="02070309020205020404" pitchFamily="49" charset="0"/>
                <a:cs typeface="Courier New" panose="02070309020205020404" pitchFamily="49" charset="0"/>
              </a:rPr>
              <a:t>	g2</a:t>
            </a:r>
            <a:r>
              <a:rPr lang="en-US" sz="2400" dirty="0">
                <a:solidFill>
                  <a:srgbClr val="000000"/>
                </a:solidFill>
                <a:latin typeface="Courier New" panose="02070309020205020404" pitchFamily="49" charset="0"/>
                <a:cs typeface="Courier New" panose="02070309020205020404" pitchFamily="49" charset="0"/>
              </a:rPr>
              <a:t>.drawString(</a:t>
            </a:r>
            <a:r>
              <a:rPr lang="en-US" sz="2400" dirty="0">
                <a:solidFill>
                  <a:srgbClr val="2A00FF"/>
                </a:solidFill>
                <a:latin typeface="Courier New" panose="02070309020205020404" pitchFamily="49" charset="0"/>
                <a:cs typeface="Courier New" panose="02070309020205020404" pitchFamily="49" charset="0"/>
              </a:rPr>
              <a:t>"(+50,+50)"</a:t>
            </a:r>
            <a:r>
              <a:rPr lang="en-US" sz="2400" dirty="0">
                <a:solidFill>
                  <a:srgbClr val="000000"/>
                </a:solidFill>
                <a:latin typeface="Courier New" panose="02070309020205020404" pitchFamily="49" charset="0"/>
                <a:cs typeface="Courier New" panose="02070309020205020404" pitchFamily="49" charset="0"/>
              </a:rPr>
              <a:t>, 50, 50);</a:t>
            </a:r>
          </a:p>
          <a:p>
            <a:pPr>
              <a:tabLst>
                <a:tab pos="276225" algn="l"/>
                <a:tab pos="561975" algn="l"/>
                <a:tab pos="798513" algn="l"/>
              </a:tabLst>
            </a:pPr>
            <a:r>
              <a:rPr lang="en-US" sz="2400" dirty="0">
                <a:solidFill>
                  <a:srgbClr val="000000"/>
                </a:solidFill>
                <a:latin typeface="Courier New" panose="02070309020205020404" pitchFamily="49" charset="0"/>
                <a:cs typeface="Courier New" panose="02070309020205020404" pitchFamily="49" charset="0"/>
              </a:rPr>
              <a:t>} // </a:t>
            </a:r>
            <a:r>
              <a:rPr lang="en-US" sz="2400" dirty="0" err="1">
                <a:solidFill>
                  <a:srgbClr val="000000"/>
                </a:solidFill>
                <a:latin typeface="Courier New" panose="02070309020205020404" pitchFamily="49" charset="0"/>
                <a:cs typeface="Courier New" panose="02070309020205020404" pitchFamily="49" charset="0"/>
              </a:rPr>
              <a:t>drawCrosshairs</a:t>
            </a:r>
            <a:endParaRPr lang="en-US" sz="2400" dirty="0">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rotWithShape="1">
          <a:blip r:embed="rId3"/>
          <a:srcRect b="20505"/>
          <a:stretch/>
        </p:blipFill>
        <p:spPr>
          <a:xfrm>
            <a:off x="397163" y="1767917"/>
            <a:ext cx="2700137" cy="1805754"/>
          </a:xfrm>
          <a:prstGeom prst="rect">
            <a:avLst/>
          </a:prstGeom>
        </p:spPr>
      </p:pic>
      <p:pic>
        <p:nvPicPr>
          <p:cNvPr id="7" name="Picture 6"/>
          <p:cNvPicPr>
            <a:picLocks noChangeAspect="1"/>
          </p:cNvPicPr>
          <p:nvPr/>
        </p:nvPicPr>
        <p:blipFill rotWithShape="1">
          <a:blip r:embed="rId4"/>
          <a:srcRect b="4740"/>
          <a:stretch/>
        </p:blipFill>
        <p:spPr>
          <a:xfrm>
            <a:off x="3613348" y="1784048"/>
            <a:ext cx="2685851" cy="1789623"/>
          </a:xfrm>
          <a:prstGeom prst="rect">
            <a:avLst/>
          </a:prstGeom>
        </p:spPr>
      </p:pic>
    </p:spTree>
    <p:extLst>
      <p:ext uri="{BB962C8B-B14F-4D97-AF65-F5344CB8AC3E}">
        <p14:creationId xmlns:p14="http://schemas.microsoft.com/office/powerpoint/2010/main" val="1884642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Work</a:t>
            </a:r>
            <a:endParaRPr lang="en-US" sz="4400" b="0" strike="noStrike" spc="-1">
              <a:solidFill>
                <a:srgbClr val="000000"/>
              </a:solidFill>
              <a:uFill>
                <a:solidFill>
                  <a:srgbClr val="FFFFFF"/>
                </a:solidFill>
              </a:uFill>
              <a:latin typeface="Arial"/>
            </a:endParaRPr>
          </a:p>
        </p:txBody>
      </p:sp>
      <p:sp>
        <p:nvSpPr>
          <p:cNvPr id="172" name="TextShape 2"/>
          <p:cNvSpPr txBox="1"/>
          <p:nvPr/>
        </p:nvSpPr>
        <p:spPr>
          <a:xfrm>
            <a:off x="477749" y="1107040"/>
            <a:ext cx="8229240" cy="5170470"/>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Work on the 3 </a:t>
            </a:r>
            <a:r>
              <a:rPr lang="en-US" sz="2800" b="0" strike="noStrike" spc="-1" dirty="0" err="1">
                <a:solidFill>
                  <a:srgbClr val="000000"/>
                </a:solidFill>
                <a:uFill>
                  <a:solidFill>
                    <a:srgbClr val="FFFFFF"/>
                  </a:solidFill>
                </a:uFill>
                <a:latin typeface="Calibri"/>
              </a:rPr>
              <a:t>todos</a:t>
            </a:r>
            <a:r>
              <a:rPr lang="en-US" sz="2800" b="0" strike="noStrike" spc="-1" dirty="0">
                <a:solidFill>
                  <a:srgbClr val="000000"/>
                </a:solidFill>
                <a:uFill>
                  <a:solidFill>
                    <a:srgbClr val="FFFFFF"/>
                  </a:solidFill>
                </a:uFill>
                <a:latin typeface="Calibri"/>
              </a:rPr>
              <a:t> in the </a:t>
            </a:r>
            <a:r>
              <a:rPr lang="en-US" sz="2800" b="0" strike="noStrike" spc="-1" dirty="0" err="1">
                <a:solidFill>
                  <a:srgbClr val="000000"/>
                </a:solidFill>
                <a:uFill>
                  <a:solidFill>
                    <a:srgbClr val="FFFFFF"/>
                  </a:solidFill>
                </a:uFill>
                <a:latin typeface="Calibri"/>
              </a:rPr>
              <a:t>translationrotation</a:t>
            </a:r>
            <a:r>
              <a:rPr lang="en-US" sz="2800" b="0" strike="noStrike" spc="-1" dirty="0">
                <a:solidFill>
                  <a:srgbClr val="000000"/>
                </a:solidFill>
                <a:uFill>
                  <a:solidFill>
                    <a:srgbClr val="FFFFFF"/>
                  </a:solidFill>
                </a:uFill>
                <a:latin typeface="Calibri"/>
              </a:rPr>
              <a:t> package (</a:t>
            </a:r>
            <a:r>
              <a:rPr lang="en-US" sz="2800" b="0" strike="noStrike" spc="-1" dirty="0" err="1">
                <a:solidFill>
                  <a:srgbClr val="000000"/>
                </a:solidFill>
                <a:uFill>
                  <a:solidFill>
                    <a:srgbClr val="FFFFFF"/>
                  </a:solidFill>
                </a:uFill>
                <a:latin typeface="Calibri"/>
              </a:rPr>
              <a:t>TranslateComponent</a:t>
            </a:r>
            <a:r>
              <a:rPr lang="en-US" sz="2800" b="0" strike="noStrike" spc="-1" dirty="0">
                <a:solidFill>
                  <a:srgbClr val="000000"/>
                </a:solidFill>
                <a:uFill>
                  <a:solidFill>
                    <a:srgbClr val="FFFFFF"/>
                  </a:solidFill>
                </a:uFill>
                <a:latin typeface="Calibri"/>
              </a:rPr>
              <a:t>, </a:t>
            </a:r>
            <a:r>
              <a:rPr lang="en-US" sz="2800" b="0" strike="noStrike" spc="-1" dirty="0" err="1">
                <a:solidFill>
                  <a:srgbClr val="000000"/>
                </a:solidFill>
                <a:uFill>
                  <a:solidFill>
                    <a:srgbClr val="FFFFFF"/>
                  </a:solidFill>
                </a:uFill>
                <a:latin typeface="Calibri"/>
              </a:rPr>
              <a:t>RotateComponent</a:t>
            </a:r>
            <a:r>
              <a:rPr lang="en-US" sz="2800" b="0" strike="noStrike" spc="-1" dirty="0">
                <a:solidFill>
                  <a:srgbClr val="000000"/>
                </a:solidFill>
                <a:uFill>
                  <a:solidFill>
                    <a:srgbClr val="FFFFFF"/>
                  </a:solidFill>
                </a:uFill>
                <a:latin typeface="Calibri"/>
              </a:rPr>
              <a:t>)</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Then solve the </a:t>
            </a:r>
            <a:r>
              <a:rPr lang="en-US" sz="2800" b="0" strike="noStrike" spc="-1" dirty="0" err="1">
                <a:solidFill>
                  <a:srgbClr val="000000"/>
                </a:solidFill>
                <a:uFill>
                  <a:solidFill>
                    <a:srgbClr val="FFFFFF"/>
                  </a:solidFill>
                </a:uFill>
                <a:latin typeface="Calibri"/>
              </a:rPr>
              <a:t>HourTimer</a:t>
            </a:r>
            <a:r>
              <a:rPr lang="en-US" sz="2800" b="0" strike="noStrike" spc="-1" dirty="0">
                <a:solidFill>
                  <a:srgbClr val="000000"/>
                </a:solidFill>
                <a:uFill>
                  <a:solidFill>
                    <a:srgbClr val="FFFFFF"/>
                  </a:solidFill>
                </a:uFill>
                <a:latin typeface="Calibri"/>
              </a:rPr>
              <a:t> Problem</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Details of </a:t>
            </a:r>
            <a:r>
              <a:rPr lang="en-US" sz="2800" b="0" strike="noStrike" spc="-1" dirty="0" err="1">
                <a:solidFill>
                  <a:srgbClr val="000000"/>
                </a:solidFill>
                <a:uFill>
                  <a:solidFill>
                    <a:srgbClr val="FFFFFF"/>
                  </a:solidFill>
                </a:uFill>
                <a:latin typeface="Calibri"/>
              </a:rPr>
              <a:t>HourTimer</a:t>
            </a:r>
            <a:r>
              <a:rPr lang="en-US" sz="2800" b="0" strike="noStrike" spc="-1" dirty="0">
                <a:solidFill>
                  <a:srgbClr val="000000"/>
                </a:solidFill>
                <a:uFill>
                  <a:solidFill>
                    <a:srgbClr val="FFFFFF"/>
                  </a:solidFill>
                </a:uFill>
                <a:latin typeface="Calibri"/>
              </a:rPr>
              <a:t> are in the PDF within your repo</a:t>
            </a:r>
          </a:p>
          <a:p>
            <a:pPr marL="343080" indent="-342720">
              <a:lnSpc>
                <a:spcPct val="100000"/>
              </a:lnSpc>
              <a:buClr>
                <a:srgbClr val="000000"/>
              </a:buClr>
              <a:buFont typeface="Arial"/>
              <a:buChar char="•"/>
            </a:pPr>
            <a:r>
              <a:rPr lang="en-US" sz="2800" spc="-1" dirty="0">
                <a:solidFill>
                  <a:srgbClr val="000000"/>
                </a:solidFill>
                <a:uFill>
                  <a:solidFill>
                    <a:srgbClr val="FFFFFF"/>
                  </a:solidFill>
                </a:uFill>
                <a:latin typeface="Calibri"/>
              </a:rPr>
              <a:t>Remember to use the crosshairs technique</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Copy and paste </a:t>
            </a:r>
            <a:r>
              <a:rPr lang="en-US" sz="2800" i="1" dirty="0" err="1">
                <a:latin typeface="Courier New" panose="02070309020205020404" pitchFamily="49" charset="0"/>
                <a:cs typeface="Courier New" panose="02070309020205020404" pitchFamily="49" charset="0"/>
              </a:rPr>
              <a:t>drawCrosshairs</a:t>
            </a:r>
            <a:r>
              <a:rPr lang="en-US" sz="2800" b="0" strike="noStrike" spc="-1" dirty="0">
                <a:solidFill>
                  <a:srgbClr val="000000"/>
                </a:solidFill>
                <a:uFill>
                  <a:solidFill>
                    <a:srgbClr val="FFFFFF"/>
                  </a:solidFill>
                </a:uFill>
                <a:latin typeface="Calibri"/>
              </a:rPr>
              <a:t> operation into your project</a:t>
            </a:r>
          </a:p>
        </p:txBody>
      </p:sp>
      <p:pic>
        <p:nvPicPr>
          <p:cNvPr id="5" name="Picture 4"/>
          <p:cNvPicPr>
            <a:picLocks noChangeAspect="1"/>
          </p:cNvPicPr>
          <p:nvPr/>
        </p:nvPicPr>
        <p:blipFill rotWithShape="1">
          <a:blip r:embed="rId2"/>
          <a:srcRect b="4740"/>
          <a:stretch/>
        </p:blipFill>
        <p:spPr>
          <a:xfrm>
            <a:off x="5249756" y="4131777"/>
            <a:ext cx="2703992" cy="1801711"/>
          </a:xfrm>
          <a:prstGeom prst="rect">
            <a:avLst/>
          </a:prstGeom>
        </p:spPr>
      </p:pic>
    </p:spTree>
    <p:extLst>
      <p:ext uri="{BB962C8B-B14F-4D97-AF65-F5344CB8AC3E}">
        <p14:creationId xmlns:p14="http://schemas.microsoft.com/office/powerpoint/2010/main" val="171610476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Graphics Debugging &amp; Process</a:t>
            </a:r>
          </a:p>
        </p:txBody>
      </p:sp>
      <p:sp>
        <p:nvSpPr>
          <p:cNvPr id="3" name="Content Placeholder 2"/>
          <p:cNvSpPr>
            <a:spLocks noGrp="1"/>
          </p:cNvSpPr>
          <p:nvPr>
            <p:ph idx="1"/>
          </p:nvPr>
        </p:nvSpPr>
        <p:spPr/>
        <p:txBody>
          <a:bodyPr/>
          <a:lstStyle/>
          <a:p>
            <a:pPr marL="0" indent="0">
              <a:buNone/>
            </a:pPr>
            <a:r>
              <a:rPr lang="en-US" b="1"/>
              <a:t>Debugging tips:</a:t>
            </a:r>
          </a:p>
          <a:p>
            <a:pPr marL="746125" indent="-276225"/>
            <a:r>
              <a:rPr lang="en-US"/>
              <a:t>Test each step as you go!</a:t>
            </a:r>
          </a:p>
          <a:p>
            <a:pPr marL="746125" indent="-276225"/>
            <a:r>
              <a:rPr lang="en-US"/>
              <a:t>First make sure you get something visible</a:t>
            </a:r>
          </a:p>
          <a:p>
            <a:pPr marL="0" indent="0">
              <a:buNone/>
            </a:pPr>
            <a:r>
              <a:rPr lang="en-US" b="1"/>
              <a:t>Step by step process:</a:t>
            </a:r>
          </a:p>
          <a:p>
            <a:pPr marL="457200" lvl="1" indent="0">
              <a:buNone/>
            </a:pPr>
            <a:r>
              <a:rPr lang="en-US"/>
              <a:t>1. translate</a:t>
            </a:r>
          </a:p>
          <a:p>
            <a:pPr marL="457200" lvl="1" indent="0">
              <a:buNone/>
            </a:pPr>
            <a:r>
              <a:rPr lang="en-US"/>
              <a:t>2. rotate </a:t>
            </a:r>
          </a:p>
          <a:p>
            <a:pPr marL="457200" lvl="1" indent="0">
              <a:buNone/>
            </a:pPr>
            <a:r>
              <a:rPr lang="en-US"/>
              <a:t>3. draw</a:t>
            </a:r>
          </a:p>
          <a:p>
            <a:pPr marL="457200" lvl="1" indent="0">
              <a:buNone/>
            </a:pPr>
            <a:r>
              <a:rPr lang="en-US"/>
              <a:t>4. un-rotate</a:t>
            </a:r>
          </a:p>
          <a:p>
            <a:pPr marL="457200" lvl="1" indent="0">
              <a:buNone/>
            </a:pPr>
            <a:r>
              <a:rPr lang="en-US"/>
              <a:t>5. un-translate</a:t>
            </a:r>
          </a:p>
          <a:p>
            <a:endParaRPr lang="en-US"/>
          </a:p>
        </p:txBody>
      </p:sp>
    </p:spTree>
    <p:extLst>
      <p:ext uri="{BB962C8B-B14F-4D97-AF65-F5344CB8AC3E}">
        <p14:creationId xmlns:p14="http://schemas.microsoft.com/office/powerpoint/2010/main" val="2066740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80"/>
            <a:ext cx="8440220" cy="1142640"/>
          </a:xfrm>
        </p:spPr>
        <p:txBody>
          <a:bodyPr/>
          <a:lstStyle/>
          <a:p>
            <a:r>
              <a:rPr lang="en-US" sz="2800"/>
              <a:t>Graphics Technique for Elimination of </a:t>
            </a:r>
            <a:r>
              <a:rPr lang="en-US" sz="2800" i="1"/>
              <a:t>Undoing</a:t>
            </a:r>
            <a:endParaRPr lang="en-US" sz="2800"/>
          </a:p>
        </p:txBody>
      </p:sp>
      <p:sp>
        <p:nvSpPr>
          <p:cNvPr id="3" name="Content Placeholder 2"/>
          <p:cNvSpPr>
            <a:spLocks noGrp="1"/>
          </p:cNvSpPr>
          <p:nvPr>
            <p:ph idx="1"/>
          </p:nvPr>
        </p:nvSpPr>
        <p:spPr>
          <a:xfrm>
            <a:off x="467474" y="1230330"/>
            <a:ext cx="8229240" cy="4525560"/>
          </a:xfrm>
        </p:spPr>
        <p:txBody>
          <a:bodyPr/>
          <a:lstStyle/>
          <a:p>
            <a:pPr marL="457200" lvl="1" indent="0">
              <a:buNone/>
            </a:pPr>
            <a:r>
              <a:rPr lang="en-US"/>
              <a:t>1. translate</a:t>
            </a:r>
          </a:p>
          <a:p>
            <a:pPr marL="457200" lvl="1" indent="0">
              <a:buNone/>
            </a:pPr>
            <a:r>
              <a:rPr lang="en-US"/>
              <a:t>2. rotate </a:t>
            </a:r>
          </a:p>
          <a:p>
            <a:pPr marL="457200" lvl="1" indent="0">
              <a:buNone/>
            </a:pPr>
            <a:r>
              <a:rPr lang="en-US"/>
              <a:t>3. draw</a:t>
            </a:r>
          </a:p>
          <a:p>
            <a:pPr marL="457200" lvl="1" indent="0">
              <a:buNone/>
            </a:pPr>
            <a:r>
              <a:rPr lang="en-US" strike="sngStrike"/>
              <a:t>4. un-rotate</a:t>
            </a:r>
          </a:p>
          <a:p>
            <a:pPr marL="457200" lvl="1" indent="0">
              <a:buNone/>
            </a:pPr>
            <a:r>
              <a:rPr lang="en-US" strike="sngStrike"/>
              <a:t>5. un-translate</a:t>
            </a:r>
          </a:p>
          <a:p>
            <a:endParaRPr lang="en-US"/>
          </a:p>
        </p:txBody>
      </p:sp>
      <p:sp>
        <p:nvSpPr>
          <p:cNvPr id="4" name="Rectangle 3"/>
          <p:cNvSpPr/>
          <p:nvPr/>
        </p:nvSpPr>
        <p:spPr>
          <a:xfrm>
            <a:off x="508571" y="3651197"/>
            <a:ext cx="8356600" cy="1754326"/>
          </a:xfrm>
          <a:prstGeom prst="rect">
            <a:avLst/>
          </a:prstGeom>
        </p:spPr>
        <p:txBody>
          <a:bodyPr wrap="square">
            <a:spAutoFit/>
          </a:bodyPr>
          <a:lstStyle/>
          <a:p>
            <a:r>
              <a:rPr lang="en-US">
                <a:solidFill>
                  <a:srgbClr val="3F7F5F"/>
                </a:solidFill>
                <a:latin typeface="Consolas" panose="020B0609020204030204" pitchFamily="49" charset="0"/>
              </a:rPr>
              <a:t>//create copy of graphics context to avoid undo translate/rotate</a:t>
            </a:r>
          </a:p>
          <a:p>
            <a:r>
              <a:rPr lang="en-US">
                <a:solidFill>
                  <a:srgbClr val="000000"/>
                </a:solidFill>
                <a:latin typeface="Consolas" panose="020B0609020204030204" pitchFamily="49" charset="0"/>
              </a:rPr>
              <a:t>Graphics2D </a:t>
            </a:r>
            <a:r>
              <a:rPr lang="en-US">
                <a:solidFill>
                  <a:srgbClr val="6A3E3E"/>
                </a:solidFill>
                <a:latin typeface="Consolas" panose="020B0609020204030204" pitchFamily="49" charset="0"/>
              </a:rPr>
              <a:t>g2</a:t>
            </a:r>
            <a:r>
              <a:rPr lang="en-US">
                <a:solidFill>
                  <a:srgbClr val="000000"/>
                </a:solidFill>
                <a:latin typeface="Consolas" panose="020B0609020204030204" pitchFamily="49" charset="0"/>
              </a:rPr>
              <a:t> = (Graphics2D) </a:t>
            </a:r>
            <a:r>
              <a:rPr lang="en-US" err="1">
                <a:solidFill>
                  <a:srgbClr val="6A3E3E"/>
                </a:solidFill>
                <a:latin typeface="Consolas" panose="020B0609020204030204" pitchFamily="49" charset="0"/>
              </a:rPr>
              <a:t>g</a:t>
            </a:r>
            <a:r>
              <a:rPr lang="en-US" b="1" u="sng" err="1">
                <a:solidFill>
                  <a:srgbClr val="000000"/>
                </a:solidFill>
                <a:latin typeface="Consolas" panose="020B0609020204030204" pitchFamily="49" charset="0"/>
              </a:rPr>
              <a:t>.create</a:t>
            </a:r>
            <a:r>
              <a:rPr lang="en-US" b="1" u="sng">
                <a:solidFill>
                  <a:srgbClr val="000000"/>
                </a:solidFill>
                <a:latin typeface="Consolas" panose="020B0609020204030204" pitchFamily="49" charset="0"/>
              </a:rPr>
              <a:t>()</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1. now translate</a:t>
            </a:r>
          </a:p>
          <a:p>
            <a:r>
              <a:rPr lang="en-US">
                <a:solidFill>
                  <a:srgbClr val="000000"/>
                </a:solidFill>
                <a:latin typeface="Consolas" panose="020B0609020204030204" pitchFamily="49" charset="0"/>
              </a:rPr>
              <a:t>// 2. then rotate</a:t>
            </a:r>
          </a:p>
          <a:p>
            <a:r>
              <a:rPr lang="en-US">
                <a:solidFill>
                  <a:srgbClr val="000000"/>
                </a:solidFill>
                <a:latin typeface="Consolas" panose="020B0609020204030204" pitchFamily="49" charset="0"/>
              </a:rPr>
              <a:t>// 3. finally draw</a:t>
            </a:r>
          </a:p>
          <a:p>
            <a:r>
              <a:rPr lang="en-US">
                <a:solidFill>
                  <a:srgbClr val="000000"/>
                </a:solidFill>
                <a:latin typeface="Consolas" panose="020B0609020204030204" pitchFamily="49" charset="0"/>
              </a:rPr>
              <a:t>// 4. return back to caller</a:t>
            </a:r>
          </a:p>
        </p:txBody>
      </p:sp>
    </p:spTree>
    <p:extLst>
      <p:ext uri="{BB962C8B-B14F-4D97-AF65-F5344CB8AC3E}">
        <p14:creationId xmlns:p14="http://schemas.microsoft.com/office/powerpoint/2010/main" val="3651772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722160" y="4406760"/>
            <a:ext cx="7772040" cy="1361880"/>
          </a:xfrm>
          <a:prstGeom prst="rect">
            <a:avLst/>
          </a:prstGeom>
          <a:noFill/>
          <a:ln>
            <a:noFill/>
          </a:ln>
        </p:spPr>
        <p:txBody>
          <a:bodyPr/>
          <a:lstStyle/>
          <a:p>
            <a:pPr>
              <a:lnSpc>
                <a:spcPct val="100000"/>
              </a:lnSpc>
            </a:pPr>
            <a:r>
              <a:rPr lang="en-US" sz="4000" b="1" strike="noStrike" cap="all" spc="-1">
                <a:solidFill>
                  <a:srgbClr val="000000"/>
                </a:solidFill>
                <a:uFill>
                  <a:solidFill>
                    <a:srgbClr val="FFFFFF"/>
                  </a:solidFill>
                </a:uFill>
                <a:latin typeface="Calibri"/>
              </a:rPr>
              <a:t>Scene Introduction</a:t>
            </a:r>
            <a:endParaRPr lang="en-US" sz="4400" b="0" strike="noStrike" spc="-1">
              <a:solidFill>
                <a:srgbClr val="000000"/>
              </a:solidFill>
              <a:uFill>
                <a:solidFill>
                  <a:srgbClr val="FFFFFF"/>
                </a:solidFill>
              </a:uFill>
              <a:latin typeface="Arial"/>
            </a:endParaRPr>
          </a:p>
        </p:txBody>
      </p:sp>
      <p:sp>
        <p:nvSpPr>
          <p:cNvPr id="174" name="TextShape 2"/>
          <p:cNvSpPr txBox="1"/>
          <p:nvPr/>
        </p:nvSpPr>
        <p:spPr>
          <a:xfrm>
            <a:off x="722160" y="2906640"/>
            <a:ext cx="7772040" cy="1499760"/>
          </a:xfrm>
          <a:prstGeom prst="rect">
            <a:avLst/>
          </a:prstGeom>
          <a:noFill/>
          <a:ln>
            <a:noFill/>
          </a:ln>
        </p:spPr>
        <p:txBody>
          <a:bodyPr anchor="b"/>
          <a:lstStyle/>
          <a:p>
            <a:pPr>
              <a:lnSpc>
                <a:spcPct val="100000"/>
              </a:lnSpc>
            </a:pPr>
            <a:r>
              <a:rPr lang="en-US" sz="2000" b="1" strike="noStrike" spc="-1">
                <a:solidFill>
                  <a:srgbClr val="8B8B8B"/>
                </a:solidFill>
                <a:uFill>
                  <a:solidFill>
                    <a:srgbClr val="FFFFFF"/>
                  </a:solidFill>
                </a:uFill>
                <a:latin typeface="Calibri"/>
              </a:rPr>
              <a:t>Scene project</a:t>
            </a:r>
            <a:endParaRPr lang="en-US" sz="3200" b="0" strike="noStrike" spc="-1">
              <a:solidFill>
                <a:srgbClr val="000000"/>
              </a:solidFill>
              <a:uFill>
                <a:solidFill>
                  <a:srgbClr val="FFFFFF"/>
                </a:solidFill>
              </a:uFill>
              <a:latin typeface="Calibri"/>
            </a:endParaRPr>
          </a:p>
        </p:txBody>
      </p:sp>
      <p:sp>
        <p:nvSpPr>
          <p:cNvPr id="3" name="TextBox 2"/>
          <p:cNvSpPr txBox="1"/>
          <p:nvPr/>
        </p:nvSpPr>
        <p:spPr>
          <a:xfrm>
            <a:off x="722160" y="927100"/>
            <a:ext cx="7024840" cy="2554545"/>
          </a:xfrm>
          <a:prstGeom prst="rect">
            <a:avLst/>
          </a:prstGeom>
          <a:noFill/>
        </p:spPr>
        <p:txBody>
          <a:bodyPr wrap="square" rtlCol="0">
            <a:spAutoFit/>
          </a:bodyPr>
          <a:lstStyle/>
          <a:p>
            <a:pPr algn="ctr"/>
            <a:r>
              <a:rPr lang="en-US" sz="3200" b="1" i="1" dirty="0">
                <a:solidFill>
                  <a:srgbClr val="FF0000"/>
                </a:solidFill>
              </a:rPr>
              <a:t>Warning: </a:t>
            </a:r>
            <a:r>
              <a:rPr lang="en-US" sz="3200" i="1" dirty="0"/>
              <a:t>JavaFX is </a:t>
            </a:r>
          </a:p>
          <a:p>
            <a:pPr algn="ctr"/>
            <a:r>
              <a:rPr lang="en-US" sz="3200" i="1" dirty="0"/>
              <a:t>not taught in CSSE220</a:t>
            </a:r>
          </a:p>
          <a:p>
            <a:pPr algn="ctr"/>
            <a:r>
              <a:rPr lang="en-US" sz="3200" i="1" dirty="0"/>
              <a:t>and you will </a:t>
            </a:r>
            <a:r>
              <a:rPr lang="en-US" sz="3200" b="1" i="1" u="sng" dirty="0"/>
              <a:t>not</a:t>
            </a:r>
            <a:r>
              <a:rPr lang="en-US" sz="3200" i="1" dirty="0"/>
              <a:t> receive credit for solutions produced using it</a:t>
            </a:r>
          </a:p>
          <a:p>
            <a:pPr algn="ctr"/>
            <a:endParaRPr lang="en-US" sz="32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75" y="115587"/>
            <a:ext cx="4949174" cy="1024844"/>
          </a:xfrm>
        </p:spPr>
        <p:txBody>
          <a:bodyPr/>
          <a:lstStyle/>
          <a:p>
            <a:pPr algn="ctr"/>
            <a:r>
              <a:rPr lang="en-US" sz="2800"/>
              <a:t>General Design of Java Swing</a:t>
            </a:r>
            <a:br>
              <a:rPr lang="en-US" sz="2800"/>
            </a:br>
            <a:r>
              <a:rPr lang="en-US" sz="2800"/>
              <a:t>Graphics app</a:t>
            </a:r>
          </a:p>
        </p:txBody>
      </p:sp>
      <p:sp>
        <p:nvSpPr>
          <p:cNvPr id="3" name="Subtitle 2"/>
          <p:cNvSpPr>
            <a:spLocks noGrp="1"/>
          </p:cNvSpPr>
          <p:nvPr>
            <p:ph type="subTitle"/>
          </p:nvPr>
        </p:nvSpPr>
        <p:spPr>
          <a:xfrm>
            <a:off x="298094" y="1756880"/>
            <a:ext cx="8486310" cy="4500082"/>
          </a:xfrm>
        </p:spPr>
        <p:txBody>
          <a:bodyPr/>
          <a:lstStyle/>
          <a:p>
            <a:r>
              <a:rPr lang="en-US" sz="3200"/>
              <a:t>__Viewer.java </a:t>
            </a:r>
            <a:r>
              <a:rPr lang="en-US"/>
              <a:t>  </a:t>
            </a:r>
          </a:p>
          <a:p>
            <a:pPr marL="285750" lvl="1" indent="-285750">
              <a:buFont typeface="Arial" panose="020B0604020202020204" pitchFamily="34" charset="0"/>
              <a:buChar char="•"/>
            </a:pPr>
            <a:r>
              <a:rPr lang="en-US"/>
              <a:t>creates a JFrame (window)</a:t>
            </a:r>
          </a:p>
          <a:p>
            <a:pPr marL="285750" lvl="1" indent="-285750">
              <a:buFont typeface="Arial" panose="020B0604020202020204" pitchFamily="34" charset="0"/>
              <a:buChar char="•"/>
            </a:pPr>
            <a:r>
              <a:rPr lang="en-US" i="1"/>
              <a:t>main</a:t>
            </a:r>
            <a:r>
              <a:rPr lang="en-US"/>
              <a:t> method located here, run this file</a:t>
            </a:r>
          </a:p>
          <a:p>
            <a:pPr marL="285750" lvl="1" indent="-285750">
              <a:buFont typeface="Arial" panose="020B0604020202020204" pitchFamily="34" charset="0"/>
              <a:buChar char="•"/>
            </a:pPr>
            <a:endParaRPr lang="en-US"/>
          </a:p>
          <a:p>
            <a:r>
              <a:rPr lang="en-US" sz="3200"/>
              <a:t>__Component.java</a:t>
            </a:r>
          </a:p>
          <a:p>
            <a:pPr marL="285750" lvl="1" indent="-285750">
              <a:buFont typeface="Arial" panose="020B0604020202020204" pitchFamily="34" charset="0"/>
              <a:buChar char="•"/>
            </a:pPr>
            <a:r>
              <a:rPr lang="en-US"/>
              <a:t>This extends </a:t>
            </a:r>
            <a:r>
              <a:rPr lang="en-US" err="1"/>
              <a:t>JComponent</a:t>
            </a:r>
            <a:r>
              <a:rPr lang="en-US"/>
              <a:t> (</a:t>
            </a:r>
            <a:r>
              <a:rPr lang="en-US" i="1" err="1"/>
              <a:t>isA</a:t>
            </a:r>
            <a:r>
              <a:rPr lang="en-US"/>
              <a:t> relationship)</a:t>
            </a:r>
          </a:p>
          <a:p>
            <a:pPr marL="285750" lvl="1" indent="-285750">
              <a:buFont typeface="Arial" panose="020B0604020202020204" pitchFamily="34" charset="0"/>
              <a:buChar char="•"/>
            </a:pPr>
            <a:r>
              <a:rPr lang="en-US"/>
              <a:t>Has a </a:t>
            </a:r>
            <a:r>
              <a:rPr lang="en-US" i="1" err="1"/>
              <a:t>paintComponent</a:t>
            </a:r>
            <a:r>
              <a:rPr lang="en-US" i="1"/>
              <a:t>(Graphics g)</a:t>
            </a:r>
            <a:r>
              <a:rPr lang="en-US"/>
              <a:t> method that determines what gets drawn on canvas</a:t>
            </a:r>
          </a:p>
          <a:p>
            <a:pPr marL="285750" lvl="1" indent="-285750">
              <a:buFont typeface="Arial" panose="020B0604020202020204" pitchFamily="34" charset="0"/>
              <a:buChar char="•"/>
            </a:pPr>
            <a:endParaRPr lang="en-US"/>
          </a:p>
          <a:p>
            <a:r>
              <a:rPr lang="en-US" sz="3200"/>
              <a:t>__.java </a:t>
            </a:r>
          </a:p>
          <a:p>
            <a:pPr marL="285750" lvl="1" indent="-285750">
              <a:buFont typeface="Arial" panose="020B0604020202020204" pitchFamily="34" charset="0"/>
              <a:buChar char="•"/>
            </a:pPr>
            <a:r>
              <a:rPr lang="en-US"/>
              <a:t>This is the class that represents something </a:t>
            </a:r>
          </a:p>
          <a:p>
            <a:pPr marL="285750" lvl="1" indent="-285750">
              <a:buFont typeface="Arial" panose="020B0604020202020204" pitchFamily="34" charset="0"/>
              <a:buChar char="•"/>
            </a:pPr>
            <a:r>
              <a:rPr lang="en-US"/>
              <a:t>Has a </a:t>
            </a:r>
            <a:r>
              <a:rPr lang="en-US" i="1" err="1"/>
              <a:t>drawOn</a:t>
            </a:r>
            <a:r>
              <a:rPr lang="en-US" i="1"/>
              <a:t>(Graphics2D g)</a:t>
            </a:r>
            <a:r>
              <a:rPr lang="en-US"/>
              <a:t> method to draw itself </a:t>
            </a:r>
          </a:p>
          <a:p>
            <a:pPr marL="285750" lvl="1" indent="-285750">
              <a:buFont typeface="Arial" panose="020B0604020202020204" pitchFamily="34" charset="0"/>
              <a:buChar char="•"/>
            </a:pPr>
            <a:r>
              <a:rPr lang="en-US"/>
              <a:t>Instances look different based on properties (instance </a:t>
            </a:r>
            <a:r>
              <a:rPr lang="en-US" err="1"/>
              <a:t>vars</a:t>
            </a:r>
            <a:r>
              <a:rPr lang="en-US"/>
              <a:t>)</a:t>
            </a:r>
          </a:p>
        </p:txBody>
      </p:sp>
      <p:pic>
        <p:nvPicPr>
          <p:cNvPr id="5" name="Graphic 4">
            <a:extLst>
              <a:ext uri="{FF2B5EF4-FFF2-40B4-BE49-F238E27FC236}">
                <a16:creationId xmlns:a16="http://schemas.microsoft.com/office/drawing/2014/main" id="{F1164C4D-39BD-A049-9E7B-851F0975EF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4426" y="240444"/>
            <a:ext cx="4064000" cy="3479800"/>
          </a:xfrm>
          <a:prstGeom prst="rect">
            <a:avLst/>
          </a:prstGeom>
        </p:spPr>
      </p:pic>
      <p:pic>
        <p:nvPicPr>
          <p:cNvPr id="6" name="Picture 5">
            <a:extLst>
              <a:ext uri="{FF2B5EF4-FFF2-40B4-BE49-F238E27FC236}">
                <a16:creationId xmlns:a16="http://schemas.microsoft.com/office/drawing/2014/main" id="{562683B1-3A7B-EF49-A9CC-14A3D0E6D6E6}"/>
              </a:ext>
            </a:extLst>
          </p:cNvPr>
          <p:cNvPicPr>
            <a:picLocks noChangeAspect="1"/>
          </p:cNvPicPr>
          <p:nvPr/>
        </p:nvPicPr>
        <p:blipFill>
          <a:blip r:embed="rId4"/>
          <a:stretch>
            <a:fillRect/>
          </a:stretch>
        </p:blipFill>
        <p:spPr>
          <a:xfrm>
            <a:off x="6780943" y="4400271"/>
            <a:ext cx="2050693" cy="2169765"/>
          </a:xfrm>
          <a:prstGeom prst="rect">
            <a:avLst/>
          </a:prstGeom>
        </p:spPr>
      </p:pic>
    </p:spTree>
    <p:extLst>
      <p:ext uri="{BB962C8B-B14F-4D97-AF65-F5344CB8AC3E}">
        <p14:creationId xmlns:p14="http://schemas.microsoft.com/office/powerpoint/2010/main" val="225875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268291" y="585720"/>
            <a:ext cx="3806998" cy="791524"/>
          </a:xfrm>
          <a:prstGeom prst="rect">
            <a:avLst/>
          </a:prstGeom>
          <a:noFill/>
          <a:ln>
            <a:noFill/>
          </a:ln>
        </p:spPr>
        <p:txBody>
          <a:bodyPr/>
          <a:lstStyle/>
          <a:p>
            <a:pPr>
              <a:lnSpc>
                <a:spcPct val="100000"/>
              </a:lnSpc>
            </a:pPr>
            <a:r>
              <a:rPr lang="en-US" sz="4000" b="1" strike="noStrike" cap="all" spc="-1" dirty="0">
                <a:solidFill>
                  <a:srgbClr val="000000"/>
                </a:solidFill>
                <a:uFill>
                  <a:solidFill>
                    <a:srgbClr val="FFFFFF"/>
                  </a:solidFill>
                </a:uFill>
                <a:latin typeface="Calibri"/>
              </a:rPr>
              <a:t>Java Graphics</a:t>
            </a:r>
            <a:endParaRPr lang="en-US" sz="4400" b="0" strike="noStrike" spc="-1" dirty="0">
              <a:solidFill>
                <a:srgbClr val="000000"/>
              </a:solidFill>
              <a:uFill>
                <a:solidFill>
                  <a:srgbClr val="FFFFFF"/>
                </a:solidFill>
              </a:uFill>
              <a:latin typeface="Arial"/>
            </a:endParaRPr>
          </a:p>
        </p:txBody>
      </p:sp>
      <p:sp>
        <p:nvSpPr>
          <p:cNvPr id="128" name="TextShape 2"/>
          <p:cNvSpPr txBox="1"/>
          <p:nvPr/>
        </p:nvSpPr>
        <p:spPr>
          <a:xfrm>
            <a:off x="268291" y="1896534"/>
            <a:ext cx="3806998" cy="3589866"/>
          </a:xfrm>
          <a:prstGeom prst="rect">
            <a:avLst/>
          </a:prstGeom>
          <a:noFill/>
          <a:ln>
            <a:noFill/>
          </a:ln>
        </p:spPr>
        <p:txBody>
          <a:bodyPr anchor="b"/>
          <a:lstStyle/>
          <a:p>
            <a:pPr>
              <a:lnSpc>
                <a:spcPct val="100000"/>
              </a:lnSpc>
            </a:pPr>
            <a:r>
              <a:rPr lang="en-US" sz="2000" b="1" strike="noStrike" spc="-1" dirty="0">
                <a:solidFill>
                  <a:srgbClr val="8B8B8B"/>
                </a:solidFill>
                <a:uFill>
                  <a:solidFill>
                    <a:srgbClr val="FFFFFF"/>
                  </a:solidFill>
                </a:uFill>
                <a:latin typeface="Calibri"/>
              </a:rPr>
              <a:t>The default option in Eclipse as of recent is to IGNORE suggestions from the primary library we use (SWING). You need to enable the suggestions for importing and methods by UNCHECKING the box on the right: java.awt.*</a:t>
            </a:r>
          </a:p>
          <a:p>
            <a:pPr>
              <a:lnSpc>
                <a:spcPct val="100000"/>
              </a:lnSpc>
            </a:pPr>
            <a:endParaRPr lang="en-US" sz="2000" b="1" spc="-1" dirty="0">
              <a:solidFill>
                <a:srgbClr val="8B8B8B"/>
              </a:solidFill>
              <a:uFill>
                <a:solidFill>
                  <a:srgbClr val="FFFFFF"/>
                </a:solidFill>
              </a:uFill>
              <a:latin typeface="Calibri"/>
            </a:endParaRPr>
          </a:p>
          <a:p>
            <a:pPr>
              <a:lnSpc>
                <a:spcPct val="100000"/>
              </a:lnSpc>
            </a:pPr>
            <a:r>
              <a:rPr lang="en-US" sz="2000" b="1" spc="-1" dirty="0">
                <a:solidFill>
                  <a:srgbClr val="8B8B8B"/>
                </a:solidFill>
                <a:uFill>
                  <a:solidFill>
                    <a:srgbClr val="FFFFFF"/>
                  </a:solidFill>
                </a:uFill>
                <a:latin typeface="Calibri"/>
              </a:rPr>
              <a:t>To find this checkbox go to</a:t>
            </a:r>
          </a:p>
          <a:p>
            <a:pPr>
              <a:lnSpc>
                <a:spcPct val="100000"/>
              </a:lnSpc>
            </a:pPr>
            <a:r>
              <a:rPr lang="en-US" sz="2000" b="1" strike="noStrike" spc="-1" dirty="0">
                <a:solidFill>
                  <a:srgbClr val="8B8B8B"/>
                </a:solidFill>
                <a:uFill>
                  <a:solidFill>
                    <a:srgbClr val="FFFFFF"/>
                  </a:solidFill>
                </a:uFill>
                <a:latin typeface="Calibri"/>
              </a:rPr>
              <a:t>Java-&gt;Appearance-&gt;Type Filters</a:t>
            </a:r>
            <a:endParaRPr lang="en-US" sz="3200" b="0" strike="noStrike" spc="-1" dirty="0">
              <a:solidFill>
                <a:srgbClr val="000000"/>
              </a:solidFill>
              <a:uFill>
                <a:solidFill>
                  <a:srgbClr val="FFFFFF"/>
                </a:solidFill>
              </a:uFill>
              <a:latin typeface="Calibri"/>
            </a:endParaRPr>
          </a:p>
        </p:txBody>
      </p:sp>
      <p:pic>
        <p:nvPicPr>
          <p:cNvPr id="5" name="Picture 4">
            <a:extLst>
              <a:ext uri="{FF2B5EF4-FFF2-40B4-BE49-F238E27FC236}">
                <a16:creationId xmlns:a16="http://schemas.microsoft.com/office/drawing/2014/main" id="{AE55A25A-F6EB-1DE3-0757-D4766CCE0E12}"/>
              </a:ext>
            </a:extLst>
          </p:cNvPr>
          <p:cNvPicPr>
            <a:picLocks noChangeAspect="1"/>
          </p:cNvPicPr>
          <p:nvPr/>
        </p:nvPicPr>
        <p:blipFill>
          <a:blip r:embed="rId3"/>
          <a:stretch>
            <a:fillRect/>
          </a:stretch>
        </p:blipFill>
        <p:spPr>
          <a:xfrm>
            <a:off x="4154312" y="1896533"/>
            <a:ext cx="4842343" cy="4771445"/>
          </a:xfrm>
          <a:prstGeom prst="rect">
            <a:avLst/>
          </a:prstGeom>
        </p:spPr>
      </p:pic>
      <p:pic>
        <p:nvPicPr>
          <p:cNvPr id="3" name="Picture 2">
            <a:extLst>
              <a:ext uri="{FF2B5EF4-FFF2-40B4-BE49-F238E27FC236}">
                <a16:creationId xmlns:a16="http://schemas.microsoft.com/office/drawing/2014/main" id="{516C8CAF-FB42-CB34-678E-E8816998137B}"/>
              </a:ext>
            </a:extLst>
          </p:cNvPr>
          <p:cNvPicPr>
            <a:picLocks noChangeAspect="1"/>
          </p:cNvPicPr>
          <p:nvPr/>
        </p:nvPicPr>
        <p:blipFill>
          <a:blip r:embed="rId4"/>
          <a:stretch>
            <a:fillRect/>
          </a:stretch>
        </p:blipFill>
        <p:spPr>
          <a:xfrm>
            <a:off x="6005689" y="0"/>
            <a:ext cx="1580444" cy="1826108"/>
          </a:xfrm>
          <a:prstGeom prst="rect">
            <a:avLst/>
          </a:prstGeom>
        </p:spPr>
      </p:pic>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852F895D-7A3B-0774-C399-AC8CC2A670CE}"/>
                  </a:ext>
                </a:extLst>
              </p14:cNvPr>
              <p14:cNvContentPartPr/>
              <p14:nvPr/>
            </p14:nvContentPartPr>
            <p14:xfrm>
              <a:off x="5339729" y="134404"/>
              <a:ext cx="692640" cy="215640"/>
            </p14:xfrm>
          </p:contentPart>
        </mc:Choice>
        <mc:Fallback>
          <p:pic>
            <p:nvPicPr>
              <p:cNvPr id="4" name="Ink 3">
                <a:extLst>
                  <a:ext uri="{FF2B5EF4-FFF2-40B4-BE49-F238E27FC236}">
                    <a16:creationId xmlns:a16="http://schemas.microsoft.com/office/drawing/2014/main" id="{852F895D-7A3B-0774-C399-AC8CC2A670CE}"/>
                  </a:ext>
                </a:extLst>
              </p:cNvPr>
              <p:cNvPicPr/>
              <p:nvPr/>
            </p:nvPicPr>
            <p:blipFill>
              <a:blip r:embed="rId6"/>
              <a:stretch>
                <a:fillRect/>
              </a:stretch>
            </p:blipFill>
            <p:spPr>
              <a:xfrm>
                <a:off x="5330729" y="125404"/>
                <a:ext cx="71028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734BDEFC-5B72-F95F-8C57-A5C1A5D5C04B}"/>
                  </a:ext>
                </a:extLst>
              </p14:cNvPr>
              <p14:cNvContentPartPr/>
              <p14:nvPr/>
            </p14:nvContentPartPr>
            <p14:xfrm>
              <a:off x="5418569" y="473884"/>
              <a:ext cx="903960" cy="1189440"/>
            </p14:xfrm>
          </p:contentPart>
        </mc:Choice>
        <mc:Fallback>
          <p:pic>
            <p:nvPicPr>
              <p:cNvPr id="6" name="Ink 5">
                <a:extLst>
                  <a:ext uri="{FF2B5EF4-FFF2-40B4-BE49-F238E27FC236}">
                    <a16:creationId xmlns:a16="http://schemas.microsoft.com/office/drawing/2014/main" id="{734BDEFC-5B72-F95F-8C57-A5C1A5D5C04B}"/>
                  </a:ext>
                </a:extLst>
              </p:cNvPr>
              <p:cNvPicPr/>
              <p:nvPr/>
            </p:nvPicPr>
            <p:blipFill>
              <a:blip r:embed="rId8"/>
              <a:stretch>
                <a:fillRect/>
              </a:stretch>
            </p:blipFill>
            <p:spPr>
              <a:xfrm>
                <a:off x="5409569" y="465244"/>
                <a:ext cx="921600" cy="1207080"/>
              </a:xfrm>
              <a:prstGeom prst="rect">
                <a:avLst/>
              </a:prstGeom>
            </p:spPr>
          </p:pic>
        </mc:Fallback>
      </mc:AlternateContent>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Simplest Java Graphics Program</a:t>
            </a:r>
            <a:endParaRPr lang="en-US" sz="4400" b="0" strike="noStrike" spc="-1">
              <a:solidFill>
                <a:srgbClr val="000000"/>
              </a:solidFill>
              <a:uFill>
                <a:solidFill>
                  <a:srgbClr val="FFFFFF"/>
                </a:solidFill>
              </a:uFill>
              <a:latin typeface="Arial"/>
            </a:endParaRPr>
          </a:p>
        </p:txBody>
      </p:sp>
      <p:sp>
        <p:nvSpPr>
          <p:cNvPr id="130" name="CustomShape 2"/>
          <p:cNvSpPr/>
          <p:nvPr/>
        </p:nvSpPr>
        <p:spPr>
          <a:xfrm>
            <a:off x="457200" y="1417680"/>
            <a:ext cx="8457840" cy="5288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EB641B"/>
                </a:solidFill>
                <a:uFill>
                  <a:solidFill>
                    <a:srgbClr val="FFFFFF"/>
                  </a:solidFill>
                </a:uFill>
                <a:latin typeface="Consolas"/>
              </a:rPr>
              <a:t>import</a:t>
            </a:r>
            <a:r>
              <a:rPr lang="en-US" sz="1800" b="0" strike="noStrike"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javax.swing.JFrame</a:t>
            </a:r>
            <a:r>
              <a:rPr lang="en-US" sz="1800" b="0" strike="noStrike" spc="-1" dirty="0">
                <a:solidFill>
                  <a:srgbClr val="000000"/>
                </a:solidFill>
                <a:uFill>
                  <a:solidFill>
                    <a:srgbClr val="FFFFFF"/>
                  </a:solidFill>
                </a:uFill>
                <a:latin typeface="Consolas"/>
              </a:rPr>
              <a:t>;</a:t>
            </a:r>
          </a:p>
          <a:p>
            <a:pPr>
              <a:lnSpc>
                <a:spcPct val="100000"/>
              </a:lnSpc>
            </a:pPr>
            <a:r>
              <a:rPr lang="en-US" sz="1800" b="0" strike="noStrike" spc="-1" dirty="0">
                <a:solidFill>
                  <a:srgbClr val="4F81BD"/>
                </a:solidFill>
                <a:uFill>
                  <a:solidFill>
                    <a:srgbClr val="FFFFFF"/>
                  </a:solidFill>
                </a:uFill>
                <a:latin typeface="Consolas"/>
              </a:rPr>
              <a:t>/**</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4F81BD"/>
                </a:solidFill>
                <a:uFill>
                  <a:solidFill>
                    <a:srgbClr val="FFFFFF"/>
                  </a:solidFill>
                </a:uFill>
                <a:latin typeface="Consolas"/>
              </a:rPr>
              <a:t> * From </a:t>
            </a:r>
            <a:r>
              <a:rPr lang="en-US" sz="1800" b="0" strike="noStrike" spc="-1" dirty="0" err="1">
                <a:solidFill>
                  <a:srgbClr val="4F81BD"/>
                </a:solidFill>
                <a:uFill>
                  <a:solidFill>
                    <a:srgbClr val="FFFFFF"/>
                  </a:solidFill>
                </a:uFill>
                <a:latin typeface="Consolas"/>
              </a:rPr>
              <a:t>Ch</a:t>
            </a:r>
            <a:r>
              <a:rPr lang="en-US" sz="1800" b="0" strike="noStrike" spc="-1" dirty="0">
                <a:solidFill>
                  <a:srgbClr val="4F81BD"/>
                </a:solidFill>
                <a:uFill>
                  <a:solidFill>
                    <a:srgbClr val="FFFFFF"/>
                  </a:solidFill>
                </a:uFill>
                <a:latin typeface="Consolas"/>
              </a:rPr>
              <a:t> 2, Big Java.</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4F81BD"/>
                </a:solidFill>
                <a:uFill>
                  <a:solidFill>
                    <a:srgbClr val="FFFFFF"/>
                  </a:solidFill>
                </a:uFill>
                <a:latin typeface="Consolas"/>
              </a:rPr>
              <a:t> * @author Cay </a:t>
            </a:r>
            <a:r>
              <a:rPr lang="en-US" sz="1800" b="0" strike="noStrike" spc="-1" dirty="0" err="1">
                <a:solidFill>
                  <a:srgbClr val="4F81BD"/>
                </a:solidFill>
                <a:uFill>
                  <a:solidFill>
                    <a:srgbClr val="FFFFFF"/>
                  </a:solidFill>
                </a:uFill>
                <a:latin typeface="Consolas"/>
              </a:rPr>
              <a:t>Horstmann</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4F81BD"/>
                </a:solidFill>
                <a:uFill>
                  <a:solidFill>
                    <a:srgbClr val="FFFFFF"/>
                  </a:solidFill>
                </a:uFill>
                <a:latin typeface="Consolas"/>
              </a:rPr>
              <a:t> */</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EB641B"/>
                </a:solidFill>
                <a:uFill>
                  <a:solidFill>
                    <a:srgbClr val="FFFFFF"/>
                  </a:solidFill>
                </a:uFill>
                <a:latin typeface="Consolas"/>
              </a:rPr>
              <a:t>public class</a:t>
            </a:r>
            <a:r>
              <a:rPr lang="en-US" sz="1800" b="0" strike="noStrike"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EmptyFrameViewer</a:t>
            </a:r>
            <a:r>
              <a:rPr lang="en-US" sz="1800" b="0" strike="noStrike" spc="-1" dirty="0">
                <a:solidFill>
                  <a:srgbClr val="000000"/>
                </a:solidFill>
                <a:uFill>
                  <a:solidFill>
                    <a:srgbClr val="FFFFFF"/>
                  </a:solidFill>
                </a:uFill>
                <a:latin typeface="Consolas"/>
              </a:rPr>
              <a:t> {</a:t>
            </a:r>
          </a:p>
          <a:p>
            <a:pPr>
              <a:lnSpc>
                <a:spcPct val="100000"/>
              </a:lnSpc>
            </a:pPr>
            <a:r>
              <a:rPr lang="en-US" sz="1800" b="0" strike="noStrike" spc="-1" dirty="0">
                <a:solidFill>
                  <a:srgbClr val="4F81BD"/>
                </a:solidFill>
                <a:uFill>
                  <a:solidFill>
                    <a:srgbClr val="FFFFFF"/>
                  </a:solidFill>
                </a:uFill>
                <a:latin typeface="Consolas"/>
              </a:rPr>
              <a:t>	/**</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4F81BD"/>
                </a:solidFill>
                <a:uFill>
                  <a:solidFill>
                    <a:srgbClr val="FFFFFF"/>
                  </a:solidFill>
                </a:uFill>
                <a:latin typeface="Consolas"/>
              </a:rPr>
              <a:t>	 * Draws a frame.</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4F81BD"/>
                </a:solidFill>
                <a:uFill>
                  <a:solidFill>
                    <a:srgbClr val="FFFFFF"/>
                  </a:solidFill>
                </a:uFill>
                <a:latin typeface="Consolas"/>
              </a:rPr>
              <a:t>	 * @</a:t>
            </a:r>
            <a:r>
              <a:rPr lang="en-US" sz="1800" b="0" strike="noStrike" spc="-1" dirty="0" err="1">
                <a:solidFill>
                  <a:srgbClr val="4F81BD"/>
                </a:solidFill>
                <a:uFill>
                  <a:solidFill>
                    <a:srgbClr val="FFFFFF"/>
                  </a:solidFill>
                </a:uFill>
                <a:latin typeface="Consolas"/>
              </a:rPr>
              <a:t>param</a:t>
            </a:r>
            <a:r>
              <a:rPr lang="en-US" sz="1800" b="0" strike="noStrike" spc="-1" dirty="0">
                <a:solidFill>
                  <a:srgbClr val="4F81BD"/>
                </a:solidFill>
                <a:uFill>
                  <a:solidFill>
                    <a:srgbClr val="FFFFFF"/>
                  </a:solidFill>
                </a:uFill>
                <a:latin typeface="Consolas"/>
              </a:rPr>
              <a:t> </a:t>
            </a:r>
            <a:r>
              <a:rPr lang="en-US" sz="1800" b="0" strike="noStrike" spc="-1" dirty="0" err="1">
                <a:solidFill>
                  <a:srgbClr val="4F81BD"/>
                </a:solidFill>
                <a:uFill>
                  <a:solidFill>
                    <a:srgbClr val="FFFFFF"/>
                  </a:solidFill>
                </a:uFill>
                <a:latin typeface="Consolas"/>
              </a:rPr>
              <a:t>args</a:t>
            </a:r>
            <a:r>
              <a:rPr lang="en-US" sz="1800" b="0" strike="noStrike" spc="-1" dirty="0">
                <a:solidFill>
                  <a:srgbClr val="4F81BD"/>
                </a:solidFill>
                <a:uFill>
                  <a:solidFill>
                    <a:srgbClr val="FFFFFF"/>
                  </a:solidFill>
                </a:uFill>
                <a:latin typeface="Consolas"/>
              </a:rPr>
              <a:t> ignored</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4F81BD"/>
                </a:solidFill>
                <a:uFill>
                  <a:solidFill>
                    <a:srgbClr val="FFFFFF"/>
                  </a:solidFill>
                </a:uFill>
                <a:latin typeface="Consolas"/>
              </a:rPr>
              <a:t>	 */</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000000"/>
                </a:solidFill>
                <a:uFill>
                  <a:solidFill>
                    <a:srgbClr val="FFFFFF"/>
                  </a:solidFill>
                </a:uFill>
                <a:latin typeface="Consolas"/>
              </a:rPr>
              <a:t>	</a:t>
            </a:r>
            <a:r>
              <a:rPr lang="en-US" sz="1800" b="0" strike="noStrike" spc="-1" dirty="0">
                <a:solidFill>
                  <a:srgbClr val="EB641B"/>
                </a:solidFill>
                <a:uFill>
                  <a:solidFill>
                    <a:srgbClr val="FFFFFF"/>
                  </a:solidFill>
                </a:uFill>
                <a:latin typeface="Consolas"/>
              </a:rPr>
              <a:t>public static void</a:t>
            </a:r>
            <a:r>
              <a:rPr lang="en-US" sz="1800" b="0" strike="noStrike" spc="-1" dirty="0">
                <a:solidFill>
                  <a:srgbClr val="000000"/>
                </a:solidFill>
                <a:uFill>
                  <a:solidFill>
                    <a:srgbClr val="FFFFFF"/>
                  </a:solidFill>
                </a:uFill>
                <a:latin typeface="Consolas"/>
              </a:rPr>
              <a:t> main(String[] </a:t>
            </a:r>
            <a:r>
              <a:rPr lang="en-US" sz="1800" b="0" strike="noStrike" spc="-1" dirty="0" err="1">
                <a:solidFill>
                  <a:srgbClr val="000000"/>
                </a:solidFill>
                <a:uFill>
                  <a:solidFill>
                    <a:srgbClr val="FFFFFF"/>
                  </a:solidFill>
                </a:uFill>
                <a:latin typeface="Consolas"/>
              </a:rPr>
              <a:t>args</a:t>
            </a:r>
            <a:r>
              <a:rPr lang="en-US" sz="1800" b="0" strike="noStrike" spc="-1" dirty="0">
                <a:solidFill>
                  <a:srgbClr val="000000"/>
                </a:solidFill>
                <a:uFill>
                  <a:solidFill>
                    <a:srgbClr val="FFFFFF"/>
                  </a:solidFill>
                </a:uFill>
                <a:latin typeface="Consolas"/>
              </a:rPr>
              <a:t>) {</a:t>
            </a:r>
          </a:p>
          <a:p>
            <a:pPr>
              <a:lnSpc>
                <a:spcPct val="100000"/>
              </a:lnSpc>
            </a:pPr>
            <a:r>
              <a:rPr lang="en-US" sz="1800" b="0" strike="noStrike" spc="-1" dirty="0">
                <a:solidFill>
                  <a:srgbClr val="000000"/>
                </a:solidFill>
                <a:uFill>
                  <a:solidFill>
                    <a:srgbClr val="FFFFFF"/>
                  </a:solidFill>
                </a:uFill>
                <a:latin typeface="Consolas"/>
              </a:rPr>
              <a:t>	</a:t>
            </a:r>
            <a:r>
              <a:rPr lang="en-US"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JFrame</a:t>
            </a:r>
            <a:r>
              <a:rPr lang="en-US" sz="1800" b="0" strike="noStrike" spc="-1" dirty="0">
                <a:solidFill>
                  <a:srgbClr val="000000"/>
                </a:solidFill>
                <a:uFill>
                  <a:solidFill>
                    <a:srgbClr val="FFFFFF"/>
                  </a:solidFill>
                </a:uFill>
                <a:latin typeface="Consolas"/>
              </a:rPr>
              <a:t> frame = </a:t>
            </a:r>
            <a:r>
              <a:rPr lang="en-US" sz="1800" b="0" strike="noStrike" spc="-1" dirty="0">
                <a:solidFill>
                  <a:srgbClr val="EB641B"/>
                </a:solidFill>
                <a:uFill>
                  <a:solidFill>
                    <a:srgbClr val="FFFFFF"/>
                  </a:solidFill>
                </a:uFill>
                <a:latin typeface="Consolas"/>
              </a:rPr>
              <a:t>new</a:t>
            </a:r>
            <a:r>
              <a:rPr lang="en-US" sz="1800" b="0" strike="noStrike"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JFrame</a:t>
            </a:r>
            <a:r>
              <a:rPr lang="en-US" sz="1800" b="0" strike="noStrike" spc="-1" dirty="0">
                <a:solidFill>
                  <a:srgbClr val="000000"/>
                </a:solidFill>
                <a:uFill>
                  <a:solidFill>
                    <a:srgbClr val="FFFFFF"/>
                  </a:solidFill>
                </a:uFill>
                <a:latin typeface="Consolas"/>
              </a:rPr>
              <a:t>();</a:t>
            </a:r>
          </a:p>
          <a:p>
            <a:pPr>
              <a:lnSpc>
                <a:spcPct val="100000"/>
              </a:lnSpc>
            </a:pPr>
            <a:r>
              <a:rPr lang="en-US" sz="1800" b="0" strike="noStrike"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frame.setSize</a:t>
            </a:r>
            <a:r>
              <a:rPr lang="en-US" sz="1800" b="0" strike="noStrike" spc="-1" dirty="0">
                <a:solidFill>
                  <a:srgbClr val="000000"/>
                </a:solidFill>
                <a:uFill>
                  <a:solidFill>
                    <a:srgbClr val="FFFFFF"/>
                  </a:solidFill>
                </a:uFill>
                <a:latin typeface="Consolas"/>
              </a:rPr>
              <a:t>(300,400);</a:t>
            </a:r>
          </a:p>
          <a:p>
            <a:pPr>
              <a:lnSpc>
                <a:spcPct val="100000"/>
              </a:lnSpc>
            </a:pPr>
            <a:r>
              <a:rPr lang="en-US" sz="1800" b="0" strike="noStrike"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frame.setTitle</a:t>
            </a:r>
            <a:r>
              <a:rPr lang="en-US" sz="1800" b="0" strike="noStrike" spc="-1" dirty="0">
                <a:solidFill>
                  <a:srgbClr val="000000"/>
                </a:solidFill>
                <a:uFill>
                  <a:solidFill>
                    <a:srgbClr val="FFFFFF"/>
                  </a:solidFill>
                </a:uFill>
                <a:latin typeface="Consolas"/>
              </a:rPr>
              <a:t>("An Empty Frame");</a:t>
            </a:r>
          </a:p>
          <a:p>
            <a:pPr>
              <a:lnSpc>
                <a:spcPct val="100000"/>
              </a:lnSpc>
            </a:pPr>
            <a:r>
              <a:rPr lang="en-US"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frame.setDefaultCloseOperation</a:t>
            </a:r>
            <a:r>
              <a:rPr lang="en-US" sz="1800" b="0" strike="noStrike" spc="-1" dirty="0">
                <a:solidFill>
                  <a:srgbClr val="000000"/>
                </a:solidFill>
                <a:uFill>
                  <a:solidFill>
                    <a:srgbClr val="FFFFFF"/>
                  </a:solidFill>
                </a:uFill>
                <a:latin typeface="Consolas"/>
              </a:rPr>
              <a:t>(</a:t>
            </a:r>
            <a:r>
              <a:rPr lang="en-US" sz="1800" b="0" strike="noStrike" spc="-1" dirty="0" err="1">
                <a:solidFill>
                  <a:srgbClr val="000000"/>
                </a:solidFill>
                <a:uFill>
                  <a:solidFill>
                    <a:srgbClr val="FFFFFF"/>
                  </a:solidFill>
                </a:uFill>
                <a:latin typeface="Consolas"/>
              </a:rPr>
              <a:t>JFrame.EXIT_ON_CLOSE</a:t>
            </a:r>
            <a:r>
              <a:rPr lang="en-US" sz="1800" b="0" strike="noStrike" spc="-1" dirty="0">
                <a:solidFill>
                  <a:srgbClr val="000000"/>
                </a:solidFill>
                <a:uFill>
                  <a:solidFill>
                    <a:srgbClr val="FFFFFF"/>
                  </a:solidFill>
                </a:uFill>
                <a:latin typeface="Consolas"/>
              </a:rPr>
              <a:t>);</a:t>
            </a:r>
          </a:p>
          <a:p>
            <a:pPr>
              <a:lnSpc>
                <a:spcPct val="100000"/>
              </a:lnSpc>
            </a:pPr>
            <a:r>
              <a:rPr lang="en-US" sz="1800" b="0" strike="noStrike"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frame.setVisible</a:t>
            </a:r>
            <a:r>
              <a:rPr lang="en-US" sz="1800" b="0" strike="noStrike" spc="-1" dirty="0">
                <a:solidFill>
                  <a:srgbClr val="000000"/>
                </a:solidFill>
                <a:uFill>
                  <a:solidFill>
                    <a:srgbClr val="FFFFFF"/>
                  </a:solidFill>
                </a:uFill>
                <a:latin typeface="Consolas"/>
              </a:rPr>
              <a:t>(</a:t>
            </a:r>
            <a:r>
              <a:rPr lang="en-US" sz="1800" b="0" strike="noStrike" spc="-1" dirty="0">
                <a:solidFill>
                  <a:srgbClr val="EB641B"/>
                </a:solidFill>
                <a:uFill>
                  <a:solidFill>
                    <a:srgbClr val="FFFFFF"/>
                  </a:solidFill>
                </a:uFill>
                <a:latin typeface="Consolas"/>
              </a:rPr>
              <a:t>true</a:t>
            </a:r>
            <a:r>
              <a:rPr lang="en-US" sz="1800" b="0" strike="noStrike" spc="-1" dirty="0">
                <a:solidFill>
                  <a:srgbClr val="000000"/>
                </a:solidFill>
                <a:uFill>
                  <a:solidFill>
                    <a:srgbClr val="FFFFFF"/>
                  </a:solidFill>
                </a:uFill>
                <a:latin typeface="Consolas"/>
              </a:rPr>
              <a:t>);</a:t>
            </a:r>
          </a:p>
          <a:p>
            <a:pPr>
              <a:lnSpc>
                <a:spcPct val="100000"/>
              </a:lnSpc>
            </a:pPr>
            <a:r>
              <a:rPr lang="en-US" sz="1800" b="0" strike="noStrike" spc="-1" dirty="0">
                <a:solidFill>
                  <a:srgbClr val="000000"/>
                </a:solidFill>
                <a:uFill>
                  <a:solidFill>
                    <a:srgbClr val="FFFFFF"/>
                  </a:solidFill>
                </a:uFill>
                <a:latin typeface="Consolas"/>
              </a:rPr>
              <a:t>	}</a:t>
            </a:r>
          </a:p>
          <a:p>
            <a:pPr>
              <a:lnSpc>
                <a:spcPct val="100000"/>
              </a:lnSpc>
            </a:pPr>
            <a:r>
              <a:rPr lang="en-US" sz="1800" b="0" strike="noStrike" spc="-1" dirty="0">
                <a:solidFill>
                  <a:srgbClr val="000000"/>
                </a:solidFill>
                <a:uFill>
                  <a:solidFill>
                    <a:srgbClr val="FFFFFF"/>
                  </a:solidFill>
                </a:uFill>
                <a:latin typeface="Consolas"/>
              </a:rPr>
              <a:t>}</a:t>
            </a:r>
          </a:p>
          <a:p>
            <a:pPr>
              <a:lnSpc>
                <a:spcPct val="100000"/>
              </a:lnSpc>
            </a:pPr>
            <a:endParaRPr lang="en-US" sz="1800" b="0" strike="noStrike" spc="-1" dirty="0">
              <a:solidFill>
                <a:srgbClr val="000000"/>
              </a:solidFill>
              <a:uFill>
                <a:solidFill>
                  <a:srgbClr val="FFFFFF"/>
                </a:solidFill>
              </a:uFill>
              <a:latin typeface="Consolas"/>
            </a:endParaRPr>
          </a:p>
        </p:txBody>
      </p:sp>
      <p:sp>
        <p:nvSpPr>
          <p:cNvPr id="131" name="CustomShape 3"/>
          <p:cNvSpPr/>
          <p:nvPr/>
        </p:nvSpPr>
        <p:spPr>
          <a:xfrm>
            <a:off x="5886360" y="1411200"/>
            <a:ext cx="3028680" cy="821880"/>
          </a:xfrm>
          <a:prstGeom prst="rect">
            <a:avLst/>
          </a:prstGeom>
          <a:ln>
            <a:round/>
          </a:ln>
        </p:spPr>
        <p:style>
          <a:lnRef idx="2">
            <a:schemeClr val="accent3">
              <a:shade val="50000"/>
            </a:schemeClr>
          </a:lnRef>
          <a:fillRef idx="1">
            <a:schemeClr val="accent3"/>
          </a:fillRef>
          <a:effectRef idx="0">
            <a:schemeClr val="accent3"/>
          </a:effectRef>
          <a:fontRef idx="minor"/>
        </p:style>
        <p:txBody>
          <a:bodyPr lIns="90000" tIns="45000" rIns="90000" bIns="45000"/>
          <a:lstStyle/>
          <a:p>
            <a:pPr algn="ctr">
              <a:lnSpc>
                <a:spcPct val="100000"/>
              </a:lnSpc>
            </a:pPr>
            <a:r>
              <a:rPr lang="en-US" sz="2400" b="0" strike="noStrike" spc="-1">
                <a:solidFill>
                  <a:srgbClr val="FFFFFF"/>
                </a:solidFill>
                <a:uFill>
                  <a:solidFill>
                    <a:srgbClr val="FFFFFF"/>
                  </a:solidFill>
                </a:uFill>
                <a:latin typeface="Calibri"/>
              </a:rPr>
              <a:t>This code is already in your project for today</a:t>
            </a:r>
            <a:endParaRPr lang="en-US" sz="1800" b="0" strike="noStrike" spc="-1">
              <a:solidFill>
                <a:srgbClr val="000000"/>
              </a:solidFill>
              <a:uFill>
                <a:solidFill>
                  <a:srgbClr val="FFFFFF"/>
                </a:solidFill>
              </a:uFill>
              <a:latin typeface="Arial"/>
            </a:endParaRPr>
          </a:p>
        </p:txBody>
      </p:sp>
      <p:sp>
        <p:nvSpPr>
          <p:cNvPr id="132" name="CustomShape 4"/>
          <p:cNvSpPr/>
          <p:nvPr/>
        </p:nvSpPr>
        <p:spPr>
          <a:xfrm>
            <a:off x="6515280" y="2971800"/>
            <a:ext cx="2400120" cy="856800"/>
          </a:xfrm>
          <a:prstGeom prst="borderCallout1">
            <a:avLst>
              <a:gd name="adj1" fmla="val 18750"/>
              <a:gd name="adj2" fmla="val -8333"/>
              <a:gd name="adj3" fmla="val 191311"/>
              <a:gd name="adj4" fmla="val -64055"/>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000" b="0" strike="noStrike" spc="-1">
                <a:solidFill>
                  <a:srgbClr val="FFFFFF"/>
                </a:solidFill>
                <a:uFill>
                  <a:solidFill>
                    <a:srgbClr val="FFFFFF"/>
                  </a:solidFill>
                </a:uFill>
                <a:latin typeface="Calibri"/>
              </a:rPr>
              <a:t>Creates a graphics frame object</a:t>
            </a:r>
            <a:endParaRPr lang="en-US" sz="1800" b="0" strike="noStrike" spc="-1">
              <a:solidFill>
                <a:srgbClr val="000000"/>
              </a:solidFill>
              <a:uFill>
                <a:solidFill>
                  <a:srgbClr val="FFFFFF"/>
                </a:solidFill>
              </a:uFill>
              <a:latin typeface="Arial"/>
            </a:endParaRPr>
          </a:p>
        </p:txBody>
      </p:sp>
      <p:sp>
        <p:nvSpPr>
          <p:cNvPr id="133" name="CustomShape 5"/>
          <p:cNvSpPr/>
          <p:nvPr/>
        </p:nvSpPr>
        <p:spPr>
          <a:xfrm>
            <a:off x="6896160" y="4176720"/>
            <a:ext cx="2018880" cy="466200"/>
          </a:xfrm>
          <a:prstGeom prst="borderCallout1">
            <a:avLst>
              <a:gd name="adj1" fmla="val 18750"/>
              <a:gd name="adj2" fmla="val -8333"/>
              <a:gd name="adj3" fmla="val 186323"/>
              <a:gd name="adj4" fmla="val -130278"/>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000" b="0" strike="noStrike" spc="-1">
                <a:solidFill>
                  <a:srgbClr val="FFFFFF"/>
                </a:solidFill>
                <a:uFill>
                  <a:solidFill>
                    <a:srgbClr val="FFFFFF"/>
                  </a:solidFill>
                </a:uFill>
                <a:latin typeface="Calibri"/>
              </a:rPr>
              <a:t>Configures it</a:t>
            </a:r>
            <a:endParaRPr lang="en-US" sz="1800" b="0" strike="noStrike" spc="-1">
              <a:solidFill>
                <a:srgbClr val="000000"/>
              </a:solidFill>
              <a:uFill>
                <a:solidFill>
                  <a:srgbClr val="FFFFFF"/>
                </a:solidFill>
              </a:uFill>
              <a:latin typeface="Arial"/>
            </a:endParaRPr>
          </a:p>
        </p:txBody>
      </p:sp>
      <p:sp>
        <p:nvSpPr>
          <p:cNvPr id="134" name="CustomShape 6"/>
          <p:cNvSpPr/>
          <p:nvPr/>
        </p:nvSpPr>
        <p:spPr>
          <a:xfrm>
            <a:off x="6114960" y="5772240"/>
            <a:ext cx="2800080" cy="999720"/>
          </a:xfrm>
          <a:prstGeom prst="borderCallout1">
            <a:avLst>
              <a:gd name="adj1" fmla="val 18750"/>
              <a:gd name="adj2" fmla="val -8333"/>
              <a:gd name="adj3" fmla="val -17365"/>
              <a:gd name="adj4" fmla="val -28966"/>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000" b="0" strike="noStrike" spc="-1">
                <a:solidFill>
                  <a:srgbClr val="FFFFFF"/>
                </a:solidFill>
                <a:uFill>
                  <a:solidFill>
                    <a:srgbClr val="FFFFFF"/>
                  </a:solidFill>
                </a:uFill>
                <a:latin typeface="Calibri"/>
              </a:rPr>
              <a:t>Tells Java to exit program when user closes the frame</a:t>
            </a:r>
            <a:endParaRPr lang="en-US" sz="1800" b="0" strike="noStrike" spc="-1">
              <a:solidFill>
                <a:srgbClr val="000000"/>
              </a:solidFill>
              <a:uFill>
                <a:solidFill>
                  <a:srgbClr val="FFFFFF"/>
                </a:solidFill>
              </a:uFill>
              <a:latin typeface="Arial"/>
            </a:endParaRPr>
          </a:p>
        </p:txBody>
      </p:sp>
      <p:sp>
        <p:nvSpPr>
          <p:cNvPr id="135" name="CustomShape 7"/>
          <p:cNvSpPr/>
          <p:nvPr/>
        </p:nvSpPr>
        <p:spPr>
          <a:xfrm>
            <a:off x="3200400" y="6114960"/>
            <a:ext cx="2400120" cy="466200"/>
          </a:xfrm>
          <a:prstGeom prst="borderCallout1">
            <a:avLst>
              <a:gd name="adj1" fmla="val 18750"/>
              <a:gd name="adj2" fmla="val -8333"/>
              <a:gd name="adj3" fmla="val -57772"/>
              <a:gd name="adj4" fmla="val -22320"/>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000" b="0" strike="noStrike" spc="-1">
                <a:solidFill>
                  <a:srgbClr val="FFFFFF"/>
                </a:solidFill>
                <a:uFill>
                  <a:solidFill>
                    <a:srgbClr val="FFFFFF"/>
                  </a:solidFill>
                </a:uFill>
                <a:latin typeface="Calibri"/>
              </a:rPr>
              <a:t>Display the frame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722160" y="4941015"/>
            <a:ext cx="7772040" cy="1361880"/>
          </a:xfrm>
          <a:prstGeom prst="rect">
            <a:avLst/>
          </a:prstGeom>
          <a:noFill/>
          <a:ln>
            <a:noFill/>
          </a:ln>
        </p:spPr>
        <p:txBody>
          <a:bodyPr/>
          <a:lstStyle/>
          <a:p>
            <a:pPr>
              <a:lnSpc>
                <a:spcPct val="100000"/>
              </a:lnSpc>
            </a:pPr>
            <a:r>
              <a:rPr lang="en-US" sz="4000" b="1" strike="noStrike" cap="all" spc="-1">
                <a:solidFill>
                  <a:srgbClr val="000000"/>
                </a:solidFill>
                <a:uFill>
                  <a:solidFill>
                    <a:srgbClr val="FFFFFF"/>
                  </a:solidFill>
                </a:uFill>
                <a:latin typeface="Calibri"/>
              </a:rPr>
              <a:t>Live Coding</a:t>
            </a:r>
            <a:endParaRPr lang="en-US" sz="4400" b="0" strike="noStrike" spc="-1">
              <a:solidFill>
                <a:srgbClr val="000000"/>
              </a:solidFill>
              <a:uFill>
                <a:solidFill>
                  <a:srgbClr val="FFFFFF"/>
                </a:solidFill>
              </a:uFill>
              <a:latin typeface="Arial"/>
            </a:endParaRPr>
          </a:p>
        </p:txBody>
      </p:sp>
      <p:sp>
        <p:nvSpPr>
          <p:cNvPr id="137" name="TextShape 2"/>
          <p:cNvSpPr txBox="1"/>
          <p:nvPr/>
        </p:nvSpPr>
        <p:spPr>
          <a:xfrm>
            <a:off x="722160" y="3440895"/>
            <a:ext cx="7772040" cy="1499760"/>
          </a:xfrm>
          <a:prstGeom prst="rect">
            <a:avLst/>
          </a:prstGeom>
          <a:noFill/>
          <a:ln>
            <a:noFill/>
          </a:ln>
        </p:spPr>
        <p:txBody>
          <a:bodyPr anchor="b"/>
          <a:lstStyle/>
          <a:p>
            <a:pPr>
              <a:lnSpc>
                <a:spcPct val="100000"/>
              </a:lnSpc>
            </a:pPr>
            <a:r>
              <a:rPr lang="en-US" sz="2000" b="1" strike="noStrike" spc="-1" err="1">
                <a:solidFill>
                  <a:srgbClr val="8B8B8B"/>
                </a:solidFill>
                <a:uFill>
                  <a:solidFill>
                    <a:srgbClr val="FFFFFF"/>
                  </a:solidFill>
                </a:uFill>
                <a:latin typeface="Calibri"/>
              </a:rPr>
              <a:t>MyViewer</a:t>
            </a:r>
            <a:r>
              <a:rPr lang="en-US" sz="2000" b="0" strike="noStrike" spc="-1">
                <a:solidFill>
                  <a:srgbClr val="8B8B8B"/>
                </a:solidFill>
                <a:uFill>
                  <a:solidFill>
                    <a:srgbClr val="FFFFFF"/>
                  </a:solidFill>
                </a:uFill>
                <a:latin typeface="Calibri"/>
              </a:rPr>
              <a:t> and </a:t>
            </a:r>
            <a:r>
              <a:rPr lang="en-US" sz="2000" b="1" strike="noStrike" spc="-1" err="1">
                <a:solidFill>
                  <a:srgbClr val="8B8B8B"/>
                </a:solidFill>
                <a:uFill>
                  <a:solidFill>
                    <a:srgbClr val="FFFFFF"/>
                  </a:solidFill>
                </a:uFill>
                <a:latin typeface="Calibri"/>
              </a:rPr>
              <a:t>MyComponent</a:t>
            </a:r>
            <a:r>
              <a:rPr lang="en-US" sz="2000" b="1" strike="noStrike" spc="-1">
                <a:solidFill>
                  <a:srgbClr val="8B8B8B"/>
                </a:solidFill>
                <a:uFill>
                  <a:solidFill>
                    <a:srgbClr val="FFFFFF"/>
                  </a:solidFill>
                </a:uFill>
                <a:latin typeface="Calibri"/>
              </a:rPr>
              <a:t> </a:t>
            </a:r>
            <a:r>
              <a:rPr lang="en-US" sz="2000" b="0" strike="noStrike" spc="-1">
                <a:solidFill>
                  <a:srgbClr val="8B8B8B"/>
                </a:solidFill>
                <a:uFill>
                  <a:solidFill>
                    <a:srgbClr val="FFFFFF"/>
                  </a:solidFill>
                </a:uFill>
                <a:latin typeface="Calibri"/>
              </a:rPr>
              <a:t>(Based on </a:t>
            </a:r>
            <a:r>
              <a:rPr lang="en-US" sz="2000" b="1" strike="noStrike" spc="-1" err="1">
                <a:solidFill>
                  <a:srgbClr val="8B8B8B"/>
                </a:solidFill>
                <a:uFill>
                  <a:solidFill>
                    <a:srgbClr val="FFFFFF"/>
                  </a:solidFill>
                </a:uFill>
                <a:latin typeface="Calibri"/>
              </a:rPr>
              <a:t>RectangleViewer</a:t>
            </a:r>
            <a:r>
              <a:rPr lang="en-US" sz="2000" b="0" strike="noStrike" spc="-1">
                <a:solidFill>
                  <a:srgbClr val="8B8B8B"/>
                </a:solidFill>
                <a:uFill>
                  <a:solidFill>
                    <a:srgbClr val="FFFFFF"/>
                  </a:solidFill>
                </a:uFill>
                <a:latin typeface="Calibri"/>
              </a:rPr>
              <a:t> and </a:t>
            </a:r>
            <a:r>
              <a:rPr lang="en-US" sz="2000" b="1" strike="noStrike" spc="-1" err="1">
                <a:solidFill>
                  <a:srgbClr val="8B8B8B"/>
                </a:solidFill>
                <a:uFill>
                  <a:solidFill>
                    <a:srgbClr val="FFFFFF"/>
                  </a:solidFill>
                </a:uFill>
                <a:latin typeface="Calibri"/>
              </a:rPr>
              <a:t>RectangleComponent</a:t>
            </a:r>
            <a:r>
              <a:rPr lang="en-US" sz="2000" b="0" strike="noStrike" spc="-1">
                <a:solidFill>
                  <a:srgbClr val="8B8B8B"/>
                </a:solidFill>
                <a:uFill>
                  <a:solidFill>
                    <a:srgbClr val="FFFFFF"/>
                  </a:solidFill>
                </a:uFill>
                <a:latin typeface="Calibri"/>
              </a:rPr>
              <a:t> from Big Java)</a:t>
            </a:r>
            <a:endParaRPr lang="en-US" sz="3200" b="0" strike="noStrike" spc="-1">
              <a:solidFill>
                <a:srgbClr val="000000"/>
              </a:solidFill>
              <a:uFill>
                <a:solidFill>
                  <a:srgbClr val="FFFFFF"/>
                </a:solidFill>
              </a:uFill>
              <a:latin typeface="Calibri"/>
            </a:endParaRPr>
          </a:p>
        </p:txBody>
      </p:sp>
      <p:pic>
        <p:nvPicPr>
          <p:cNvPr id="5" name="Graphic 4">
            <a:extLst>
              <a:ext uri="{FF2B5EF4-FFF2-40B4-BE49-F238E27FC236}">
                <a16:creationId xmlns:a16="http://schemas.microsoft.com/office/drawing/2014/main" id="{69151F54-55BD-6A42-B120-26E207204E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76765" y="189905"/>
            <a:ext cx="5755097" cy="40008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Other Shapes</a:t>
            </a:r>
            <a:endParaRPr lang="en-US" sz="4400" b="0" strike="noStrike" spc="-1">
              <a:solidFill>
                <a:srgbClr val="000000"/>
              </a:solidFill>
              <a:uFill>
                <a:solidFill>
                  <a:srgbClr val="FFFFFF"/>
                </a:solidFill>
              </a:uFill>
              <a:latin typeface="Arial"/>
            </a:endParaRPr>
          </a:p>
        </p:txBody>
      </p:sp>
      <p:sp>
        <p:nvSpPr>
          <p:cNvPr id="139" name="TextShape 2"/>
          <p:cNvSpPr txBox="1"/>
          <p:nvPr/>
        </p:nvSpPr>
        <p:spPr>
          <a:xfrm>
            <a:off x="228600" y="1481040"/>
            <a:ext cx="8762760" cy="4525560"/>
          </a:xfrm>
          <a:prstGeom prst="rect">
            <a:avLst/>
          </a:prstGeom>
          <a:noFill/>
          <a:ln>
            <a:noFill/>
          </a:ln>
        </p:spPr>
        <p:txBody>
          <a:bodyPr/>
          <a:lstStyle/>
          <a:p>
            <a:pPr marL="342900" indent="-341313">
              <a:lnSpc>
                <a:spcPct val="100000"/>
              </a:lnSpc>
              <a:buClr>
                <a:srgbClr val="EB641B"/>
              </a:buClr>
              <a:buFont typeface="Arial"/>
              <a:buChar char="•"/>
              <a:tabLst>
                <a:tab pos="2620963" algn="l"/>
              </a:tabLst>
            </a:pPr>
            <a:r>
              <a:rPr lang="en-US" sz="2000" b="1" strike="noStrike" spc="-1">
                <a:uFill>
                  <a:solidFill>
                    <a:srgbClr val="FFFFFF"/>
                  </a:solidFill>
                </a:uFill>
                <a:latin typeface="Courier New" panose="02070309020205020404" pitchFamily="49" charset="0"/>
                <a:cs typeface="Courier New" panose="02070309020205020404" pitchFamily="49" charset="0"/>
              </a:rPr>
              <a:t>new</a:t>
            </a:r>
            <a:r>
              <a:rPr lang="en-US" sz="2000" b="0" strike="noStrike" spc="-1">
                <a:uFill>
                  <a:solidFill>
                    <a:srgbClr val="FFFFFF"/>
                  </a:solidFill>
                </a:uFill>
                <a:latin typeface="Courier New" panose="02070309020205020404" pitchFamily="49" charset="0"/>
                <a:cs typeface="Courier New" panose="02070309020205020404" pitchFamily="49" charset="0"/>
              </a:rPr>
              <a:t> Ellipse2D.Double(double x, double y, </a:t>
            </a:r>
            <a:br>
              <a:rPr lang="en-US" sz="2000" b="0" strike="noStrike" spc="-1">
                <a:uFill>
                  <a:solidFill>
                    <a:srgbClr val="FFFFFF"/>
                  </a:solidFill>
                </a:uFill>
                <a:latin typeface="Courier New" panose="02070309020205020404" pitchFamily="49" charset="0"/>
                <a:cs typeface="Courier New" panose="02070309020205020404" pitchFamily="49" charset="0"/>
              </a:rPr>
            </a:br>
            <a:r>
              <a:rPr lang="en-US" sz="2000" b="0" strike="noStrike" spc="-1">
                <a:uFill>
                  <a:solidFill>
                    <a:srgbClr val="FFFFFF"/>
                  </a:solidFill>
                </a:uFill>
                <a:latin typeface="Courier New" panose="02070309020205020404" pitchFamily="49" charset="0"/>
                <a:cs typeface="Courier New" panose="02070309020205020404" pitchFamily="49" charset="0"/>
              </a:rPr>
              <a:t>	double w, double h)</a:t>
            </a:r>
          </a:p>
          <a:p>
            <a:pPr marL="342900" indent="-341313">
              <a:lnSpc>
                <a:spcPct val="100000"/>
              </a:lnSpc>
              <a:buClr>
                <a:srgbClr val="EB641B"/>
              </a:buClr>
              <a:buFont typeface="Arial"/>
              <a:buChar char="•"/>
              <a:tabLst>
                <a:tab pos="2620963" algn="l"/>
              </a:tabLst>
            </a:pPr>
            <a:r>
              <a:rPr lang="en-US" sz="2000" b="1" strike="noStrike" spc="-1">
                <a:uFill>
                  <a:solidFill>
                    <a:srgbClr val="FFFFFF"/>
                  </a:solidFill>
                </a:uFill>
                <a:latin typeface="Courier New" panose="02070309020205020404" pitchFamily="49" charset="0"/>
                <a:cs typeface="Courier New" panose="02070309020205020404" pitchFamily="49" charset="0"/>
              </a:rPr>
              <a:t>new</a:t>
            </a:r>
            <a:r>
              <a:rPr lang="en-US" sz="2000" b="0" strike="noStrike" spc="-1">
                <a:uFill>
                  <a:solidFill>
                    <a:srgbClr val="FFFFFF"/>
                  </a:solidFill>
                </a:uFill>
                <a:latin typeface="Courier New" panose="02070309020205020404" pitchFamily="49" charset="0"/>
                <a:cs typeface="Courier New" panose="02070309020205020404" pitchFamily="49" charset="0"/>
              </a:rPr>
              <a:t> Line2D.Double(double x1, double y1, </a:t>
            </a:r>
            <a:br>
              <a:rPr lang="en-US" sz="2000" b="0" strike="noStrike" spc="-1">
                <a:uFill>
                  <a:solidFill>
                    <a:srgbClr val="FFFFFF"/>
                  </a:solidFill>
                </a:uFill>
                <a:latin typeface="Courier New" panose="02070309020205020404" pitchFamily="49" charset="0"/>
                <a:cs typeface="Courier New" panose="02070309020205020404" pitchFamily="49" charset="0"/>
              </a:rPr>
            </a:br>
            <a:r>
              <a:rPr lang="en-US" sz="2000" b="0" strike="noStrike" spc="-1">
                <a:uFill>
                  <a:solidFill>
                    <a:srgbClr val="FFFFFF"/>
                  </a:solidFill>
                </a:uFill>
                <a:latin typeface="Courier New" panose="02070309020205020404" pitchFamily="49" charset="0"/>
                <a:cs typeface="Courier New" panose="02070309020205020404" pitchFamily="49" charset="0"/>
              </a:rPr>
              <a:t>	double x2, double y2)</a:t>
            </a:r>
          </a:p>
          <a:p>
            <a:pPr marL="342900" indent="-341313">
              <a:lnSpc>
                <a:spcPct val="100000"/>
              </a:lnSpc>
              <a:buClr>
                <a:srgbClr val="EB641B"/>
              </a:buClr>
              <a:buFont typeface="Arial"/>
              <a:buChar char="•"/>
              <a:tabLst>
                <a:tab pos="2620963" algn="l"/>
              </a:tabLst>
            </a:pPr>
            <a:r>
              <a:rPr lang="en-US" sz="2000" b="1" strike="noStrike" spc="-1">
                <a:uFill>
                  <a:solidFill>
                    <a:srgbClr val="FFFFFF"/>
                  </a:solidFill>
                </a:uFill>
                <a:latin typeface="Courier New" panose="02070309020205020404" pitchFamily="49" charset="0"/>
                <a:cs typeface="Courier New" panose="02070309020205020404" pitchFamily="49" charset="0"/>
              </a:rPr>
              <a:t>new</a:t>
            </a:r>
            <a:r>
              <a:rPr lang="en-US" sz="2000" b="0" strike="noStrike" spc="-1">
                <a:uFill>
                  <a:solidFill>
                    <a:srgbClr val="FFFFFF"/>
                  </a:solidFill>
                </a:uFill>
                <a:latin typeface="Courier New" panose="02070309020205020404" pitchFamily="49" charset="0"/>
                <a:cs typeface="Courier New" panose="02070309020205020404" pitchFamily="49" charset="0"/>
              </a:rPr>
              <a:t> Point2D.Double(double x, double y)</a:t>
            </a:r>
          </a:p>
          <a:p>
            <a:pPr marL="342900" indent="-341313">
              <a:lnSpc>
                <a:spcPct val="100000"/>
              </a:lnSpc>
              <a:buClr>
                <a:srgbClr val="EB641B"/>
              </a:buClr>
              <a:buFont typeface="Arial"/>
              <a:buChar char="•"/>
              <a:tabLst>
                <a:tab pos="2620963" algn="l"/>
              </a:tabLst>
            </a:pPr>
            <a:r>
              <a:rPr lang="en-US" sz="2000" b="1" strike="noStrike" spc="-1">
                <a:uFill>
                  <a:solidFill>
                    <a:srgbClr val="FFFFFF"/>
                  </a:solidFill>
                </a:uFill>
                <a:latin typeface="Courier New" panose="02070309020205020404" pitchFamily="49" charset="0"/>
                <a:cs typeface="Courier New" panose="02070309020205020404" pitchFamily="49" charset="0"/>
              </a:rPr>
              <a:t>new</a:t>
            </a:r>
            <a:r>
              <a:rPr lang="en-US" sz="2000" b="0" strike="noStrike" spc="-1">
                <a:uFill>
                  <a:solidFill>
                    <a:srgbClr val="FFFFFF"/>
                  </a:solidFill>
                </a:uFill>
                <a:latin typeface="Courier New" panose="02070309020205020404" pitchFamily="49" charset="0"/>
                <a:cs typeface="Courier New" panose="02070309020205020404" pitchFamily="49" charset="0"/>
              </a:rPr>
              <a:t> Line2D.Double(Point2D p1, Point2D p2)</a:t>
            </a:r>
          </a:p>
          <a:p>
            <a:pPr marL="342900" indent="-341313">
              <a:lnSpc>
                <a:spcPct val="100000"/>
              </a:lnSpc>
              <a:buClr>
                <a:srgbClr val="EB641B"/>
              </a:buClr>
              <a:buFont typeface="Arial"/>
              <a:buChar char="•"/>
              <a:tabLst>
                <a:tab pos="2620963" algn="l"/>
              </a:tabLst>
            </a:pPr>
            <a:r>
              <a:rPr lang="en-US" sz="2000" b="1" strike="noStrike" spc="-1">
                <a:uFill>
                  <a:solidFill>
                    <a:srgbClr val="FFFFFF"/>
                  </a:solidFill>
                </a:uFill>
                <a:latin typeface="Courier New" panose="02070309020205020404" pitchFamily="49" charset="0"/>
                <a:cs typeface="Courier New" panose="02070309020205020404" pitchFamily="49" charset="0"/>
              </a:rPr>
              <a:t>new</a:t>
            </a:r>
            <a:r>
              <a:rPr lang="en-US" sz="2000" b="0" strike="noStrike" spc="-1">
                <a:uFill>
                  <a:solidFill>
                    <a:srgbClr val="FFFFFF"/>
                  </a:solidFill>
                </a:uFill>
                <a:latin typeface="Courier New" panose="02070309020205020404" pitchFamily="49" charset="0"/>
                <a:cs typeface="Courier New" panose="02070309020205020404" pitchFamily="49" charset="0"/>
              </a:rPr>
              <a:t> Arc2D.Double(double x, double y, </a:t>
            </a:r>
            <a:br>
              <a:rPr lang="en-US" sz="2000" b="0" strike="noStrike" spc="-1">
                <a:uFill>
                  <a:solidFill>
                    <a:srgbClr val="FFFFFF"/>
                  </a:solidFill>
                </a:uFill>
                <a:latin typeface="Courier New" panose="02070309020205020404" pitchFamily="49" charset="0"/>
                <a:cs typeface="Courier New" panose="02070309020205020404" pitchFamily="49" charset="0"/>
              </a:rPr>
            </a:br>
            <a:r>
              <a:rPr lang="en-US" sz="2000" b="0" strike="noStrike" spc="-1">
                <a:uFill>
                  <a:solidFill>
                    <a:srgbClr val="FFFFFF"/>
                  </a:solidFill>
                </a:uFill>
                <a:latin typeface="Courier New" panose="02070309020205020404" pitchFamily="49" charset="0"/>
                <a:cs typeface="Courier New" panose="02070309020205020404" pitchFamily="49" charset="0"/>
              </a:rPr>
              <a:t>	double w, double </a:t>
            </a:r>
            <a:r>
              <a:rPr lang="en-US" sz="2000" b="0" strike="noStrike" spc="-1" err="1">
                <a:uFill>
                  <a:solidFill>
                    <a:srgbClr val="FFFFFF"/>
                  </a:solidFill>
                </a:uFill>
                <a:latin typeface="Courier New" panose="02070309020205020404" pitchFamily="49" charset="0"/>
                <a:cs typeface="Courier New" panose="02070309020205020404" pitchFamily="49" charset="0"/>
              </a:rPr>
              <a:t>h,double</a:t>
            </a:r>
            <a:r>
              <a:rPr lang="en-US" sz="2000" b="0" strike="noStrike" spc="-1">
                <a:uFill>
                  <a:solidFill>
                    <a:srgbClr val="FFFFFF"/>
                  </a:solidFill>
                </a:uFill>
                <a:latin typeface="Courier New" panose="02070309020205020404" pitchFamily="49" charset="0"/>
                <a:cs typeface="Courier New" panose="02070309020205020404" pitchFamily="49" charset="0"/>
              </a:rPr>
              <a:t> start,</a:t>
            </a:r>
            <a:br>
              <a:rPr lang="en-US" sz="2000" b="0" strike="noStrike" spc="-1">
                <a:uFill>
                  <a:solidFill>
                    <a:srgbClr val="FFFFFF"/>
                  </a:solidFill>
                </a:uFill>
                <a:latin typeface="Courier New" panose="02070309020205020404" pitchFamily="49" charset="0"/>
                <a:cs typeface="Courier New" panose="02070309020205020404" pitchFamily="49" charset="0"/>
              </a:rPr>
            </a:br>
            <a:r>
              <a:rPr lang="en-US" sz="2000" b="0" strike="noStrike" spc="-1">
                <a:uFill>
                  <a:solidFill>
                    <a:srgbClr val="FFFFFF"/>
                  </a:solidFill>
                </a:uFill>
                <a:latin typeface="Courier New" panose="02070309020205020404" pitchFamily="49" charset="0"/>
                <a:cs typeface="Courier New" panose="02070309020205020404" pitchFamily="49" charset="0"/>
              </a:rPr>
              <a:t>	double extent, int type)</a:t>
            </a:r>
          </a:p>
          <a:p>
            <a:pPr marL="342900" indent="-341313">
              <a:lnSpc>
                <a:spcPct val="100000"/>
              </a:lnSpc>
              <a:buClr>
                <a:srgbClr val="EB641B"/>
              </a:buClr>
              <a:buFont typeface="Arial"/>
              <a:buChar char="•"/>
              <a:tabLst>
                <a:tab pos="2620963" algn="l"/>
              </a:tabLst>
            </a:pPr>
            <a:r>
              <a:rPr lang="en-US" sz="2000" b="1" strike="noStrike" spc="-1">
                <a:uFill>
                  <a:solidFill>
                    <a:srgbClr val="FFFFFF"/>
                  </a:solidFill>
                </a:uFill>
                <a:latin typeface="Courier New" panose="02070309020205020404" pitchFamily="49" charset="0"/>
                <a:cs typeface="Courier New" panose="02070309020205020404" pitchFamily="49" charset="0"/>
              </a:rPr>
              <a:t>new</a:t>
            </a:r>
            <a:r>
              <a:rPr lang="en-US" sz="2000" b="0" strike="noStrike" spc="-1">
                <a:uFill>
                  <a:solidFill>
                    <a:srgbClr val="FFFFFF"/>
                  </a:solidFill>
                </a:uFill>
                <a:latin typeface="Courier New" panose="02070309020205020404" pitchFamily="49" charset="0"/>
                <a:cs typeface="Courier New" panose="02070309020205020404" pitchFamily="49" charset="0"/>
              </a:rPr>
              <a:t> Polygon(</a:t>
            </a:r>
            <a:r>
              <a:rPr lang="en-US" sz="2000" b="0" strike="noStrike" spc="-1" err="1">
                <a:uFill>
                  <a:solidFill>
                    <a:srgbClr val="FFFFFF"/>
                  </a:solidFill>
                </a:uFill>
                <a:latin typeface="Courier New" panose="02070309020205020404" pitchFamily="49" charset="0"/>
                <a:cs typeface="Courier New" panose="02070309020205020404" pitchFamily="49" charset="0"/>
              </a:rPr>
              <a:t>int</a:t>
            </a:r>
            <a:r>
              <a:rPr lang="en-US" sz="2000" b="0" strike="noStrike" spc="-1">
                <a:uFill>
                  <a:solidFill>
                    <a:srgbClr val="FFFFFF"/>
                  </a:solidFill>
                </a:uFill>
                <a:latin typeface="Courier New" panose="02070309020205020404" pitchFamily="49" charset="0"/>
                <a:cs typeface="Courier New" panose="02070309020205020404" pitchFamily="49" charset="0"/>
              </a:rPr>
              <a:t>[] x, </a:t>
            </a:r>
            <a:r>
              <a:rPr lang="en-US" sz="2000" b="0" strike="noStrike" spc="-1" err="1">
                <a:uFill>
                  <a:solidFill>
                    <a:srgbClr val="FFFFFF"/>
                  </a:solidFill>
                </a:uFill>
                <a:latin typeface="Courier New" panose="02070309020205020404" pitchFamily="49" charset="0"/>
                <a:cs typeface="Courier New" panose="02070309020205020404" pitchFamily="49" charset="0"/>
              </a:rPr>
              <a:t>int</a:t>
            </a:r>
            <a:r>
              <a:rPr lang="en-US" sz="2000" b="0" strike="noStrike" spc="-1">
                <a:uFill>
                  <a:solidFill>
                    <a:srgbClr val="FFFFFF"/>
                  </a:solidFill>
                </a:uFill>
                <a:latin typeface="Courier New" panose="02070309020205020404" pitchFamily="49" charset="0"/>
                <a:cs typeface="Courier New" panose="02070309020205020404" pitchFamily="49" charset="0"/>
              </a:rPr>
              <a:t>[] y, </a:t>
            </a:r>
            <a:r>
              <a:rPr lang="en-US" sz="2000" b="0" strike="noStrike" spc="-1" err="1">
                <a:uFill>
                  <a:solidFill>
                    <a:srgbClr val="FFFFFF"/>
                  </a:solidFill>
                </a:uFill>
                <a:latin typeface="Courier New" panose="02070309020205020404" pitchFamily="49" charset="0"/>
                <a:cs typeface="Courier New" panose="02070309020205020404" pitchFamily="49" charset="0"/>
              </a:rPr>
              <a:t>int</a:t>
            </a:r>
            <a:r>
              <a:rPr lang="en-US" sz="2000" b="0" strike="noStrike" spc="-1">
                <a:uFill>
                  <a:solidFill>
                    <a:srgbClr val="FFFFFF"/>
                  </a:solidFill>
                </a:uFill>
                <a:latin typeface="Courier New" panose="02070309020205020404" pitchFamily="49" charset="0"/>
                <a:cs typeface="Courier New" panose="02070309020205020404" pitchFamily="49" charset="0"/>
              </a:rPr>
              <a:t> </a:t>
            </a:r>
            <a:r>
              <a:rPr lang="en-US" sz="2000" b="0" strike="noStrike" spc="-1" err="1">
                <a:uFill>
                  <a:solidFill>
                    <a:srgbClr val="FFFFFF"/>
                  </a:solidFill>
                </a:uFill>
                <a:latin typeface="Courier New" panose="02070309020205020404" pitchFamily="49" charset="0"/>
                <a:cs typeface="Courier New" panose="02070309020205020404" pitchFamily="49" charset="0"/>
              </a:rPr>
              <a:t>nPoints</a:t>
            </a:r>
            <a:r>
              <a:rPr lang="en-US" sz="2000" b="0" strike="noStrike" spc="-1">
                <a:uFill>
                  <a:solidFill>
                    <a:srgbClr val="FFFFFF"/>
                  </a:solidFill>
                </a:uFill>
                <a:latin typeface="Courier New" panose="02070309020205020404" pitchFamily="49" charset="0"/>
                <a:cs typeface="Courier New" panose="02070309020205020404" pitchFamily="49" charset="0"/>
              </a:rPr>
              <a:t>); </a:t>
            </a: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Try some of these!</a:t>
            </a:r>
          </a:p>
          <a:p>
            <a:pPr marL="743040" lvl="1" indent="-28548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Add an ellipse and both kinds of lines to </a:t>
            </a:r>
            <a:r>
              <a:rPr lang="en-US" sz="2800" b="0" strike="noStrike" spc="-1" err="1">
                <a:solidFill>
                  <a:srgbClr val="EB641B"/>
                </a:solidFill>
                <a:uFill>
                  <a:solidFill>
                    <a:srgbClr val="FFFFFF"/>
                  </a:solidFill>
                </a:uFill>
                <a:latin typeface="Calibri"/>
              </a:rPr>
              <a:t>MyComponent</a:t>
            </a:r>
            <a:endParaRPr lang="en-US" sz="24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722160" y="407280"/>
            <a:ext cx="7772040" cy="1499760"/>
          </a:xfrm>
        </p:spPr>
        <p:txBody>
          <a:bodyPr/>
          <a:lstStyle/>
          <a:p>
            <a:pPr marL="0" indent="0">
              <a:buNone/>
            </a:pPr>
            <a:r>
              <a:rPr lang="en-US" dirty="0"/>
              <a:t>How to draw a shape at different positions?</a:t>
            </a:r>
          </a:p>
        </p:txBody>
      </p:sp>
      <p:sp>
        <p:nvSpPr>
          <p:cNvPr id="4" name="Rectangle 3"/>
          <p:cNvSpPr/>
          <p:nvPr/>
        </p:nvSpPr>
        <p:spPr>
          <a:xfrm>
            <a:off x="722160" y="1907040"/>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22160" y="2897640"/>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22160" y="3888240"/>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608180" y="1925045"/>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11560" y="2897639"/>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139948" y="3870233"/>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0087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722160" y="407280"/>
            <a:ext cx="7772040" cy="1499760"/>
          </a:xfrm>
        </p:spPr>
        <p:txBody>
          <a:bodyPr/>
          <a:lstStyle/>
          <a:p>
            <a:pPr marL="0" indent="0">
              <a:buNone/>
            </a:pPr>
            <a:r>
              <a:rPr lang="en-US" dirty="0"/>
              <a:t>How to draw a rotated shape?</a:t>
            </a:r>
          </a:p>
        </p:txBody>
      </p:sp>
      <p:sp>
        <p:nvSpPr>
          <p:cNvPr id="4" name="Rectangle 3"/>
          <p:cNvSpPr/>
          <p:nvPr/>
        </p:nvSpPr>
        <p:spPr>
          <a:xfrm rot="1395179">
            <a:off x="627019" y="3535680"/>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4249399">
            <a:off x="3365768" y="3197320"/>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6143399">
            <a:off x="5778139" y="3191004"/>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8673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000" b="0" strike="noStrike" spc="-1">
                <a:solidFill>
                  <a:srgbClr val="000000"/>
                </a:solidFill>
                <a:uFill>
                  <a:solidFill>
                    <a:srgbClr val="FFFFFF"/>
                  </a:solidFill>
                </a:uFill>
                <a:latin typeface="Calibri"/>
              </a:rPr>
              <a:t>Using translate &amp; rotate successfully</a:t>
            </a:r>
            <a:endParaRPr lang="en-US" sz="4000" b="0" strike="noStrike" spc="-1">
              <a:solidFill>
                <a:srgbClr val="000000"/>
              </a:solidFill>
              <a:uFill>
                <a:solidFill>
                  <a:srgbClr val="FFFFFF"/>
                </a:solidFill>
              </a:uFill>
              <a:latin typeface="Arial"/>
            </a:endParaRPr>
          </a:p>
        </p:txBody>
      </p:sp>
      <p:sp>
        <p:nvSpPr>
          <p:cNvPr id="141" name="TextShape 2"/>
          <p:cNvSpPr txBox="1"/>
          <p:nvPr/>
        </p:nvSpPr>
        <p:spPr>
          <a:xfrm>
            <a:off x="426378" y="1291976"/>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Translate and rotate to adjust the “state” of the frame</a:t>
            </a: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It is usually easier to </a:t>
            </a:r>
          </a:p>
          <a:p>
            <a:pPr marL="514710" indent="-514350">
              <a:lnSpc>
                <a:spcPct val="100000"/>
              </a:lnSpc>
              <a:buClr>
                <a:srgbClr val="000000"/>
              </a:buClr>
              <a:buFont typeface="+mj-lt"/>
              <a:buAutoNum type="arabicPeriod"/>
            </a:pPr>
            <a:r>
              <a:rPr lang="en-US" sz="2400" b="0" strike="noStrike" spc="-1">
                <a:solidFill>
                  <a:srgbClr val="000000"/>
                </a:solidFill>
                <a:uFill>
                  <a:solidFill>
                    <a:srgbClr val="FFFFFF"/>
                  </a:solidFill>
                </a:uFill>
                <a:latin typeface="Calibri"/>
              </a:rPr>
              <a:t>adjust the frame's location and rotation</a:t>
            </a:r>
          </a:p>
          <a:p>
            <a:pPr marL="514710" indent="-514350">
              <a:lnSpc>
                <a:spcPct val="100000"/>
              </a:lnSpc>
              <a:buClr>
                <a:srgbClr val="000000"/>
              </a:buClr>
              <a:buFont typeface="+mj-lt"/>
              <a:buAutoNum type="arabicPeriod"/>
            </a:pPr>
            <a:r>
              <a:rPr lang="en-US" sz="2400" b="0" strike="noStrike" spc="-1">
                <a:solidFill>
                  <a:srgbClr val="000000"/>
                </a:solidFill>
                <a:uFill>
                  <a:solidFill>
                    <a:srgbClr val="FFFFFF"/>
                  </a:solidFill>
                </a:uFill>
                <a:latin typeface="Calibri"/>
              </a:rPr>
              <a:t>then draw the object at (0,0) </a:t>
            </a:r>
          </a:p>
          <a:p>
            <a:pPr marL="514710" indent="-514350">
              <a:lnSpc>
                <a:spcPct val="100000"/>
              </a:lnSpc>
              <a:buClr>
                <a:srgbClr val="000000"/>
              </a:buClr>
              <a:buFont typeface="+mj-lt"/>
              <a:buAutoNum type="arabicPeriod"/>
            </a:pPr>
            <a:r>
              <a:rPr lang="en-US" sz="2400" spc="-1">
                <a:solidFill>
                  <a:srgbClr val="000000"/>
                </a:solidFill>
                <a:uFill>
                  <a:solidFill>
                    <a:srgbClr val="FFFFFF"/>
                  </a:solidFill>
                </a:uFill>
                <a:latin typeface="Calibri"/>
              </a:rPr>
              <a:t>then move the frame back to its original location and rotation</a:t>
            </a:r>
            <a:endParaRPr lang="en-US" sz="24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Make (0,0) your center of rotation</a:t>
            </a:r>
          </a:p>
          <a:p>
            <a:pPr marL="743040" lvl="1" indent="-28548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can change the point of origin using translate() so you can rotate different portions of the component</a:t>
            </a:r>
            <a:endParaRPr lang="en-US" sz="24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63320" y="11340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Translate</a:t>
            </a:r>
            <a:endParaRPr lang="en-US" sz="4400" b="0" strike="noStrike" spc="-1">
              <a:solidFill>
                <a:srgbClr val="000000"/>
              </a:solidFill>
              <a:uFill>
                <a:solidFill>
                  <a:srgbClr val="FFFFFF"/>
                </a:solidFill>
              </a:uFill>
              <a:latin typeface="Arial"/>
            </a:endParaRPr>
          </a:p>
        </p:txBody>
      </p:sp>
      <p:sp>
        <p:nvSpPr>
          <p:cNvPr id="143" name="CustomShape 2"/>
          <p:cNvSpPr/>
          <p:nvPr/>
        </p:nvSpPr>
        <p:spPr>
          <a:xfrm>
            <a:off x="5487480" y="1143000"/>
            <a:ext cx="3456000" cy="913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Originally, origin of 0,0 </a:t>
            </a:r>
          </a:p>
          <a:p>
            <a:pPr>
              <a:lnSpc>
                <a:spcPct val="100000"/>
              </a:lnSpc>
            </a:pPr>
            <a:r>
              <a:rPr lang="en-US" sz="1800" b="0" strike="noStrike" spc="-1">
                <a:solidFill>
                  <a:srgbClr val="000000"/>
                </a:solidFill>
                <a:uFill>
                  <a:solidFill>
                    <a:srgbClr val="FFFFFF"/>
                  </a:solidFill>
                </a:uFill>
                <a:latin typeface="Arial"/>
              </a:rPr>
              <a:t>at top left of screen (with (50,50)</a:t>
            </a:r>
          </a:p>
          <a:p>
            <a:pPr>
              <a:lnSpc>
                <a:spcPct val="100000"/>
              </a:lnSpc>
            </a:pPr>
            <a:r>
              <a:rPr lang="en-US" sz="1800" b="0" strike="noStrike" spc="-1">
                <a:solidFill>
                  <a:srgbClr val="000000"/>
                </a:solidFill>
                <a:uFill>
                  <a:solidFill>
                    <a:srgbClr val="FFFFFF"/>
                  </a:solidFill>
                </a:uFill>
                <a:latin typeface="Arial"/>
              </a:rPr>
              <a:t>marked below)</a:t>
            </a:r>
          </a:p>
        </p:txBody>
      </p:sp>
      <p:sp>
        <p:nvSpPr>
          <p:cNvPr id="144" name="CustomShape 3"/>
          <p:cNvSpPr/>
          <p:nvPr/>
        </p:nvSpPr>
        <p:spPr>
          <a:xfrm>
            <a:off x="5494680" y="2264400"/>
            <a:ext cx="349272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If we called g2.translate(50, 50), </a:t>
            </a:r>
          </a:p>
          <a:p>
            <a:pPr>
              <a:lnSpc>
                <a:spcPct val="100000"/>
              </a:lnSpc>
            </a:pPr>
            <a:r>
              <a:rPr lang="en-US" sz="1800" b="0" strike="noStrike" spc="-1">
                <a:solidFill>
                  <a:srgbClr val="000000"/>
                </a:solidFill>
                <a:uFill>
                  <a:solidFill>
                    <a:srgbClr val="FFFFFF"/>
                  </a:solidFill>
                </a:uFill>
                <a:latin typeface="Arial"/>
              </a:rPr>
              <a:t>here‘s what would happen:</a:t>
            </a:r>
          </a:p>
        </p:txBody>
      </p:sp>
      <p:sp>
        <p:nvSpPr>
          <p:cNvPr id="145" name="Line 4"/>
          <p:cNvSpPr/>
          <p:nvPr/>
        </p:nvSpPr>
        <p:spPr>
          <a:xfrm>
            <a:off x="669960" y="1131840"/>
            <a:ext cx="360" cy="43434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46" name="Line 5"/>
          <p:cNvSpPr/>
          <p:nvPr/>
        </p:nvSpPr>
        <p:spPr>
          <a:xfrm>
            <a:off x="212760" y="1741680"/>
            <a:ext cx="495324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47" name="CustomShape 6"/>
          <p:cNvSpPr/>
          <p:nvPr/>
        </p:nvSpPr>
        <p:spPr>
          <a:xfrm>
            <a:off x="719640" y="1830960"/>
            <a:ext cx="650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dirty="0">
                <a:solidFill>
                  <a:srgbClr val="000000"/>
                </a:solidFill>
                <a:uFill>
                  <a:solidFill>
                    <a:srgbClr val="FFFFFF"/>
                  </a:solidFill>
                </a:uFill>
                <a:latin typeface="Arial"/>
              </a:rPr>
              <a:t>(0,0)</a:t>
            </a:r>
          </a:p>
        </p:txBody>
      </p:sp>
      <p:sp>
        <p:nvSpPr>
          <p:cNvPr id="149" name="CustomShape 8"/>
          <p:cNvSpPr/>
          <p:nvPr/>
        </p:nvSpPr>
        <p:spPr>
          <a:xfrm>
            <a:off x="2142360" y="3574440"/>
            <a:ext cx="9036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dirty="0">
                <a:solidFill>
                  <a:srgbClr val="000000"/>
                </a:solidFill>
                <a:uFill>
                  <a:solidFill>
                    <a:srgbClr val="FFFFFF"/>
                  </a:solidFill>
                </a:uFill>
                <a:latin typeface="Arial"/>
              </a:rPr>
              <a:t>(50,50)</a:t>
            </a:r>
          </a:p>
        </p:txBody>
      </p:sp>
      <p:sp>
        <p:nvSpPr>
          <p:cNvPr id="151" name="CustomShape 10"/>
          <p:cNvSpPr/>
          <p:nvPr/>
        </p:nvSpPr>
        <p:spPr>
          <a:xfrm>
            <a:off x="2669331" y="3033720"/>
            <a:ext cx="650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dirty="0">
                <a:solidFill>
                  <a:srgbClr val="000000"/>
                </a:solidFill>
                <a:uFill>
                  <a:solidFill>
                    <a:srgbClr val="FFFFFF"/>
                  </a:solidFill>
                </a:uFill>
                <a:latin typeface="Arial"/>
              </a:rPr>
              <a:t>(0,0)</a:t>
            </a:r>
          </a:p>
        </p:txBody>
      </p:sp>
      <p:sp>
        <p:nvSpPr>
          <p:cNvPr id="152" name="Line 11"/>
          <p:cNvSpPr/>
          <p:nvPr/>
        </p:nvSpPr>
        <p:spPr>
          <a:xfrm>
            <a:off x="2626920" y="1044360"/>
            <a:ext cx="360" cy="434340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53" name="Line 12"/>
          <p:cNvSpPr/>
          <p:nvPr/>
        </p:nvSpPr>
        <p:spPr>
          <a:xfrm>
            <a:off x="321480" y="3409920"/>
            <a:ext cx="495288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sp>
      <p:sp>
        <p:nvSpPr>
          <p:cNvPr id="154" name="CustomShape 13"/>
          <p:cNvSpPr/>
          <p:nvPr/>
        </p:nvSpPr>
        <p:spPr>
          <a:xfrm>
            <a:off x="665280" y="2121386"/>
            <a:ext cx="10558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dirty="0">
                <a:solidFill>
                  <a:srgbClr val="000000"/>
                </a:solidFill>
                <a:uFill>
                  <a:solidFill>
                    <a:srgbClr val="FFFFFF"/>
                  </a:solidFill>
                </a:uFill>
                <a:latin typeface="Arial"/>
              </a:rPr>
              <a:t>(-50,-50)</a:t>
            </a:r>
          </a:p>
        </p:txBody>
      </p:sp>
      <p:sp>
        <p:nvSpPr>
          <p:cNvPr id="156" name="CustomShape 15"/>
          <p:cNvSpPr/>
          <p:nvPr/>
        </p:nvSpPr>
        <p:spPr>
          <a:xfrm>
            <a:off x="575280" y="1639530"/>
            <a:ext cx="190080" cy="190080"/>
          </a:xfrm>
          <a:prstGeom prst="ellipse">
            <a:avLst/>
          </a:prstGeom>
          <a:ln>
            <a:round/>
          </a:ln>
        </p:spPr>
        <p:style>
          <a:lnRef idx="2">
            <a:schemeClr val="accent1">
              <a:shade val="50000"/>
            </a:schemeClr>
          </a:lnRef>
          <a:fillRef idx="1">
            <a:schemeClr val="accent1"/>
          </a:fillRef>
          <a:effectRef idx="0">
            <a:schemeClr val="accent1"/>
          </a:effectRef>
          <a:fontRef idx="minor"/>
        </p:style>
      </p:sp>
      <p:sp>
        <p:nvSpPr>
          <p:cNvPr id="157" name="CustomShape 16"/>
          <p:cNvSpPr/>
          <p:nvPr/>
        </p:nvSpPr>
        <p:spPr>
          <a:xfrm>
            <a:off x="5487120" y="3062880"/>
            <a:ext cx="3795840" cy="1461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Always want to make sure we</a:t>
            </a:r>
          </a:p>
          <a:p>
            <a:pPr>
              <a:lnSpc>
                <a:spcPct val="100000"/>
              </a:lnSpc>
            </a:pPr>
            <a:r>
              <a:rPr lang="en-US" sz="1800" b="0" strike="noStrike" spc="-1">
                <a:solidFill>
                  <a:srgbClr val="000000"/>
                </a:solidFill>
                <a:uFill>
                  <a:solidFill>
                    <a:srgbClr val="FFFFFF"/>
                  </a:solidFill>
                </a:uFill>
                <a:latin typeface="Arial"/>
              </a:rPr>
              <a:t>reset the pen, so when we’re done, </a:t>
            </a:r>
          </a:p>
          <a:p>
            <a:pPr>
              <a:lnSpc>
                <a:spcPct val="100000"/>
              </a:lnSpc>
            </a:pPr>
            <a:r>
              <a:rPr lang="en-US" sz="1800" b="0" strike="noStrike" spc="-1">
                <a:solidFill>
                  <a:srgbClr val="000000"/>
                </a:solidFill>
                <a:uFill>
                  <a:solidFill>
                    <a:srgbClr val="FFFFFF"/>
                  </a:solidFill>
                </a:uFill>
                <a:latin typeface="Arial"/>
              </a:rPr>
              <a:t>we need to translate back to where </a:t>
            </a:r>
          </a:p>
          <a:p>
            <a:pPr>
              <a:lnSpc>
                <a:spcPct val="100000"/>
              </a:lnSpc>
            </a:pPr>
            <a:r>
              <a:rPr lang="en-US" sz="1800" b="0" strike="noStrike" spc="-1">
                <a:solidFill>
                  <a:srgbClr val="000000"/>
                </a:solidFill>
                <a:uFill>
                  <a:solidFill>
                    <a:srgbClr val="FFFFFF"/>
                  </a:solidFill>
                </a:uFill>
                <a:latin typeface="Arial"/>
              </a:rPr>
              <a:t>we started, in this case:</a:t>
            </a:r>
          </a:p>
          <a:p>
            <a:pPr>
              <a:lnSpc>
                <a:spcPct val="100000"/>
              </a:lnSpc>
            </a:pPr>
            <a:r>
              <a:rPr lang="en-US" sz="1800" b="0" strike="noStrike" spc="-1">
                <a:solidFill>
                  <a:srgbClr val="000000"/>
                </a:solidFill>
                <a:uFill>
                  <a:solidFill>
                    <a:srgbClr val="FFFFFF"/>
                  </a:solidFill>
                </a:uFill>
                <a:latin typeface="Arial"/>
              </a:rPr>
              <a:t>g2.translate(-50,-50)</a:t>
            </a:r>
          </a:p>
        </p:txBody>
      </p:sp>
      <p:sp>
        <p:nvSpPr>
          <p:cNvPr id="19" name="CustomShape 14"/>
          <p:cNvSpPr/>
          <p:nvPr/>
        </p:nvSpPr>
        <p:spPr>
          <a:xfrm>
            <a:off x="2531880" y="3327660"/>
            <a:ext cx="190080" cy="190080"/>
          </a:xfrm>
          <a:prstGeom prst="ellipse">
            <a:avLst/>
          </a:prstGeom>
          <a:ln>
            <a:round/>
          </a:ln>
        </p:spPr>
        <p:style>
          <a:lnRef idx="2">
            <a:schemeClr val="accent1">
              <a:shade val="50000"/>
            </a:schemeClr>
          </a:lnRef>
          <a:fillRef idx="1">
            <a:schemeClr val="accent1"/>
          </a:fillRef>
          <a:effectRef idx="0">
            <a:schemeClr val="accent1"/>
          </a:effectRef>
          <a:fontRef idx="minor"/>
        </p:style>
      </p:sp>
      <p:sp>
        <p:nvSpPr>
          <p:cNvPr id="2" name="TextBox 1"/>
          <p:cNvSpPr txBox="1"/>
          <p:nvPr/>
        </p:nvSpPr>
        <p:spPr>
          <a:xfrm>
            <a:off x="483008" y="1480430"/>
            <a:ext cx="319183" cy="523220"/>
          </a:xfrm>
          <a:prstGeom prst="rect">
            <a:avLst/>
          </a:prstGeom>
          <a:noFill/>
        </p:spPr>
        <p:txBody>
          <a:bodyPr wrap="square" rtlCol="0">
            <a:spAutoFit/>
          </a:bodyPr>
          <a:lstStyle/>
          <a:p>
            <a:r>
              <a:rPr lang="en-US" sz="2800" dirty="0">
                <a:solidFill>
                  <a:srgbClr val="FF0000"/>
                </a:solidFill>
              </a:rPr>
              <a:t>X</a:t>
            </a:r>
          </a:p>
        </p:txBody>
      </p:sp>
      <p:sp>
        <p:nvSpPr>
          <p:cNvPr id="21" name="TextBox 20"/>
          <p:cNvSpPr txBox="1"/>
          <p:nvPr/>
        </p:nvSpPr>
        <p:spPr>
          <a:xfrm>
            <a:off x="2434568" y="3161090"/>
            <a:ext cx="319183" cy="523220"/>
          </a:xfrm>
          <a:prstGeom prst="rect">
            <a:avLst/>
          </a:prstGeom>
          <a:noFill/>
        </p:spPr>
        <p:txBody>
          <a:bodyPr wrap="square" rtlCol="0">
            <a:spAutoFit/>
          </a:bodyPr>
          <a:lstStyle/>
          <a:p>
            <a:r>
              <a:rPr lang="en-US" sz="2800" dirty="0">
                <a:solidFill>
                  <a:srgbClr val="FF0000"/>
                </a:solidFill>
              </a:rPr>
              <a:t>X</a:t>
            </a:r>
          </a:p>
        </p:txBody>
      </p:sp>
      <p:sp>
        <p:nvSpPr>
          <p:cNvPr id="23" name="CustomShape 9"/>
          <p:cNvSpPr/>
          <p:nvPr/>
        </p:nvSpPr>
        <p:spPr>
          <a:xfrm>
            <a:off x="470709" y="1535400"/>
            <a:ext cx="413280" cy="413280"/>
          </a:xfrm>
          <a:prstGeom prst="ellipse">
            <a:avLst/>
          </a:prstGeom>
          <a:ln>
            <a:round/>
          </a:ln>
        </p:spPr>
        <p:style>
          <a:lnRef idx="2">
            <a:schemeClr val="accent1">
              <a:shade val="50000"/>
            </a:schemeClr>
          </a:lnRef>
          <a:fillRef idx="1">
            <a:schemeClr val="accent1"/>
          </a:fillRef>
          <a:effectRef idx="0">
            <a:schemeClr val="accent1"/>
          </a:effectRef>
          <a:fontRef idx="minor"/>
        </p:style>
      </p:sp>
      <p:sp>
        <p:nvSpPr>
          <p:cNvPr id="27" name="TextBox 26"/>
          <p:cNvSpPr txBox="1"/>
          <p:nvPr/>
        </p:nvSpPr>
        <p:spPr>
          <a:xfrm>
            <a:off x="808800" y="1757569"/>
            <a:ext cx="319183" cy="523220"/>
          </a:xfrm>
          <a:prstGeom prst="rect">
            <a:avLst/>
          </a:prstGeom>
          <a:noFill/>
        </p:spPr>
        <p:txBody>
          <a:bodyPr wrap="square" rtlCol="0">
            <a:spAutoFit/>
          </a:bodyPr>
          <a:lstStyle/>
          <a:p>
            <a:r>
              <a:rPr lang="en-US" sz="2800" dirty="0">
                <a:solidFill>
                  <a:srgbClr val="FF0000"/>
                </a:solidFill>
              </a:rPr>
              <a:t>X</a:t>
            </a:r>
          </a:p>
        </p:txBody>
      </p:sp>
      <p:sp>
        <p:nvSpPr>
          <p:cNvPr id="28" name="TextBox 27"/>
          <p:cNvSpPr txBox="1"/>
          <p:nvPr/>
        </p:nvSpPr>
        <p:spPr>
          <a:xfrm>
            <a:off x="2273042" y="3495743"/>
            <a:ext cx="797084" cy="523220"/>
          </a:xfrm>
          <a:prstGeom prst="rect">
            <a:avLst/>
          </a:prstGeom>
          <a:noFill/>
        </p:spPr>
        <p:txBody>
          <a:bodyPr wrap="square" rtlCol="0">
            <a:spAutoFit/>
          </a:bodyPr>
          <a:lstStyle/>
          <a:p>
            <a:r>
              <a:rPr lang="en-US" sz="2800" dirty="0">
                <a:solidFill>
                  <a:srgbClr val="FF0000"/>
                </a:solidFill>
              </a:rPr>
              <a:t>XX</a:t>
            </a:r>
          </a:p>
        </p:txBody>
      </p:sp>
      <p:sp>
        <p:nvSpPr>
          <p:cNvPr id="29" name="TextBox 28"/>
          <p:cNvSpPr txBox="1"/>
          <p:nvPr/>
        </p:nvSpPr>
        <p:spPr>
          <a:xfrm>
            <a:off x="850530" y="2030699"/>
            <a:ext cx="797084" cy="523220"/>
          </a:xfrm>
          <a:prstGeom prst="rect">
            <a:avLst/>
          </a:prstGeom>
          <a:noFill/>
        </p:spPr>
        <p:txBody>
          <a:bodyPr wrap="square" rtlCol="0">
            <a:spAutoFit/>
          </a:bodyPr>
          <a:lstStyle/>
          <a:p>
            <a:r>
              <a:rPr lang="en-US" sz="2800" dirty="0">
                <a:solidFill>
                  <a:srgbClr val="FF0000"/>
                </a:solidFill>
              </a:rPr>
              <a:t>XX</a:t>
            </a:r>
          </a:p>
        </p:txBody>
      </p:sp>
      <p:sp>
        <p:nvSpPr>
          <p:cNvPr id="30" name="CustomShape 10"/>
          <p:cNvSpPr/>
          <p:nvPr/>
        </p:nvSpPr>
        <p:spPr>
          <a:xfrm>
            <a:off x="817876" y="2491964"/>
            <a:ext cx="650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dirty="0">
                <a:solidFill>
                  <a:srgbClr val="000000"/>
                </a:solidFill>
                <a:uFill>
                  <a:solidFill>
                    <a:srgbClr val="FFFFFF"/>
                  </a:solidFill>
                </a:uFill>
                <a:latin typeface="Arial"/>
              </a:rPr>
              <a:t>(0,0)</a:t>
            </a:r>
          </a:p>
        </p:txBody>
      </p:sp>
      <p:sp>
        <p:nvSpPr>
          <p:cNvPr id="32" name="TextBox 31"/>
          <p:cNvSpPr txBox="1"/>
          <p:nvPr/>
        </p:nvSpPr>
        <p:spPr>
          <a:xfrm>
            <a:off x="2663150" y="2971377"/>
            <a:ext cx="797084" cy="523220"/>
          </a:xfrm>
          <a:prstGeom prst="rect">
            <a:avLst/>
          </a:prstGeom>
          <a:noFill/>
        </p:spPr>
        <p:txBody>
          <a:bodyPr wrap="square" rtlCol="0">
            <a:spAutoFit/>
          </a:bodyPr>
          <a:lstStyle/>
          <a:p>
            <a:r>
              <a:rPr lang="en-US" sz="2800" dirty="0">
                <a:solidFill>
                  <a:srgbClr val="FF0000"/>
                </a:solidFill>
              </a:rPr>
              <a:t>XX</a:t>
            </a:r>
          </a:p>
        </p:txBody>
      </p:sp>
    </p:spTree>
    <p:extLst>
      <p:ext uri="{BB962C8B-B14F-4D97-AF65-F5344CB8AC3E}">
        <p14:creationId xmlns:p14="http://schemas.microsoft.com/office/powerpoint/2010/main" val="228729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p:bldP spid="149" grpId="0"/>
      <p:bldP spid="151" grpId="0"/>
      <p:bldP spid="154" grpId="0"/>
      <p:bldP spid="2" grpId="0"/>
      <p:bldP spid="21" grpId="0"/>
      <p:bldP spid="27" grpId="0"/>
      <p:bldP spid="28" grpId="0"/>
      <p:bldP spid="29" grpId="0"/>
      <p:bldP spid="30" grpId="0"/>
      <p:bldP spid="3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14328</TotalTime>
  <Words>1624</Words>
  <Application>Microsoft Office PowerPoint</Application>
  <PresentationFormat>On-screen Show (4:3)</PresentationFormat>
  <Paragraphs>219</Paragraphs>
  <Slides>18</Slides>
  <Notes>12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18</vt:i4>
      </vt:variant>
    </vt:vector>
  </HeadingPairs>
  <TitlesOfParts>
    <vt:vector size="30" baseType="lpstr">
      <vt:lpstr>Arial</vt:lpstr>
      <vt:lpstr>Calibri</vt:lpstr>
      <vt:lpstr>Consolas</vt:lpstr>
      <vt:lpstr>Courier New</vt:lpstr>
      <vt:lpstr>StarSymbol</vt:lpstr>
      <vt:lpstr>Symbol</vt:lpstr>
      <vt:lpstr>Times New Roman</vt:lpstr>
      <vt:lpstr>Verdana</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Crosshairs Technique</vt:lpstr>
      <vt:lpstr>PowerPoint Presentation</vt:lpstr>
      <vt:lpstr>Graphics Debugging &amp; Process</vt:lpstr>
      <vt:lpstr>Graphics Technique for Elimination of Undoing</vt:lpstr>
      <vt:lpstr>PowerPoint Presentation</vt:lpstr>
      <vt:lpstr>General Design of Java Swing Graphics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Curtis Clifton</dc:creator>
  <dc:description/>
  <cp:lastModifiedBy>Yoder, Jason</cp:lastModifiedBy>
  <cp:revision>271</cp:revision>
  <cp:lastPrinted>2016-09-13T15:44:44Z</cp:lastPrinted>
  <dcterms:created xsi:type="dcterms:W3CDTF">2007-11-19T15:20:41Z</dcterms:created>
  <dcterms:modified xsi:type="dcterms:W3CDTF">2022-12-12T12:47:59Z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6</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y fmtid="{D5CDD505-2E9C-101B-9397-08002B2CF9AE}" pid="12" name="_TemplateID">
    <vt:lpwstr>TC101671231033</vt:lpwstr>
  </property>
</Properties>
</file>