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1"/>
  </p:notesMasterIdLst>
  <p:sldIdLst>
    <p:sldId id="256" r:id="rId5"/>
    <p:sldId id="261" r:id="rId6"/>
    <p:sldId id="262" r:id="rId7"/>
    <p:sldId id="263" r:id="rId8"/>
    <p:sldId id="275" r:id="rId9"/>
    <p:sldId id="27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56CAA-DABC-41BE-9608-968AE04FA974}" v="1" dt="2021-12-11T16:29:44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78404" autoAdjust="0"/>
  </p:normalViewPr>
  <p:slideViewPr>
    <p:cSldViewPr snapToGrid="0" snapToObjects="1">
      <p:cViewPr varScale="1">
        <p:scale>
          <a:sx n="76" d="100"/>
          <a:sy n="76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ritos, Esly" userId="S::cerritem@rose-hulman.edu::b1d8a0f8-f6ee-47cf-a2fb-9c053cf51e98" providerId="AD" clId="Web-{4FB56CAA-DABC-41BE-9608-968AE04FA974}"/>
    <pc:docChg chg="delSld">
      <pc:chgData name="Cerritos, Esly" userId="S::cerritem@rose-hulman.edu::b1d8a0f8-f6ee-47cf-a2fb-9c053cf51e98" providerId="AD" clId="Web-{4FB56CAA-DABC-41BE-9608-968AE04FA974}" dt="2021-12-11T16:29:44.525" v="0"/>
      <pc:docMkLst>
        <pc:docMk/>
      </pc:docMkLst>
      <pc:sldChg chg="del">
        <pc:chgData name="Cerritos, Esly" userId="S::cerritem@rose-hulman.edu::b1d8a0f8-f6ee-47cf-a2fb-9c053cf51e98" providerId="AD" clId="Web-{4FB56CAA-DABC-41BE-9608-968AE04FA974}" dt="2021-12-11T16:29:44.525" v="0"/>
        <pc:sldMkLst>
          <pc:docMk/>
          <pc:sldMk cId="132364016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84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Sunday, December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Sunday, December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 References &amp; Box and </a:t>
            </a:r>
            <a:r>
              <a:rPr lang="en-US" sz="2500"/>
              <a:t>Pointer Diagrams</a:t>
            </a: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EAFEF-51F0-F46C-31AE-B69335D17A8E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  <a:br>
              <a:rPr lang="en-US" i="1" dirty="0">
                <a:solidFill>
                  <a:schemeClr val="accent3"/>
                </a:solidFill>
              </a:rPr>
            </a:br>
            <a:r>
              <a:rPr lang="en-US" i="1" dirty="0">
                <a:solidFill>
                  <a:schemeClr val="accent3"/>
                </a:solidFill>
              </a:rPr>
              <a:t>reference = memory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69" y="4960166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</a:t>
            </a:r>
            <a:r>
              <a:rPr lang="en-US" i="1" dirty="0"/>
              <a:t>address</a:t>
            </a:r>
            <a:r>
              <a:rPr lang="en-US" dirty="0"/>
              <a:t> or </a:t>
            </a:r>
            <a:r>
              <a:rPr lang="en-US" i="1" dirty="0"/>
              <a:t>pointer</a:t>
            </a:r>
            <a:r>
              <a:rPr lang="en-US" dirty="0"/>
              <a:t>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595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 </a:t>
            </a:r>
            <a:endParaRPr lang="en-US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  <a:r>
              <a:rPr lang="en-US" dirty="0">
                <a:solidFill>
                  <a:schemeClr val="accent3"/>
                </a:solidFill>
                <a:latin typeface="Lucida Sans Typewriter" pitchFamily="49" charset="0"/>
              </a:rPr>
              <a:t> // called shallow copy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69988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84133" y="4099051"/>
            <a:ext cx="12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6864" y="3616722"/>
            <a:ext cx="2054988" cy="1020366"/>
            <a:chOff x="5486400" y="2530872"/>
            <a:chExt cx="2054988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712714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56082" y="2321116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2216" y="2861719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26"/>
          <p:cNvSpPr/>
          <p:nvPr/>
        </p:nvSpPr>
        <p:spPr>
          <a:xfrm>
            <a:off x="599740" y="1256040"/>
            <a:ext cx="7366000" cy="20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1.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l1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2. l1.add(1);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3. l1.add(2);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4.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l2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5. l2.add(1);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6. l2.add(2);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7.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 == l2);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8.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(l1.equals(l2));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1"/>
          <p:cNvSpPr txBox="1"/>
          <p:nvPr/>
        </p:nvSpPr>
        <p:spPr>
          <a:xfrm>
            <a:off x="457380" y="-5100"/>
            <a:ext cx="8229240" cy="80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Value: 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10380" y="821080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 flipH="1">
            <a:off x="3657600" y="3023100"/>
            <a:ext cx="2941920" cy="1243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7"/>
          <p:cNvSpPr/>
          <p:nvPr/>
        </p:nvSpPr>
        <p:spPr>
          <a:xfrm flipH="1">
            <a:off x="6599520" y="2891160"/>
            <a:ext cx="136622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3236040" y="2576880"/>
            <a:ext cx="3363480" cy="2957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 flipH="1">
            <a:off x="6599520" y="2427480"/>
            <a:ext cx="1366220" cy="350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1538500" y="3601440"/>
            <a:ext cx="57374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7, == operator compares references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1797020" y="5900760"/>
            <a:ext cx="59104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8, equals(), in general, compares values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 flipH="1">
            <a:off x="2286360" y="3958220"/>
            <a:ext cx="544580" cy="8686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CustomShape 33"/>
          <p:cNvSpPr/>
          <p:nvPr/>
        </p:nvSpPr>
        <p:spPr>
          <a:xfrm flipH="1">
            <a:off x="5567760" y="3970800"/>
            <a:ext cx="433440" cy="78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22323-CC35-DAB0-8E4C-D0A46510EACC}"/>
              </a:ext>
            </a:extLst>
          </p:cNvPr>
          <p:cNvSpPr txBox="1"/>
          <p:nvPr/>
        </p:nvSpPr>
        <p:spPr>
          <a:xfrm>
            <a:off x="180972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327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FA2E4-C27B-CC3C-D935-47D6670457BB}"/>
              </a:ext>
            </a:extLst>
          </p:cNvPr>
          <p:cNvSpPr txBox="1"/>
          <p:nvPr/>
        </p:nvSpPr>
        <p:spPr>
          <a:xfrm>
            <a:off x="513894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781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7" grpId="0"/>
      <p:bldP spid="189" grpId="0" animBg="1"/>
      <p:bldP spid="190" grpId="0"/>
      <p:bldP spid="191" grpId="0" animBg="1"/>
      <p:bldP spid="192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2880" y="60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- Reference vs Value: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800" y="1598760"/>
            <a:ext cx="4824120" cy="11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1.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2.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3.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 ==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4.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.equals(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));</a:t>
            </a:r>
          </a:p>
        </p:txBody>
      </p:sp>
      <p:sp>
        <p:nvSpPr>
          <p:cNvPr id="173" name="CustomShape 5"/>
          <p:cNvSpPr/>
          <p:nvPr/>
        </p:nvSpPr>
        <p:spPr>
          <a:xfrm>
            <a:off x="1227260" y="394410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736600" y="396102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2523980" y="354126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9"/>
          <p:cNvSpPr/>
          <p:nvPr/>
        </p:nvSpPr>
        <p:spPr>
          <a:xfrm>
            <a:off x="2654300" y="355548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2730500" y="396086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 flipV="1">
            <a:off x="1803620" y="3970435"/>
            <a:ext cx="720000" cy="130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 flipH="1">
            <a:off x="5564520" y="1380551"/>
            <a:ext cx="2296780" cy="4013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5991860" y="1942615"/>
            <a:ext cx="18694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2994562" y="1609289"/>
            <a:ext cx="1303850" cy="6640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H="1">
            <a:off x="3392940" y="2111949"/>
            <a:ext cx="2598920" cy="40099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1"/>
          <p:cNvSpPr/>
          <p:nvPr/>
        </p:nvSpPr>
        <p:spPr>
          <a:xfrm>
            <a:off x="452880" y="5610398"/>
            <a:ext cx="3807790" cy="66527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1: false is printed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2: true is printed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60BF8-F30E-E650-E05A-555855D5D4FD}"/>
              </a:ext>
            </a:extLst>
          </p:cNvPr>
          <p:cNvSpPr txBox="1"/>
          <p:nvPr/>
        </p:nvSpPr>
        <p:spPr>
          <a:xfrm>
            <a:off x="1227980" y="393781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984D7D-C1F0-BBBF-4411-17F14B5755B6}"/>
              </a:ext>
            </a:extLst>
          </p:cNvPr>
          <p:cNvCxnSpPr>
            <a:stCxn id="175" idx="1"/>
            <a:endCxn id="175" idx="3"/>
          </p:cNvCxnSpPr>
          <p:nvPr/>
        </p:nvCxnSpPr>
        <p:spPr>
          <a:xfrm>
            <a:off x="2523980" y="394793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stomShape 5">
            <a:extLst>
              <a:ext uri="{FF2B5EF4-FFF2-40B4-BE49-F238E27FC236}">
                <a16:creationId xmlns:a16="http://schemas.microsoft.com/office/drawing/2014/main" id="{B9772A1E-313B-0112-07A5-B59A389A10A2}"/>
              </a:ext>
            </a:extLst>
          </p:cNvPr>
          <p:cNvSpPr/>
          <p:nvPr/>
        </p:nvSpPr>
        <p:spPr>
          <a:xfrm>
            <a:off x="1253680" y="502315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74700F39-A332-261E-B95D-E3735F6DBE26}"/>
              </a:ext>
            </a:extLst>
          </p:cNvPr>
          <p:cNvSpPr/>
          <p:nvPr/>
        </p:nvSpPr>
        <p:spPr>
          <a:xfrm>
            <a:off x="763020" y="504007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7" name="CustomShape 7">
            <a:extLst>
              <a:ext uri="{FF2B5EF4-FFF2-40B4-BE49-F238E27FC236}">
                <a16:creationId xmlns:a16="http://schemas.microsoft.com/office/drawing/2014/main" id="{A2709FCB-423C-9AC8-F85D-2C8C12AE66ED}"/>
              </a:ext>
            </a:extLst>
          </p:cNvPr>
          <p:cNvSpPr/>
          <p:nvPr/>
        </p:nvSpPr>
        <p:spPr>
          <a:xfrm>
            <a:off x="2550400" y="462031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7EB30C25-C053-F220-CB56-C3DC56006FD3}"/>
              </a:ext>
            </a:extLst>
          </p:cNvPr>
          <p:cNvSpPr/>
          <p:nvPr/>
        </p:nvSpPr>
        <p:spPr>
          <a:xfrm>
            <a:off x="2680720" y="463453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B5340E3B-9651-A990-5FF0-9C48A092CF5D}"/>
              </a:ext>
            </a:extLst>
          </p:cNvPr>
          <p:cNvSpPr/>
          <p:nvPr/>
        </p:nvSpPr>
        <p:spPr>
          <a:xfrm>
            <a:off x="2756920" y="503991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2">
            <a:extLst>
              <a:ext uri="{FF2B5EF4-FFF2-40B4-BE49-F238E27FC236}">
                <a16:creationId xmlns:a16="http://schemas.microsoft.com/office/drawing/2014/main" id="{F25B510B-A359-AC9C-828E-8076E96BFAA5}"/>
              </a:ext>
            </a:extLst>
          </p:cNvPr>
          <p:cNvSpPr/>
          <p:nvPr/>
        </p:nvSpPr>
        <p:spPr>
          <a:xfrm flipV="1">
            <a:off x="1830040" y="4965788"/>
            <a:ext cx="720000" cy="2380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AA76-EC1E-D01E-2F10-878E85A2C2BE}"/>
              </a:ext>
            </a:extLst>
          </p:cNvPr>
          <p:cNvSpPr txBox="1"/>
          <p:nvPr/>
        </p:nvSpPr>
        <p:spPr>
          <a:xfrm>
            <a:off x="1254400" y="501686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150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5E656E-A1F2-1E9E-B67A-F56CD205BAD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550400" y="502698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stomShape 5">
            <a:extLst>
              <a:ext uri="{FF2B5EF4-FFF2-40B4-BE49-F238E27FC236}">
                <a16:creationId xmlns:a16="http://schemas.microsoft.com/office/drawing/2014/main" id="{13FB97B4-B9C0-9FBA-6445-4659549FA609}"/>
              </a:ext>
            </a:extLst>
          </p:cNvPr>
          <p:cNvSpPr/>
          <p:nvPr/>
        </p:nvSpPr>
        <p:spPr>
          <a:xfrm>
            <a:off x="5527950" y="397672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C4E5F311-8425-1750-FB11-93843F725899}"/>
              </a:ext>
            </a:extLst>
          </p:cNvPr>
          <p:cNvSpPr/>
          <p:nvPr/>
        </p:nvSpPr>
        <p:spPr>
          <a:xfrm>
            <a:off x="5037290" y="399364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F3C26302-451D-8320-446F-DE1BAEE3DE43}"/>
              </a:ext>
            </a:extLst>
          </p:cNvPr>
          <p:cNvSpPr/>
          <p:nvPr/>
        </p:nvSpPr>
        <p:spPr>
          <a:xfrm>
            <a:off x="6824670" y="3573881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>
            <a:extLst>
              <a:ext uri="{FF2B5EF4-FFF2-40B4-BE49-F238E27FC236}">
                <a16:creationId xmlns:a16="http://schemas.microsoft.com/office/drawing/2014/main" id="{050D2978-BCE9-3D4F-BF98-26B258F245F1}"/>
              </a:ext>
            </a:extLst>
          </p:cNvPr>
          <p:cNvSpPr/>
          <p:nvPr/>
        </p:nvSpPr>
        <p:spPr>
          <a:xfrm>
            <a:off x="6954990" y="358810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F2A4D867-1B7C-BD9F-725F-6BF61FEA9DEC}"/>
              </a:ext>
            </a:extLst>
          </p:cNvPr>
          <p:cNvSpPr/>
          <p:nvPr/>
        </p:nvSpPr>
        <p:spPr>
          <a:xfrm>
            <a:off x="7031190" y="399348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2">
            <a:extLst>
              <a:ext uri="{FF2B5EF4-FFF2-40B4-BE49-F238E27FC236}">
                <a16:creationId xmlns:a16="http://schemas.microsoft.com/office/drawing/2014/main" id="{F98FA122-6D5E-3ED1-9571-30DCBFD265DC}"/>
              </a:ext>
            </a:extLst>
          </p:cNvPr>
          <p:cNvSpPr/>
          <p:nvPr/>
        </p:nvSpPr>
        <p:spPr>
          <a:xfrm flipV="1">
            <a:off x="6104310" y="3849597"/>
            <a:ext cx="693380" cy="3078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D2A20-46DD-6387-977A-CF86B88771DE}"/>
              </a:ext>
            </a:extLst>
          </p:cNvPr>
          <p:cNvSpPr txBox="1"/>
          <p:nvPr/>
        </p:nvSpPr>
        <p:spPr>
          <a:xfrm>
            <a:off x="5528670" y="397043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D22D0B-FBF2-BBAA-78CA-E276E7575C4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6824670" y="3980551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stomShape 5">
            <a:extLst>
              <a:ext uri="{FF2B5EF4-FFF2-40B4-BE49-F238E27FC236}">
                <a16:creationId xmlns:a16="http://schemas.microsoft.com/office/drawing/2014/main" id="{3B6AD990-6A37-9A23-EAFD-691E706D5236}"/>
              </a:ext>
            </a:extLst>
          </p:cNvPr>
          <p:cNvSpPr/>
          <p:nvPr/>
        </p:nvSpPr>
        <p:spPr>
          <a:xfrm>
            <a:off x="5554370" y="505577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0A79BC90-502F-E657-6CD8-FA33ADC2CFF7}"/>
              </a:ext>
            </a:extLst>
          </p:cNvPr>
          <p:cNvSpPr/>
          <p:nvPr/>
        </p:nvSpPr>
        <p:spPr>
          <a:xfrm>
            <a:off x="5063710" y="507269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1B212A51-6643-99BE-BC9B-108E634B38C6}"/>
              </a:ext>
            </a:extLst>
          </p:cNvPr>
          <p:cNvSpPr/>
          <p:nvPr/>
        </p:nvSpPr>
        <p:spPr>
          <a:xfrm flipV="1">
            <a:off x="6129350" y="4375795"/>
            <a:ext cx="720360" cy="8547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D1332-F55C-C65B-85C5-439C72155E84}"/>
              </a:ext>
            </a:extLst>
          </p:cNvPr>
          <p:cNvSpPr txBox="1"/>
          <p:nvPr/>
        </p:nvSpPr>
        <p:spPr>
          <a:xfrm>
            <a:off x="5555090" y="504948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sp>
        <p:nvSpPr>
          <p:cNvPr id="29" name="CustomShape 4">
            <a:extLst>
              <a:ext uri="{FF2B5EF4-FFF2-40B4-BE49-F238E27FC236}">
                <a16:creationId xmlns:a16="http://schemas.microsoft.com/office/drawing/2014/main" id="{7C7C55AA-EC8E-63EB-061A-3A9E210452B5}"/>
              </a:ext>
            </a:extLst>
          </p:cNvPr>
          <p:cNvSpPr/>
          <p:nvPr/>
        </p:nvSpPr>
        <p:spPr>
          <a:xfrm>
            <a:off x="304800" y="1085975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9D5A8E41-1D12-C705-FE5A-BFE705365FEB}"/>
              </a:ext>
            </a:extLst>
          </p:cNvPr>
          <p:cNvSpPr/>
          <p:nvPr/>
        </p:nvSpPr>
        <p:spPr>
          <a:xfrm>
            <a:off x="38844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1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  <p:sp>
        <p:nvSpPr>
          <p:cNvPr id="32" name="CustomShape 31">
            <a:extLst>
              <a:ext uri="{FF2B5EF4-FFF2-40B4-BE49-F238E27FC236}">
                <a16:creationId xmlns:a16="http://schemas.microsoft.com/office/drawing/2014/main" id="{31B82743-C301-5698-F559-BDBC121E7A48}"/>
              </a:ext>
            </a:extLst>
          </p:cNvPr>
          <p:cNvSpPr/>
          <p:nvPr/>
        </p:nvSpPr>
        <p:spPr>
          <a:xfrm>
            <a:off x="4407450" y="5623483"/>
            <a:ext cx="4546050" cy="955115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.equals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always compares the characters stored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t1 and t2, so on line 4, for both versions: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 is printed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  <p:sp>
        <p:nvSpPr>
          <p:cNvPr id="33" name="CustomShape 4">
            <a:extLst>
              <a:ext uri="{FF2B5EF4-FFF2-40B4-BE49-F238E27FC236}">
                <a16:creationId xmlns:a16="http://schemas.microsoft.com/office/drawing/2014/main" id="{6ED22039-AF93-5772-6087-FDD9AE30D38F}"/>
              </a:ext>
            </a:extLst>
          </p:cNvPr>
          <p:cNvSpPr/>
          <p:nvPr/>
        </p:nvSpPr>
        <p:spPr>
          <a:xfrm>
            <a:off x="440745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2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</p:spTree>
    <p:extLst>
      <p:ext uri="{BB962C8B-B14F-4D97-AF65-F5344CB8AC3E}">
        <p14:creationId xmlns:p14="http://schemas.microsoft.com/office/powerpoint/2010/main" val="32512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4" grpId="0"/>
      <p:bldP spid="177" grpId="0"/>
      <p:bldP spid="179" grpId="0"/>
      <p:bldP spid="181" grpId="0" animBg="1"/>
      <p:bldP spid="182" grpId="0" animBg="1"/>
      <p:bldP spid="199" grpId="0" animBg="1"/>
      <p:bldP spid="2" grpId="0"/>
      <p:bldP spid="6" grpId="0"/>
      <p:bldP spid="8" grpId="0"/>
      <p:bldP spid="9" grpId="0"/>
      <p:bldP spid="11" grpId="0"/>
      <p:bldP spid="14" grpId="0"/>
      <p:bldP spid="16" grpId="0"/>
      <p:bldP spid="17" grpId="0"/>
      <p:bldP spid="19" grpId="0"/>
      <p:bldP spid="22" grpId="0"/>
      <p:bldP spid="27" grpId="0"/>
      <p:bldP spid="29" grpId="0"/>
      <p:bldP spid="30" grpId="0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220"/>
            <a:ext cx="8229240" cy="495518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ARROWS FOR PRIMITIVES!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 word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 clue… draw 2 boxes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for the tail of the arrow and 1 for the arrowhead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you pass an Object to a method THE REFERENCE (memory address) GETS PASSED, so if you change what is referenced, other parts of the program with the same reference see that change!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Notice arrow pointing to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,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is not in a box!</a:t>
            </a:r>
          </a:p>
          <a:p>
            <a:r>
              <a:rPr lang="en-US" dirty="0"/>
              <a:t>SMALL BOXES (arrow tail boxes)</a:t>
            </a:r>
            <a:br>
              <a:rPr lang="en-US" dirty="0"/>
            </a:br>
            <a:r>
              <a:rPr lang="en-US" dirty="0"/>
              <a:t>MUST NOT POINT TO OTHER  SMALL BOXES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480300" y="6248400"/>
            <a:ext cx="14605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7929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A9CB0E-EE65-449F-9559-F04F363595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4DCD66-1C57-4C3C-B2C3-DF827DC9D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E3997C-5427-46BC-8C47-AFD73EF2B262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1144</TotalTime>
  <Words>781</Words>
  <Application>Microsoft Office PowerPoint</Application>
  <PresentationFormat>On-screen Show (4:3)</PresentationFormat>
  <Paragraphs>141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What Do Variables Really Store?</vt:lpstr>
      <vt:lpstr>Assignment Copies Values</vt:lpstr>
      <vt:lpstr>PowerPoint Presentation</vt:lpstr>
      <vt:lpstr>PowerPoint Presentation</vt:lpstr>
      <vt:lpstr>Boxes and lines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80</cp:revision>
  <dcterms:created xsi:type="dcterms:W3CDTF">2011-03-10T14:54:15Z</dcterms:created>
  <dcterms:modified xsi:type="dcterms:W3CDTF">2022-12-04T23:55:50Z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