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84" r:id="rId5"/>
    <p:sldId id="303" r:id="rId6"/>
    <p:sldId id="378" r:id="rId7"/>
    <p:sldId id="304" r:id="rId8"/>
    <p:sldId id="305" r:id="rId9"/>
    <p:sldId id="307" r:id="rId10"/>
    <p:sldId id="309" r:id="rId11"/>
    <p:sldId id="383" r:id="rId12"/>
    <p:sldId id="349" r:id="rId13"/>
    <p:sldId id="384" r:id="rId14"/>
    <p:sldId id="362" r:id="rId15"/>
    <p:sldId id="363" r:id="rId16"/>
    <p:sldId id="387" r:id="rId17"/>
    <p:sldId id="351" r:id="rId18"/>
    <p:sldId id="386" r:id="rId19"/>
    <p:sldId id="385" r:id="rId20"/>
    <p:sldId id="354" r:id="rId21"/>
    <p:sldId id="381" r:id="rId22"/>
    <p:sldId id="382" r:id="rId23"/>
    <p:sldId id="33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A05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EB7B8A-1571-4CD8-BDF5-C9D6DC09E540}" v="2" dt="2021-12-19T22:30:02.329"/>
    <p1510:client id="{3E6B723A-B041-4922-8213-153297B8D44A}" v="2" dt="2021-12-22T18:54:42.034"/>
    <p1510:client id="{6E156773-5DA1-452B-AAD2-194773C7F5DE}" v="1" dt="2021-12-27T21:43:42.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79" autoAdjust="0"/>
    <p:restoredTop sz="71913" autoAdjust="0"/>
  </p:normalViewPr>
  <p:slideViewPr>
    <p:cSldViewPr>
      <p:cViewPr varScale="1">
        <p:scale>
          <a:sx n="79" d="100"/>
          <a:sy n="79" d="100"/>
        </p:scale>
        <p:origin x="24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be, Jacob" userId="S::scheibje@rose-hulman.edu::97e2d844-0f32-4731-8f3c-1d6d0399d527" providerId="AD" clId="Web-{6E156773-5DA1-452B-AAD2-194773C7F5DE}"/>
    <pc:docChg chg="modSld">
      <pc:chgData name="Scheibe, Jacob" userId="S::scheibje@rose-hulman.edu::97e2d844-0f32-4731-8f3c-1d6d0399d527" providerId="AD" clId="Web-{6E156773-5DA1-452B-AAD2-194773C7F5DE}" dt="2021-12-27T21:43:42.049" v="0" actId="14100"/>
      <pc:docMkLst>
        <pc:docMk/>
      </pc:docMkLst>
      <pc:sldChg chg="modSp">
        <pc:chgData name="Scheibe, Jacob" userId="S::scheibje@rose-hulman.edu::97e2d844-0f32-4731-8f3c-1d6d0399d527" providerId="AD" clId="Web-{6E156773-5DA1-452B-AAD2-194773C7F5DE}" dt="2021-12-27T21:43:42.049" v="0" actId="14100"/>
        <pc:sldMkLst>
          <pc:docMk/>
          <pc:sldMk cId="1383091234" sldId="333"/>
        </pc:sldMkLst>
        <pc:picChg chg="mod">
          <ac:chgData name="Scheibe, Jacob" userId="S::scheibje@rose-hulman.edu::97e2d844-0f32-4731-8f3c-1d6d0399d527" providerId="AD" clId="Web-{6E156773-5DA1-452B-AAD2-194773C7F5DE}" dt="2021-12-27T21:43:42.049" v="0" actId="14100"/>
          <ac:picMkLst>
            <pc:docMk/>
            <pc:sldMk cId="1383091234" sldId="333"/>
            <ac:picMk id="3" creationId="{00000000-0000-0000-0000-000000000000}"/>
          </ac:picMkLst>
        </pc:picChg>
      </pc:sldChg>
    </pc:docChg>
  </pc:docChgLst>
  <pc:docChgLst>
    <pc:chgData name="Carlson, Nicholas" userId="S::carlsond@rose-hulman.edu::51acec8e-5f25-4389-9c55-1ea51242bb70" providerId="AD" clId="Web-{0FEB7B8A-1571-4CD8-BDF5-C9D6DC09E540}"/>
    <pc:docChg chg="sldOrd">
      <pc:chgData name="Carlson, Nicholas" userId="S::carlsond@rose-hulman.edu::51acec8e-5f25-4389-9c55-1ea51242bb70" providerId="AD" clId="Web-{0FEB7B8A-1571-4CD8-BDF5-C9D6DC09E540}" dt="2021-12-19T22:30:02.329" v="1"/>
      <pc:docMkLst>
        <pc:docMk/>
      </pc:docMkLst>
      <pc:sldChg chg="ord">
        <pc:chgData name="Carlson, Nicholas" userId="S::carlsond@rose-hulman.edu::51acec8e-5f25-4389-9c55-1ea51242bb70" providerId="AD" clId="Web-{0FEB7B8A-1571-4CD8-BDF5-C9D6DC09E540}" dt="2021-12-19T22:30:02.329" v="1"/>
        <pc:sldMkLst>
          <pc:docMk/>
          <pc:sldMk cId="2689768918" sldId="304"/>
        </pc:sldMkLst>
      </pc:sldChg>
    </pc:docChg>
  </pc:docChgLst>
  <pc:docChgLst>
    <pc:chgData name="Cermak, Aiden" userId="S::cermakal@rose-hulman.edu::3cb86229-e33c-4714-adaa-a41fc0095064" providerId="AD" clId="Web-{3E6B723A-B041-4922-8213-153297B8D44A}"/>
    <pc:docChg chg="modSld">
      <pc:chgData name="Cermak, Aiden" userId="S::cermakal@rose-hulman.edu::3cb86229-e33c-4714-adaa-a41fc0095064" providerId="AD" clId="Web-{3E6B723A-B041-4922-8213-153297B8D44A}" dt="2021-12-22T18:54:42.034" v="1"/>
      <pc:docMkLst>
        <pc:docMk/>
      </pc:docMkLst>
      <pc:sldChg chg="addSp">
        <pc:chgData name="Cermak, Aiden" userId="S::cermakal@rose-hulman.edu::3cb86229-e33c-4714-adaa-a41fc0095064" providerId="AD" clId="Web-{3E6B723A-B041-4922-8213-153297B8D44A}" dt="2021-12-22T18:54:42.034" v="1"/>
        <pc:sldMkLst>
          <pc:docMk/>
          <pc:sldMk cId="2827345516" sldId="330"/>
        </pc:sldMkLst>
        <pc:spChg chg="add">
          <ac:chgData name="Cermak, Aiden" userId="S::cermakal@rose-hulman.edu::3cb86229-e33c-4714-adaa-a41fc0095064" providerId="AD" clId="Web-{3E6B723A-B041-4922-8213-153297B8D44A}" dt="2021-12-22T18:54:41.128" v="0"/>
          <ac:spMkLst>
            <pc:docMk/>
            <pc:sldMk cId="2827345516" sldId="330"/>
            <ac:spMk id="4" creationId="{5099E467-7766-499D-9DDB-218662D4ED9C}"/>
          </ac:spMkLst>
        </pc:spChg>
        <pc:spChg chg="add">
          <ac:chgData name="Cermak, Aiden" userId="S::cermakal@rose-hulman.edu::3cb86229-e33c-4714-adaa-a41fc0095064" providerId="AD" clId="Web-{3E6B723A-B041-4922-8213-153297B8D44A}" dt="2021-12-22T18:54:42.034" v="1"/>
          <ac:spMkLst>
            <pc:docMk/>
            <pc:sldMk cId="2827345516" sldId="330"/>
            <ac:spMk id="5" creationId="{9B433C3C-B9F8-4645-8141-6D22B1CA0B1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376"/>
    </inkml:context>
    <inkml:brush xml:id="br0">
      <inkml:brushProperty name="width" value="0.035" units="cm"/>
      <inkml:brushProperty name="height" value="0.035" units="cm"/>
      <inkml:brushProperty name="color" value="#E71224"/>
    </inkml:brush>
  </inkml:definitions>
  <inkml:trace contextRef="#ctx0" brushRef="#br0">0 1 24575,'0'5'0,"17"15"0,29 14 0,30 8 0,13 8 0,-3-5 0,-4-4 0,-10-3 0,-13-8 0,-15-4 0,-15-6-8191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706"/>
    </inkml:context>
    <inkml:brush xml:id="br0">
      <inkml:brushProperty name="width" value="0.035" units="cm"/>
      <inkml:brushProperty name="height" value="0.035" units="cm"/>
      <inkml:brushProperty name="color" value="#E71224"/>
    </inkml:brush>
  </inkml:definitions>
  <inkml:trace contextRef="#ctx0" brushRef="#br0">0 619 24575,'0'-6'0,"0"-7"0,12-20 0,26-26 0,18-27 0,18-9 0,1-1 0,0 4 0,-13 13 0,-17 19-8191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8.595"/>
    </inkml:context>
    <inkml:brush xml:id="br0">
      <inkml:brushProperty name="width" value="0.035" units="cm"/>
      <inkml:brushProperty name="height" value="0.035" units="cm"/>
      <inkml:brushProperty name="color" value="#E71224"/>
    </inkml:brush>
  </inkml:definitions>
  <inkml:trace contextRef="#ctx0" brushRef="#br0">611 0 24575,'-12'0'0,"-15"6"0,-14 7 0,-7 8 0,-5-1 0,5 3 0,5 3 0,5-2 0,2-1 0,-3-3 0,-2 0 0,1-3 0,7 1 0,4-2 0,0-4 0,0-4 0,4-4-8191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9.517"/>
    </inkml:context>
    <inkml:brush xml:id="br0">
      <inkml:brushProperty name="width" value="0.035" units="cm"/>
      <inkml:brushProperty name="height" value="0.035" units="cm"/>
      <inkml:brushProperty name="color" value="#E71224"/>
    </inkml:brush>
  </inkml:definitions>
  <inkml:trace contextRef="#ctx0" brushRef="#br0">1 1 24575,'0'6'0,"0"13"0,0 9 0,0 6 0,0 2 0,5 2 0,3-1 0,-1 0 0,-1-1 0,-2-1 0,-2-1 0,0 1 0,-2-7-8191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4.615"/>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9.740"/>
    </inkml:context>
    <inkml:brush xml:id="br0">
      <inkml:brushProperty name="width" value="0.035" units="cm"/>
      <inkml:brushProperty name="height" value="0.035" units="cm"/>
      <inkml:brushProperty name="color" value="#E71224"/>
    </inkml:brush>
  </inkml:definitions>
  <inkml:trace contextRef="#ctx0" brushRef="#br0">0 0 24575,'1626'0'0,"-1562"3"0,68 12 0,56 3 0,969-16 0,-554-5 0,43 3-1365,-604 0-5461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376"/>
    </inkml:context>
    <inkml:brush xml:id="br0">
      <inkml:brushProperty name="width" value="0.035" units="cm"/>
      <inkml:brushProperty name="height" value="0.035" units="cm"/>
      <inkml:brushProperty name="color" value="#E71224"/>
    </inkml:brush>
  </inkml:definitions>
  <inkml:trace contextRef="#ctx0" brushRef="#br0">0 1 24575,'0'5'0,"17"15"0,29 14 0,30 8 0,13 8 0,-3-5 0,-4-4 0,-10-3 0,-13-8 0,-15-4 0,-15-6-8191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817"/>
    </inkml:context>
    <inkml:brush xml:id="br0">
      <inkml:brushProperty name="width" value="0.035" units="cm"/>
      <inkml:brushProperty name="height" value="0.035" units="cm"/>
      <inkml:brushProperty name="color" value="#E71224"/>
    </inkml:brush>
  </inkml:definitions>
  <inkml:trace contextRef="#ctx0" brushRef="#br0">1 1 24575,'6'0'0,"7"0"0,31 6 0,25 7 0,12 2 0,4-2 0,-7 3 0,-11-2 0,-5-2 0,-13-5-8191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326"/>
    </inkml:context>
    <inkml:brush xml:id="br0">
      <inkml:brushProperty name="width" value="0.035" units="cm"/>
      <inkml:brushProperty name="height" value="0.035" units="cm"/>
      <inkml:brushProperty name="color" value="#E71224"/>
    </inkml:brush>
  </inkml:definitions>
  <inkml:trace contextRef="#ctx0" brushRef="#br0">1 1 24575,'28'0'0,"28"6"0,21 1 0,20 6 0,11 1 0,5 3 0,0 0 0,-2 1 0,-14-1 0,-17 2 0,-23-3-8191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752"/>
    </inkml:context>
    <inkml:brush xml:id="br0">
      <inkml:brushProperty name="width" value="0.035" units="cm"/>
      <inkml:brushProperty name="height" value="0.035" units="cm"/>
      <inkml:brushProperty name="color" value="#E71224"/>
    </inkml:brush>
  </inkml:definitions>
  <inkml:trace contextRef="#ctx0" brushRef="#br0">1 1 24575,'5'0'0,"9"0"0,12 0 0,20 0 0,14 0 0,7 6 0,-1 1 0,-1 0 0,-5-1 0,-14-2-8191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178"/>
    </inkml:context>
    <inkml:brush xml:id="br0">
      <inkml:brushProperty name="width" value="0.035" units="cm"/>
      <inkml:brushProperty name="height" value="0.035" units="cm"/>
      <inkml:brushProperty name="color" value="#E71224"/>
    </inkml:brush>
  </inkml:definitions>
  <inkml:trace contextRef="#ctx0" brushRef="#br0">0 1 24575,'12'0'0,"15"0"0,14 0 0,18 0 0,22 0 0,20 0 0,16 0 0,11 0 0,1 6 0,-10 2 0,-13-1 0,-20-1 0,-23-2-8191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3.817"/>
    </inkml:context>
    <inkml:brush xml:id="br0">
      <inkml:brushProperty name="width" value="0.035" units="cm"/>
      <inkml:brushProperty name="height" value="0.035" units="cm"/>
      <inkml:brushProperty name="color" value="#E71224"/>
    </inkml:brush>
  </inkml:definitions>
  <inkml:trace contextRef="#ctx0" brushRef="#br0">1 1 24575,'6'0'0,"7"0"0,31 6 0,25 7 0,12 2 0,4-2 0,-7 3 0,-11-2 0,-5-2 0,-13-5-8191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606"/>
    </inkml:context>
    <inkml:brush xml:id="br0">
      <inkml:brushProperty name="width" value="0.035" units="cm"/>
      <inkml:brushProperty name="height" value="0.035" units="cm"/>
      <inkml:brushProperty name="color" value="#E71224"/>
    </inkml:brush>
  </inkml:definitions>
  <inkml:trace contextRef="#ctx0" brushRef="#br0">1 75 24575,'17'0'0,"18"0"0,8 0 0,37-12 0,29-9 0,29-1 0,-8 3-8191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938"/>
    </inkml:context>
    <inkml:brush xml:id="br0">
      <inkml:brushProperty name="width" value="0.035" units="cm"/>
      <inkml:brushProperty name="height" value="0.035" units="cm"/>
      <inkml:brushProperty name="color" value="#E71224"/>
    </inkml:brush>
  </inkml:definitions>
  <inkml:trace contextRef="#ctx0" brushRef="#br0">0 162 24575,'6'0'0,"13"0"0,15-5 0,19-9 0,12-1 0,12-4 0,10-4 0,8-5 0,11-2 0,-13 3-8191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6.303"/>
    </inkml:context>
    <inkml:brush xml:id="br0">
      <inkml:brushProperty name="width" value="0.035" units="cm"/>
      <inkml:brushProperty name="height" value="0.035" units="cm"/>
      <inkml:brushProperty name="color" value="#E71224"/>
    </inkml:brush>
  </inkml:definitions>
  <inkml:trace contextRef="#ctx0" brushRef="#br0">0 198 24575,'12'-18'0,"32"-33"0,15-15 0,-3 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078"/>
    </inkml:context>
    <inkml:brush xml:id="br0">
      <inkml:brushProperty name="width" value="0.035" units="cm"/>
      <inkml:brushProperty name="height" value="0.035" units="cm"/>
      <inkml:brushProperty name="color" value="#E71224"/>
    </inkml:brush>
  </inkml:definitions>
  <inkml:trace contextRef="#ctx0" brushRef="#br0">0 95 24575,'6'0'0,"7"0"0,8 0 0,0-6 0,8-2 0,4-5 0,4-7 0,0-5 0,-6 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706"/>
    </inkml:context>
    <inkml:brush xml:id="br0">
      <inkml:brushProperty name="width" value="0.035" units="cm"/>
      <inkml:brushProperty name="height" value="0.035" units="cm"/>
      <inkml:brushProperty name="color" value="#E71224"/>
    </inkml:brush>
  </inkml:definitions>
  <inkml:trace contextRef="#ctx0" brushRef="#br0">0 619 24575,'0'-6'0,"0"-7"0,12-20 0,26-26 0,18-27 0,18-9 0,1-1 0,0 4 0,-13 13 0,-17 19-8191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8.595"/>
    </inkml:context>
    <inkml:brush xml:id="br0">
      <inkml:brushProperty name="width" value="0.035" units="cm"/>
      <inkml:brushProperty name="height" value="0.035" units="cm"/>
      <inkml:brushProperty name="color" value="#E71224"/>
    </inkml:brush>
  </inkml:definitions>
  <inkml:trace contextRef="#ctx0" brushRef="#br0">611 0 24575,'-12'0'0,"-15"6"0,-14 7 0,-7 8 0,-5-1 0,5 3 0,5 3 0,5-2 0,2-1 0,-3-3 0,-2 0 0,1-3 0,7 1 0,4-2 0,0-4 0,0-4 0,4-4-8191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9.517"/>
    </inkml:context>
    <inkml:brush xml:id="br0">
      <inkml:brushProperty name="width" value="0.035" units="cm"/>
      <inkml:brushProperty name="height" value="0.035" units="cm"/>
      <inkml:brushProperty name="color" value="#E71224"/>
    </inkml:brush>
  </inkml:definitions>
  <inkml:trace contextRef="#ctx0" brushRef="#br0">1 1 24575,'0'6'0,"0"13"0,0 9 0,0 6 0,0 2 0,5 2 0,3-1 0,-1 0 0,-1-1 0,-2-1 0,-2-1 0,0 1 0,-2-7-8191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4.615"/>
    </inkml:context>
    <inkml:brush xml:id="br0">
      <inkml:brushProperty name="width" value="0.035" units="cm"/>
      <inkml:brushProperty name="height" value="0.035" units="cm"/>
      <inkml:brushProperty name="color" value="#E71224"/>
    </inkml:brush>
  </inkml:definitions>
  <inkml:trace contextRef="#ctx0" brushRef="#br0">1 0 24575,'0'0'0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7:09.740"/>
    </inkml:context>
    <inkml:brush xml:id="br0">
      <inkml:brushProperty name="width" value="0.035" units="cm"/>
      <inkml:brushProperty name="height" value="0.035" units="cm"/>
      <inkml:brushProperty name="color" value="#E71224"/>
    </inkml:brush>
  </inkml:definitions>
  <inkml:trace contextRef="#ctx0" brushRef="#br0">0 0 24575,'1626'0'0,"-1562"3"0,68 12 0,56 3 0,969-16 0,-554-5 0,43 3-1365,-604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326"/>
    </inkml:context>
    <inkml:brush xml:id="br0">
      <inkml:brushProperty name="width" value="0.035" units="cm"/>
      <inkml:brushProperty name="height" value="0.035" units="cm"/>
      <inkml:brushProperty name="color" value="#E71224"/>
    </inkml:brush>
  </inkml:definitions>
  <inkml:trace contextRef="#ctx0" brushRef="#br0">1 1 24575,'28'0'0,"28"6"0,21 1 0,20 6 0,11 1 0,5 3 0,0 0 0,-2 1 0,-14-1 0,-17 2 0,-23-3-8191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4.752"/>
    </inkml:context>
    <inkml:brush xml:id="br0">
      <inkml:brushProperty name="width" value="0.035" units="cm"/>
      <inkml:brushProperty name="height" value="0.035" units="cm"/>
      <inkml:brushProperty name="color" value="#E71224"/>
    </inkml:brush>
  </inkml:definitions>
  <inkml:trace contextRef="#ctx0" brushRef="#br0">1 1 24575,'5'0'0,"9"0"0,12 0 0,20 0 0,14 0 0,7 6 0,-1 1 0,-1 0 0,-5-1 0,-14-2-8191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178"/>
    </inkml:context>
    <inkml:brush xml:id="br0">
      <inkml:brushProperty name="width" value="0.035" units="cm"/>
      <inkml:brushProperty name="height" value="0.035" units="cm"/>
      <inkml:brushProperty name="color" value="#E71224"/>
    </inkml:brush>
  </inkml:definitions>
  <inkml:trace contextRef="#ctx0" brushRef="#br0">0 1 24575,'12'0'0,"15"0"0,14 0 0,18 0 0,22 0 0,20 0 0,16 0 0,11 0 0,1 6 0,-10 2 0,-13-1 0,-20-1 0,-23-2-8191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606"/>
    </inkml:context>
    <inkml:brush xml:id="br0">
      <inkml:brushProperty name="width" value="0.035" units="cm"/>
      <inkml:brushProperty name="height" value="0.035" units="cm"/>
      <inkml:brushProperty name="color" value="#E71224"/>
    </inkml:brush>
  </inkml:definitions>
  <inkml:trace contextRef="#ctx0" brushRef="#br0">1 75 24575,'17'0'0,"18"0"0,8 0 0,37-12 0,29-9 0,29-1 0,-8 3-8191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5.938"/>
    </inkml:context>
    <inkml:brush xml:id="br0">
      <inkml:brushProperty name="width" value="0.035" units="cm"/>
      <inkml:brushProperty name="height" value="0.035" units="cm"/>
      <inkml:brushProperty name="color" value="#E71224"/>
    </inkml:brush>
  </inkml:definitions>
  <inkml:trace contextRef="#ctx0" brushRef="#br0">0 162 24575,'6'0'0,"13"0"0,15-5 0,19-9 0,12-1 0,12-4 0,10-4 0,8-5 0,11-2 0,-13 3-8191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6.303"/>
    </inkml:context>
    <inkml:brush xml:id="br0">
      <inkml:brushProperty name="width" value="0.035" units="cm"/>
      <inkml:brushProperty name="height" value="0.035" units="cm"/>
      <inkml:brushProperty name="color" value="#E71224"/>
    </inkml:brush>
  </inkml:definitions>
  <inkml:trace contextRef="#ctx0" brushRef="#br0">0 198 24575,'12'-18'0,"32"-33"0,15-15 0,-3 4-8191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9T18:36:57.078"/>
    </inkml:context>
    <inkml:brush xml:id="br0">
      <inkml:brushProperty name="width" value="0.035" units="cm"/>
      <inkml:brushProperty name="height" value="0.035" units="cm"/>
      <inkml:brushProperty name="color" value="#E71224"/>
    </inkml:brush>
  </inkml:definitions>
  <inkml:trace contextRef="#ctx0" brushRef="#br0">0 95 24575,'6'0'0,"7"0"0,8 0 0,0-6 0,8-2 0,4-5 0,4-7 0,0-5 0,-6 2-8191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1374350-B736-4AC1-A1E7-19777DF1B0E1}" type="datetimeFigureOut">
              <a:rPr lang="en-US" smtClean="0"/>
              <a:t>10/2/2023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522A93-4968-4B29-BB16-64A778254383}" type="slidenum">
              <a:rPr lang="en-US" smtClean="0"/>
              <a:t>‹#›</a:t>
            </a:fld>
            <a:endParaRPr lang="en-US"/>
          </a:p>
        </p:txBody>
      </p:sp>
    </p:spTree>
    <p:extLst>
      <p:ext uri="{BB962C8B-B14F-4D97-AF65-F5344CB8AC3E}">
        <p14:creationId xmlns:p14="http://schemas.microsoft.com/office/powerpoint/2010/main" val="2726937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p:spPr>
      </p:sp>
      <p:sp>
        <p:nvSpPr>
          <p:cNvPr id="25603" name="Notes Placeholder 2"/>
          <p:cNvSpPr>
            <a:spLocks noGrp="1"/>
          </p:cNvSpPr>
          <p:nvPr>
            <p:ph type="body" idx="1"/>
          </p:nvPr>
        </p:nvSpPr>
        <p:spPr>
          <a:noFill/>
          <a:ln/>
        </p:spPr>
        <p:txBody>
          <a:bodyPr/>
          <a:lstStyle/>
          <a:p>
            <a:pPr eaLnBrk="1" hangingPunct="1">
              <a:spcBef>
                <a:spcPct val="0"/>
              </a:spcBef>
            </a:pPr>
            <a:endParaRPr lang="en-US" dirty="0"/>
          </a:p>
        </p:txBody>
      </p:sp>
      <p:sp>
        <p:nvSpPr>
          <p:cNvPr id="25604" name="Slide Number Placeholder 3"/>
          <p:cNvSpPr>
            <a:spLocks noGrp="1"/>
          </p:cNvSpPr>
          <p:nvPr>
            <p:ph type="sldNum" sz="quarter" idx="5"/>
          </p:nvPr>
        </p:nvSpPr>
        <p:spPr>
          <a:noFill/>
        </p:spPr>
        <p:txBody>
          <a:bodyPr/>
          <a:lstStyle/>
          <a:p>
            <a:fld id="{5EEE6D3C-5914-49B3-8B90-EF6D0ACD5512}" type="slidenum">
              <a:rPr lang="en-US" smtClean="0">
                <a:latin typeface="Calibri" pitchFamily="-106" charset="0"/>
              </a:rPr>
              <a:pPr/>
              <a:t>1</a:t>
            </a:fld>
            <a:endParaRPr lang="en-US">
              <a:latin typeface="Calibri" pitchFamily="-106" charset="0"/>
            </a:endParaRPr>
          </a:p>
        </p:txBody>
      </p:sp>
    </p:spTree>
    <p:extLst>
      <p:ext uri="{BB962C8B-B14F-4D97-AF65-F5344CB8AC3E}">
        <p14:creationId xmlns:p14="http://schemas.microsoft.com/office/powerpoint/2010/main" val="41657480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13</a:t>
            </a:fld>
            <a:endParaRPr lang="en-US"/>
          </a:p>
        </p:txBody>
      </p:sp>
    </p:spTree>
    <p:extLst>
      <p:ext uri="{BB962C8B-B14F-4D97-AF65-F5344CB8AC3E}">
        <p14:creationId xmlns:p14="http://schemas.microsoft.com/office/powerpoint/2010/main" val="759663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TIME CHECK: get to slide 18 by 32-minute mark</a:t>
            </a:r>
          </a:p>
        </p:txBody>
      </p:sp>
      <p:sp>
        <p:nvSpPr>
          <p:cNvPr id="4" name="Slide Number Placeholder 3"/>
          <p:cNvSpPr>
            <a:spLocks noGrp="1"/>
          </p:cNvSpPr>
          <p:nvPr>
            <p:ph type="sldNum" sz="quarter" idx="10"/>
          </p:nvPr>
        </p:nvSpPr>
        <p:spPr/>
        <p:txBody>
          <a:bodyPr/>
          <a:lstStyle/>
          <a:p>
            <a:fld id="{AC522A93-4968-4B29-BB16-64A778254383}" type="slidenum">
              <a:rPr lang="en-US" smtClean="0"/>
              <a:t>14</a:t>
            </a:fld>
            <a:endParaRPr lang="en-US"/>
          </a:p>
        </p:txBody>
      </p:sp>
    </p:spTree>
    <p:extLst>
      <p:ext uri="{BB962C8B-B14F-4D97-AF65-F5344CB8AC3E}">
        <p14:creationId xmlns:p14="http://schemas.microsoft.com/office/powerpoint/2010/main" val="37378748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revenue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15</a:t>
            </a:fld>
            <a:endParaRPr lang="en-US"/>
          </a:p>
        </p:txBody>
      </p:sp>
    </p:spTree>
    <p:extLst>
      <p:ext uri="{BB962C8B-B14F-4D97-AF65-F5344CB8AC3E}">
        <p14:creationId xmlns:p14="http://schemas.microsoft.com/office/powerpoint/2010/main" val="21539701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Red code shows the revenue being</a:t>
            </a:r>
            <a:r>
              <a:rPr lang="en-US" baseline="0" dirty="0"/>
              <a:t> calculated</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16</a:t>
            </a:fld>
            <a:endParaRPr lang="en-US"/>
          </a:p>
        </p:txBody>
      </p:sp>
    </p:spTree>
    <p:extLst>
      <p:ext uri="{BB962C8B-B14F-4D97-AF65-F5344CB8AC3E}">
        <p14:creationId xmlns:p14="http://schemas.microsoft.com/office/powerpoint/2010/main" val="3611219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QUIZ QUESTION 1 and 2</a:t>
            </a:r>
          </a:p>
          <a:p>
            <a:pPr marL="0" indent="0">
              <a:buNone/>
            </a:pPr>
            <a:endParaRPr lang="en-US" dirty="0"/>
          </a:p>
          <a:p>
            <a:pPr marL="0" indent="0">
              <a:buNone/>
            </a:pPr>
            <a:r>
              <a:rPr lang="en-US" dirty="0"/>
              <a:t>What is wrong with the following design? </a:t>
            </a:r>
          </a:p>
          <a:p>
            <a:pPr marL="0" indent="0">
              <a:buNone/>
            </a:pPr>
            <a:r>
              <a:rPr lang="en-US" dirty="0"/>
              <a:t>Design your own improved UML diagram.</a:t>
            </a:r>
          </a:p>
          <a:p>
            <a:endParaRPr lang="en-US" dirty="0"/>
          </a:p>
          <a:p>
            <a:r>
              <a:rPr lang="en-US" dirty="0"/>
              <a:t>How could we actually</a:t>
            </a:r>
            <a:r>
              <a:rPr lang="en-US" baseline="0" dirty="0"/>
              <a:t> write code for this?</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18</a:t>
            </a:fld>
            <a:endParaRPr lang="en-US"/>
          </a:p>
        </p:txBody>
      </p:sp>
    </p:spTree>
    <p:extLst>
      <p:ext uri="{BB962C8B-B14F-4D97-AF65-F5344CB8AC3E}">
        <p14:creationId xmlns:p14="http://schemas.microsoft.com/office/powerpoint/2010/main" val="3871575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sym typeface="Wingdings" panose="05000000000000000000" pitchFamily="2" charset="2"/>
              </a:rPr>
              <a:t>What</a:t>
            </a:r>
            <a:r>
              <a:rPr lang="en-US" baseline="0" dirty="0">
                <a:sym typeface="Wingdings" panose="05000000000000000000" pitchFamily="2" charset="2"/>
              </a:rPr>
              <a:t> happens when we go to update the salary?</a:t>
            </a:r>
          </a:p>
          <a:p>
            <a:pPr rtl="0"/>
            <a:endParaRPr lang="en-US" baseline="0" dirty="0">
              <a:sym typeface="Wingdings" panose="05000000000000000000" pitchFamily="2" charset="2"/>
            </a:endParaRPr>
          </a:p>
          <a:p>
            <a:pPr rtl="0"/>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19</a:t>
            </a:fld>
            <a:endParaRPr lang="en-US"/>
          </a:p>
        </p:txBody>
      </p:sp>
    </p:spTree>
    <p:extLst>
      <p:ext uri="{BB962C8B-B14F-4D97-AF65-F5344CB8AC3E}">
        <p14:creationId xmlns:p14="http://schemas.microsoft.com/office/powerpoint/2010/main" val="28321374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QUIZ QUESTION 3</a:t>
            </a:r>
          </a:p>
          <a:p>
            <a:pPr rtl="0"/>
            <a:endParaRPr lang="en-US" dirty="0"/>
          </a:p>
          <a:p>
            <a:pPr rtl="0"/>
            <a:r>
              <a:rPr lang="en-US" dirty="0"/>
              <a:t>Notice the removed dependency</a:t>
            </a:r>
            <a:r>
              <a:rPr lang="en-US" baseline="0" dirty="0"/>
              <a:t> (no line from Employee to Manager) this is possible since we don’t need to look up the manager to update its salary. We might want this for other reasons, but It is not strictly necessary here.</a:t>
            </a:r>
          </a:p>
          <a:p>
            <a:pPr rtl="0"/>
            <a:endParaRPr lang="en-US" baseline="0" dirty="0"/>
          </a:p>
          <a:p>
            <a:pPr rtl="0"/>
            <a:r>
              <a:rPr lang="en-US" baseline="0" dirty="0"/>
              <a:t>Lazy evaluation </a:t>
            </a:r>
            <a:r>
              <a:rPr lang="en-US" baseline="0" dirty="0">
                <a:sym typeface="Wingdings" panose="05000000000000000000" pitchFamily="2" charset="2"/>
              </a:rPr>
              <a:t> pros and cons</a:t>
            </a:r>
          </a:p>
          <a:p>
            <a:pPr rtl="0"/>
            <a:endParaRPr lang="en-US" baseline="0" dirty="0">
              <a:sym typeface="Wingdings" panose="05000000000000000000" pitchFamily="2" charset="2"/>
            </a:endParaRPr>
          </a:p>
          <a:p>
            <a:pPr rtl="0"/>
            <a:r>
              <a:rPr lang="en-US" dirty="0"/>
              <a:t>@startuml</a:t>
            </a:r>
          </a:p>
          <a:p>
            <a:pPr rtl="0"/>
            <a:r>
              <a:rPr lang="en-US" dirty="0" err="1"/>
              <a:t>skinparam</a:t>
            </a:r>
            <a:r>
              <a:rPr lang="en-US" dirty="0"/>
              <a:t> style </a:t>
            </a:r>
            <a:r>
              <a:rPr lang="en-US" dirty="0" err="1"/>
              <a:t>strictuml</a:t>
            </a:r>
            <a:endParaRPr lang="en-US" dirty="0"/>
          </a:p>
          <a:p>
            <a:pPr rtl="0"/>
            <a:endParaRPr lang="en-US" dirty="0"/>
          </a:p>
          <a:p>
            <a:pPr rtl="0"/>
            <a:r>
              <a:rPr lang="en-US" dirty="0"/>
              <a:t>class Main {</a:t>
            </a:r>
          </a:p>
          <a:p>
            <a:pPr rtl="0"/>
            <a:r>
              <a:rPr lang="en-US" dirty="0" err="1"/>
              <a:t>handleUpdateEmployeeSalary</a:t>
            </a:r>
            <a:r>
              <a:rPr lang="en-US" dirty="0"/>
              <a:t>(name, salary)</a:t>
            </a:r>
          </a:p>
          <a:p>
            <a:pPr rtl="0"/>
            <a:r>
              <a:rPr lang="en-US" dirty="0" err="1"/>
              <a:t>handleGetSalary</a:t>
            </a:r>
            <a:r>
              <a:rPr lang="en-US" dirty="0"/>
              <a:t>(name): double</a:t>
            </a:r>
          </a:p>
          <a:p>
            <a:pPr rtl="0"/>
            <a:r>
              <a:rPr lang="en-US" dirty="0"/>
              <a:t>}</a:t>
            </a:r>
          </a:p>
          <a:p>
            <a:pPr rtl="0"/>
            <a:endParaRPr lang="en-US" dirty="0"/>
          </a:p>
          <a:p>
            <a:pPr rtl="0"/>
            <a:r>
              <a:rPr lang="en-US" dirty="0"/>
              <a:t>class Manager {</a:t>
            </a:r>
          </a:p>
          <a:p>
            <a:pPr rtl="0"/>
            <a:r>
              <a:rPr lang="en-US" dirty="0"/>
              <a:t>  name: String</a:t>
            </a:r>
          </a:p>
          <a:p>
            <a:pPr rtl="0"/>
            <a:r>
              <a:rPr lang="en-US" dirty="0"/>
              <a:t>  </a:t>
            </a:r>
            <a:r>
              <a:rPr lang="en-US" dirty="0" err="1"/>
              <a:t>calculateSalary</a:t>
            </a:r>
            <a:r>
              <a:rPr lang="en-US" dirty="0"/>
              <a:t>(): double</a:t>
            </a:r>
          </a:p>
          <a:p>
            <a:pPr rtl="0"/>
            <a:r>
              <a:rPr lang="en-US" dirty="0"/>
              <a:t>}</a:t>
            </a:r>
          </a:p>
          <a:p>
            <a:pPr rtl="0"/>
            <a:endParaRPr lang="en-US" dirty="0"/>
          </a:p>
          <a:p>
            <a:pPr rtl="0"/>
            <a:r>
              <a:rPr lang="en-US" dirty="0"/>
              <a:t>class Employee {</a:t>
            </a:r>
          </a:p>
          <a:p>
            <a:pPr rtl="0"/>
            <a:r>
              <a:rPr lang="en-US" dirty="0"/>
              <a:t>  name: String</a:t>
            </a:r>
          </a:p>
          <a:p>
            <a:pPr rtl="0"/>
            <a:r>
              <a:rPr lang="en-US" dirty="0"/>
              <a:t>  salary: double</a:t>
            </a:r>
          </a:p>
          <a:p>
            <a:pPr rtl="0"/>
            <a:r>
              <a:rPr lang="en-US" dirty="0"/>
              <a:t>  </a:t>
            </a:r>
            <a:r>
              <a:rPr lang="en-US" dirty="0" err="1"/>
              <a:t>setSalary</a:t>
            </a:r>
            <a:r>
              <a:rPr lang="en-US" dirty="0"/>
              <a:t>(salary: double)</a:t>
            </a:r>
          </a:p>
          <a:p>
            <a:pPr rtl="0"/>
            <a:r>
              <a:rPr lang="en-US" dirty="0"/>
              <a:t>  </a:t>
            </a:r>
            <a:r>
              <a:rPr lang="en-US" dirty="0" err="1"/>
              <a:t>getSalary</a:t>
            </a:r>
            <a:r>
              <a:rPr lang="en-US" dirty="0"/>
              <a:t>(): double</a:t>
            </a:r>
          </a:p>
          <a:p>
            <a:pPr rtl="0"/>
            <a:r>
              <a:rPr lang="en-US" dirty="0"/>
              <a:t>}</a:t>
            </a:r>
          </a:p>
          <a:p>
            <a:pPr rtl="0"/>
            <a:r>
              <a:rPr lang="en-US" dirty="0"/>
              <a:t>Main -right-&gt; "*" Employee</a:t>
            </a:r>
          </a:p>
          <a:p>
            <a:pPr rtl="0"/>
            <a:r>
              <a:rPr lang="en-US" dirty="0"/>
              <a:t>Manager -left-&gt; "*" Employee</a:t>
            </a:r>
          </a:p>
          <a:p>
            <a:pPr rtl="0"/>
            <a:r>
              <a:rPr lang="en-US" dirty="0"/>
              <a:t>Main -right-&gt; "*" Manager</a:t>
            </a:r>
          </a:p>
          <a:p>
            <a:pPr rtl="0"/>
            <a:r>
              <a:rPr lang="en-US" dirty="0"/>
              <a:t>@enduml</a:t>
            </a:r>
          </a:p>
        </p:txBody>
      </p:sp>
      <p:sp>
        <p:nvSpPr>
          <p:cNvPr id="4" name="Slide Number Placeholder 3"/>
          <p:cNvSpPr>
            <a:spLocks noGrp="1"/>
          </p:cNvSpPr>
          <p:nvPr>
            <p:ph type="sldNum" sz="quarter" idx="10"/>
          </p:nvPr>
        </p:nvSpPr>
        <p:spPr/>
        <p:txBody>
          <a:bodyPr/>
          <a:lstStyle/>
          <a:p>
            <a:fld id="{AC522A93-4968-4B29-BB16-64A778254383}" type="slidenum">
              <a:rPr lang="en-US" smtClean="0"/>
              <a:t>20</a:t>
            </a:fld>
            <a:endParaRPr lang="en-US"/>
          </a:p>
        </p:txBody>
      </p:sp>
    </p:spTree>
    <p:extLst>
      <p:ext uri="{BB962C8B-B14F-4D97-AF65-F5344CB8AC3E}">
        <p14:creationId xmlns:p14="http://schemas.microsoft.com/office/powerpoint/2010/main" val="425284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can remove them we should</a:t>
            </a:r>
          </a:p>
          <a:p>
            <a:r>
              <a:rPr lang="en-US" dirty="0"/>
              <a:t>When we can’t remove</a:t>
            </a:r>
            <a:r>
              <a:rPr lang="en-US" baseline="0" dirty="0"/>
              <a:t> them</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2</a:t>
            </a:fld>
            <a:endParaRPr lang="en-US"/>
          </a:p>
        </p:txBody>
      </p:sp>
    </p:spTree>
    <p:extLst>
      <p:ext uri="{BB962C8B-B14F-4D97-AF65-F5344CB8AC3E}">
        <p14:creationId xmlns:p14="http://schemas.microsoft.com/office/powerpoint/2010/main" val="401368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https://martinfowler.com/bliki/TellDontAsk.html</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3</a:t>
            </a:fld>
            <a:endParaRPr lang="en-US"/>
          </a:p>
        </p:txBody>
      </p:sp>
    </p:spTree>
    <p:extLst>
      <p:ext uri="{BB962C8B-B14F-4D97-AF65-F5344CB8AC3E}">
        <p14:creationId xmlns:p14="http://schemas.microsoft.com/office/powerpoint/2010/main" val="359804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depends heavily on the region class</a:t>
            </a:r>
          </a:p>
        </p:txBody>
      </p:sp>
      <p:sp>
        <p:nvSpPr>
          <p:cNvPr id="4" name="Slide Number Placeholder 3"/>
          <p:cNvSpPr>
            <a:spLocks noGrp="1"/>
          </p:cNvSpPr>
          <p:nvPr>
            <p:ph type="sldNum" sz="quarter" idx="10"/>
          </p:nvPr>
        </p:nvSpPr>
        <p:spPr/>
        <p:txBody>
          <a:bodyPr/>
          <a:lstStyle/>
          <a:p>
            <a:fld id="{AC522A93-4968-4B29-BB16-64A778254383}" type="slidenum">
              <a:rPr lang="en-US" smtClean="0"/>
              <a:t>4</a:t>
            </a:fld>
            <a:endParaRPr lang="en-US"/>
          </a:p>
        </p:txBody>
      </p:sp>
    </p:spTree>
    <p:extLst>
      <p:ext uri="{BB962C8B-B14F-4D97-AF65-F5344CB8AC3E}">
        <p14:creationId xmlns:p14="http://schemas.microsoft.com/office/powerpoint/2010/main" val="3525493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8</a:t>
            </a:fld>
            <a:endParaRPr lang="en-US"/>
          </a:p>
        </p:txBody>
      </p:sp>
    </p:spTree>
    <p:extLst>
      <p:ext uri="{BB962C8B-B14F-4D97-AF65-F5344CB8AC3E}">
        <p14:creationId xmlns:p14="http://schemas.microsoft.com/office/powerpoint/2010/main" val="33867979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9</a:t>
            </a:fld>
            <a:endParaRPr lang="en-US"/>
          </a:p>
        </p:txBody>
      </p:sp>
    </p:spTree>
    <p:extLst>
      <p:ext uri="{BB962C8B-B14F-4D97-AF65-F5344CB8AC3E}">
        <p14:creationId xmlns:p14="http://schemas.microsoft.com/office/powerpoint/2010/main" val="34161322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endParaRPr lang="en-US" dirty="0"/>
          </a:p>
        </p:txBody>
      </p:sp>
      <p:sp>
        <p:nvSpPr>
          <p:cNvPr id="4" name="Slide Number Placeholder 3"/>
          <p:cNvSpPr>
            <a:spLocks noGrp="1"/>
          </p:cNvSpPr>
          <p:nvPr>
            <p:ph type="sldNum" sz="quarter" idx="5"/>
          </p:nvPr>
        </p:nvSpPr>
        <p:spPr/>
        <p:txBody>
          <a:bodyPr/>
          <a:lstStyle/>
          <a:p>
            <a:fld id="{AC522A93-4968-4B29-BB16-64A778254383}" type="slidenum">
              <a:rPr lang="en-US" smtClean="0"/>
              <a:t>10</a:t>
            </a:fld>
            <a:endParaRPr lang="en-US"/>
          </a:p>
        </p:txBody>
      </p:sp>
    </p:spTree>
    <p:extLst>
      <p:ext uri="{BB962C8B-B14F-4D97-AF65-F5344CB8AC3E}">
        <p14:creationId xmlns:p14="http://schemas.microsoft.com/office/powerpoint/2010/main" val="2611663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11</a:t>
            </a:fld>
            <a:endParaRPr lang="en-US"/>
          </a:p>
        </p:txBody>
      </p:sp>
    </p:spTree>
    <p:extLst>
      <p:ext uri="{BB962C8B-B14F-4D97-AF65-F5344CB8AC3E}">
        <p14:creationId xmlns:p14="http://schemas.microsoft.com/office/powerpoint/2010/main" val="2163677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 make sense to put this on Friday instead, if time could introduce here, but provides nice example of tell</a:t>
            </a:r>
            <a:r>
              <a:rPr lang="en-US" baseline="0" dirty="0"/>
              <a:t> don’t ask</a:t>
            </a:r>
            <a:endParaRPr lang="en-US" dirty="0"/>
          </a:p>
        </p:txBody>
      </p:sp>
      <p:sp>
        <p:nvSpPr>
          <p:cNvPr id="4" name="Slide Number Placeholder 3"/>
          <p:cNvSpPr>
            <a:spLocks noGrp="1"/>
          </p:cNvSpPr>
          <p:nvPr>
            <p:ph type="sldNum" sz="quarter" idx="10"/>
          </p:nvPr>
        </p:nvSpPr>
        <p:spPr/>
        <p:txBody>
          <a:bodyPr/>
          <a:lstStyle/>
          <a:p>
            <a:fld id="{AC522A93-4968-4B29-BB16-64A778254383}" type="slidenum">
              <a:rPr lang="en-US" smtClean="0"/>
              <a:t>12</a:t>
            </a:fld>
            <a:endParaRPr lang="en-US"/>
          </a:p>
        </p:txBody>
      </p:sp>
    </p:spTree>
    <p:extLst>
      <p:ext uri="{BB962C8B-B14F-4D97-AF65-F5344CB8AC3E}">
        <p14:creationId xmlns:p14="http://schemas.microsoft.com/office/powerpoint/2010/main" val="2222865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A519B0-864F-436F-AD10-563B5AD2C02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932401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78998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775683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A519B0-864F-436F-AD10-563B5AD2C02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17190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A519B0-864F-436F-AD10-563B5AD2C023}" type="datetimeFigureOut">
              <a:rPr lang="en-US" smtClean="0"/>
              <a:t>10/2/2023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7509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0A519B0-864F-436F-AD10-563B5AD2C02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47942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0A519B0-864F-436F-AD10-563B5AD2C023}" type="datetimeFigureOut">
              <a:rPr lang="en-US" smtClean="0"/>
              <a:t>10/2/2023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16582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0A519B0-864F-436F-AD10-563B5AD2C023}" type="datetimeFigureOut">
              <a:rPr lang="en-US" smtClean="0"/>
              <a:t>10/2/2023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61077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519B0-864F-436F-AD10-563B5AD2C023}" type="datetimeFigureOut">
              <a:rPr lang="en-US" smtClean="0"/>
              <a:t>10/2/2023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42409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2481911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519B0-864F-436F-AD10-563B5AD2C023}" type="datetimeFigureOut">
              <a:rPr lang="en-US" smtClean="0"/>
              <a:t>10/2/2023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A608D1-2CAF-4A5C-8E44-47F726A67544}" type="slidenum">
              <a:rPr lang="en-US" smtClean="0"/>
              <a:t>‹#›</a:t>
            </a:fld>
            <a:endParaRPr lang="en-US"/>
          </a:p>
        </p:txBody>
      </p:sp>
    </p:spTree>
    <p:extLst>
      <p:ext uri="{BB962C8B-B14F-4D97-AF65-F5344CB8AC3E}">
        <p14:creationId xmlns:p14="http://schemas.microsoft.com/office/powerpoint/2010/main" val="3837362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A519B0-864F-436F-AD10-563B5AD2C023}" type="datetimeFigureOut">
              <a:rPr lang="en-US" smtClean="0"/>
              <a:t>10/2/2023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A608D1-2CAF-4A5C-8E44-47F726A67544}" type="slidenum">
              <a:rPr lang="en-US" smtClean="0"/>
              <a:t>‹#›</a:t>
            </a:fld>
            <a:endParaRPr lang="en-US"/>
          </a:p>
        </p:txBody>
      </p:sp>
    </p:spTree>
    <p:extLst>
      <p:ext uri="{BB962C8B-B14F-4D97-AF65-F5344CB8AC3E}">
        <p14:creationId xmlns:p14="http://schemas.microsoft.com/office/powerpoint/2010/main" val="153567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notesSlide" Target="../notesSlides/notesSlide7.xm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24" Type="http://schemas.openxmlformats.org/officeDocument/2006/relationships/customXml" Target="../ink/ink11.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4.png"/><Relationship Id="rId30" Type="http://schemas.openxmlformats.org/officeDocument/2006/relationships/customXml" Target="../ink/ink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17.xml"/><Relationship Id="rId13" Type="http://schemas.openxmlformats.org/officeDocument/2006/relationships/image" Target="../media/image7.png"/><Relationship Id="rId18" Type="http://schemas.openxmlformats.org/officeDocument/2006/relationships/customXml" Target="../ink/ink22.xml"/><Relationship Id="rId26" Type="http://schemas.openxmlformats.org/officeDocument/2006/relationships/customXml" Target="../ink/ink26.xml"/><Relationship Id="rId3" Type="http://schemas.openxmlformats.org/officeDocument/2006/relationships/image" Target="../media/image2.png"/><Relationship Id="rId21" Type="http://schemas.openxmlformats.org/officeDocument/2006/relationships/image" Target="../media/image11.png"/><Relationship Id="rId7" Type="http://schemas.openxmlformats.org/officeDocument/2006/relationships/image" Target="../media/image4.png"/><Relationship Id="rId12" Type="http://schemas.openxmlformats.org/officeDocument/2006/relationships/customXml" Target="../ink/ink19.xml"/><Relationship Id="rId17" Type="http://schemas.openxmlformats.org/officeDocument/2006/relationships/image" Target="../media/image9.png"/><Relationship Id="rId25" Type="http://schemas.openxmlformats.org/officeDocument/2006/relationships/image" Target="../media/image13.png"/><Relationship Id="rId2" Type="http://schemas.openxmlformats.org/officeDocument/2006/relationships/notesSlide" Target="../notesSlides/notesSlide10.xml"/><Relationship Id="rId16" Type="http://schemas.openxmlformats.org/officeDocument/2006/relationships/customXml" Target="../ink/ink21.xml"/><Relationship Id="rId20" Type="http://schemas.openxmlformats.org/officeDocument/2006/relationships/customXml" Target="../ink/ink23.xml"/><Relationship Id="rId29"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customXml" Target="../ink/ink16.xml"/><Relationship Id="rId11" Type="http://schemas.openxmlformats.org/officeDocument/2006/relationships/image" Target="../media/image6.png"/><Relationship Id="rId24" Type="http://schemas.openxmlformats.org/officeDocument/2006/relationships/customXml" Target="../ink/ink25.xml"/><Relationship Id="rId5" Type="http://schemas.openxmlformats.org/officeDocument/2006/relationships/image" Target="../media/image3.png"/><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27.xml"/><Relationship Id="rId10" Type="http://schemas.openxmlformats.org/officeDocument/2006/relationships/customXml" Target="../ink/ink18.xml"/><Relationship Id="rId19" Type="http://schemas.openxmlformats.org/officeDocument/2006/relationships/image" Target="../media/image10.png"/><Relationship Id="rId31" Type="http://schemas.openxmlformats.org/officeDocument/2006/relationships/image" Target="../media/image16.png"/><Relationship Id="rId4" Type="http://schemas.openxmlformats.org/officeDocument/2006/relationships/customXml" Target="../ink/ink15.xml"/><Relationship Id="rId9" Type="http://schemas.openxmlformats.org/officeDocument/2006/relationships/image" Target="../media/image5.png"/><Relationship Id="rId14" Type="http://schemas.openxmlformats.org/officeDocument/2006/relationships/customXml" Target="../ink/ink20.xml"/><Relationship Id="rId22" Type="http://schemas.openxmlformats.org/officeDocument/2006/relationships/customXml" Target="../ink/ink24.xml"/><Relationship Id="rId27" Type="http://schemas.openxmlformats.org/officeDocument/2006/relationships/image" Target="../media/image14.png"/><Relationship Id="rId30" Type="http://schemas.openxmlformats.org/officeDocument/2006/relationships/customXml" Target="../ink/ink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plantuml.com/plantuml/img/NL0n3i8m3Dpp2giJHV213gWBOYfBnGFSnYeHYLCbwL0X_axIbWXOBFdkT7TsxGEwC1aj_4FnY0uD-31hYjEfVc54hz5xQ53nKm3SaQMcsoWnqDcCsiv4BMfqymuO3Ht0BnkKMNoXi2cI0CeAf9qwJUArUNzyad-ILD36U1xYQf1n87VzHPLlLho2pbfDo15SSxDv17Bk7vUg3PaiuQjGElDuWc9Vv5QY9fRf4sy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gif"/><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hyperlink" Target="http://www.plantuml.com/plantuml/img/ZP2n3i8W48PtdkBIoHfzWGwcYt5oQdo0irng8r32qQ4nlhlGKj8u61VWxl_vFxYQFJe_QYNusHkB3ZMmdnI5rVNjhBGAcU6AlNa9W0SQgUXc9NewQwk6YQX1XMxQWK5D1-2vWZARB-IJ8ngWh40EursHUETiWnsv61yT5JG1RhfGBbdv0a0xQ3lwn9SfDgAw32bX0qY4zQN_83Wd9MbHVa3YR8udAFP51crxwNiYxT_EzH3wsLgJaN7s7m0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gif"/><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a:xfrm>
            <a:off x="762000" y="381000"/>
            <a:ext cx="7772400" cy="1470025"/>
          </a:xfrm>
        </p:spPr>
        <p:txBody>
          <a:bodyPr/>
          <a:lstStyle/>
          <a:p>
            <a:pPr eaLnBrk="1" fontAlgn="auto" hangingPunct="1">
              <a:spcAft>
                <a:spcPts val="0"/>
              </a:spcAft>
              <a:defRPr/>
            </a:pPr>
            <a:r>
              <a:rPr lang="en-US" dirty="0"/>
              <a:t>CSSE 220</a:t>
            </a:r>
          </a:p>
        </p:txBody>
      </p:sp>
      <p:sp>
        <p:nvSpPr>
          <p:cNvPr id="9219" name="Rectangle 2"/>
          <p:cNvSpPr>
            <a:spLocks noGrp="1"/>
          </p:cNvSpPr>
          <p:nvPr>
            <p:ph type="subTitle" idx="1"/>
          </p:nvPr>
        </p:nvSpPr>
        <p:spPr>
          <a:xfrm>
            <a:off x="457200" y="1676400"/>
            <a:ext cx="8229600" cy="1874837"/>
          </a:xfrm>
        </p:spPr>
        <p:txBody>
          <a:bodyPr>
            <a:normAutofit fontScale="47500" lnSpcReduction="20000"/>
          </a:bodyPr>
          <a:lstStyle/>
          <a:p>
            <a:pPr marR="0" eaLnBrk="1" hangingPunct="1">
              <a:lnSpc>
                <a:spcPct val="90000"/>
              </a:lnSpc>
            </a:pPr>
            <a:endParaRPr lang="en-US" sz="6000" dirty="0"/>
          </a:p>
          <a:p>
            <a:pPr marR="0" eaLnBrk="1" hangingPunct="1">
              <a:lnSpc>
                <a:spcPct val="90000"/>
              </a:lnSpc>
            </a:pPr>
            <a:r>
              <a:rPr lang="en-US" sz="6000" dirty="0"/>
              <a:t>Object Oriented Design Principle #4:</a:t>
            </a:r>
          </a:p>
          <a:p>
            <a:pPr marR="0" eaLnBrk="1" hangingPunct="1">
              <a:lnSpc>
                <a:spcPct val="90000"/>
              </a:lnSpc>
            </a:pPr>
            <a:r>
              <a:rPr lang="en-US" sz="6000" dirty="0"/>
              <a:t>Minimizing Dependencies</a:t>
            </a:r>
          </a:p>
          <a:p>
            <a:pPr marR="0" eaLnBrk="1" hangingPunct="1">
              <a:lnSpc>
                <a:spcPct val="90000"/>
              </a:lnSpc>
            </a:pPr>
            <a:r>
              <a:rPr lang="en-US" sz="6000" dirty="0"/>
              <a:t>Coupling and Cohesion</a:t>
            </a:r>
            <a:br>
              <a:rPr lang="en-US" sz="2500" dirty="0"/>
            </a:br>
            <a:endParaRPr lang="en-US" sz="2500" dirty="0"/>
          </a:p>
        </p:txBody>
      </p:sp>
    </p:spTree>
    <p:extLst>
      <p:ext uri="{BB962C8B-B14F-4D97-AF65-F5344CB8AC3E}">
        <p14:creationId xmlns:p14="http://schemas.microsoft.com/office/powerpoint/2010/main" val="3205359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a:xfrm>
            <a:off x="457200" y="0"/>
            <a:ext cx="8229600" cy="1143000"/>
          </a:xfrm>
        </p:spPr>
        <p:txBody>
          <a:bodyPr/>
          <a:lstStyle/>
          <a:p>
            <a:r>
              <a:rPr lang="en-US" dirty="0"/>
              <a:t>Tell (better design)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895183"/>
            <a:ext cx="8934450" cy="2076617"/>
          </a:xfrm>
          <a:prstGeom prst="rect">
            <a:avLst/>
          </a:prstGeom>
        </p:spPr>
      </p:pic>
      <p:sp>
        <p:nvSpPr>
          <p:cNvPr id="3" name="Title 1">
            <a:extLst>
              <a:ext uri="{FF2B5EF4-FFF2-40B4-BE49-F238E27FC236}">
                <a16:creationId xmlns:a16="http://schemas.microsoft.com/office/drawing/2014/main" id="{9518D671-F7B9-299A-10DA-825EDD49B8B5}"/>
              </a:ext>
            </a:extLst>
          </p:cNvPr>
          <p:cNvSpPr txBox="1">
            <a:spLocks/>
          </p:cNvSpPr>
          <p:nvPr/>
        </p:nvSpPr>
        <p:spPr>
          <a:xfrm>
            <a:off x="457200" y="28154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Ask (worse design)</a:t>
            </a:r>
          </a:p>
        </p:txBody>
      </p:sp>
      <p:pic>
        <p:nvPicPr>
          <p:cNvPr id="5" name="Picture 4" descr="A diagram of a computer code&#10;&#10;Description automatically generated with medium confidence">
            <a:extLst>
              <a:ext uri="{FF2B5EF4-FFF2-40B4-BE49-F238E27FC236}">
                <a16:creationId xmlns:a16="http://schemas.microsoft.com/office/drawing/2014/main" id="{D8C84864-0C24-BF92-62CE-AF23368E8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3958424"/>
            <a:ext cx="8934450" cy="207661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889256-13B5-CBCA-96AB-2D5E143D4515}"/>
                  </a:ext>
                </a:extLst>
              </p14:cNvPr>
              <p14:cNvContentPartPr/>
              <p14:nvPr/>
            </p14:nvContentPartPr>
            <p14:xfrm>
              <a:off x="2499312" y="6022488"/>
              <a:ext cx="216360" cy="127080"/>
            </p14:xfrm>
          </p:contentPart>
        </mc:Choice>
        <mc:Fallback xmlns="">
          <p:pic>
            <p:nvPicPr>
              <p:cNvPr id="6" name="Ink 5">
                <a:extLst>
                  <a:ext uri="{FF2B5EF4-FFF2-40B4-BE49-F238E27FC236}">
                    <a16:creationId xmlns:a16="http://schemas.microsoft.com/office/drawing/2014/main" id="{7A889256-13B5-CBCA-96AB-2D5E143D4515}"/>
                  </a:ext>
                </a:extLst>
              </p:cNvPr>
              <p:cNvPicPr/>
              <p:nvPr/>
            </p:nvPicPr>
            <p:blipFill>
              <a:blip r:embed="rId5"/>
              <a:stretch>
                <a:fillRect/>
              </a:stretch>
            </p:blipFill>
            <p:spPr>
              <a:xfrm>
                <a:off x="2493192" y="6016368"/>
                <a:ext cx="228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4E14977-4158-D198-4885-A172464F748D}"/>
                  </a:ext>
                </a:extLst>
              </p14:cNvPr>
              <p14:cNvContentPartPr/>
              <p14:nvPr/>
            </p14:nvContentPartPr>
            <p14:xfrm>
              <a:off x="3059832" y="6327408"/>
              <a:ext cx="199800" cy="34920"/>
            </p14:xfrm>
          </p:contentPart>
        </mc:Choice>
        <mc:Fallback xmlns="">
          <p:pic>
            <p:nvPicPr>
              <p:cNvPr id="7" name="Ink 6">
                <a:extLst>
                  <a:ext uri="{FF2B5EF4-FFF2-40B4-BE49-F238E27FC236}">
                    <a16:creationId xmlns:a16="http://schemas.microsoft.com/office/drawing/2014/main" id="{44E14977-4158-D198-4885-A172464F748D}"/>
                  </a:ext>
                </a:extLst>
              </p:cNvPr>
              <p:cNvPicPr/>
              <p:nvPr/>
            </p:nvPicPr>
            <p:blipFill>
              <a:blip r:embed="rId7"/>
              <a:stretch>
                <a:fillRect/>
              </a:stretch>
            </p:blipFill>
            <p:spPr>
              <a:xfrm>
                <a:off x="3053712" y="6321288"/>
                <a:ext cx="212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AF32D2-30D1-2E03-49C7-6F30640915BF}"/>
                  </a:ext>
                </a:extLst>
              </p14:cNvPr>
              <p14:cNvContentPartPr/>
              <p14:nvPr/>
            </p14:nvContentPartPr>
            <p14:xfrm>
              <a:off x="3767232" y="6473568"/>
              <a:ext cx="337680" cy="52200"/>
            </p14:xfrm>
          </p:contentPart>
        </mc:Choice>
        <mc:Fallback xmlns="">
          <p:pic>
            <p:nvPicPr>
              <p:cNvPr id="8" name="Ink 7">
                <a:extLst>
                  <a:ext uri="{FF2B5EF4-FFF2-40B4-BE49-F238E27FC236}">
                    <a16:creationId xmlns:a16="http://schemas.microsoft.com/office/drawing/2014/main" id="{44AF32D2-30D1-2E03-49C7-6F30640915BF}"/>
                  </a:ext>
                </a:extLst>
              </p:cNvPr>
              <p:cNvPicPr/>
              <p:nvPr/>
            </p:nvPicPr>
            <p:blipFill>
              <a:blip r:embed="rId9"/>
              <a:stretch>
                <a:fillRect/>
              </a:stretch>
            </p:blipFill>
            <p:spPr>
              <a:xfrm>
                <a:off x="3761112" y="6467448"/>
                <a:ext cx="3499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5F8835D-D489-DB36-5554-1AA96B5E6916}"/>
                  </a:ext>
                </a:extLst>
              </p14:cNvPr>
              <p14:cNvContentPartPr/>
              <p14:nvPr/>
            </p14:nvContentPartPr>
            <p14:xfrm>
              <a:off x="4425312" y="6595608"/>
              <a:ext cx="164520" cy="11160"/>
            </p14:xfrm>
          </p:contentPart>
        </mc:Choice>
        <mc:Fallback xmlns="">
          <p:pic>
            <p:nvPicPr>
              <p:cNvPr id="9" name="Ink 8">
                <a:extLst>
                  <a:ext uri="{FF2B5EF4-FFF2-40B4-BE49-F238E27FC236}">
                    <a16:creationId xmlns:a16="http://schemas.microsoft.com/office/drawing/2014/main" id="{85F8835D-D489-DB36-5554-1AA96B5E6916}"/>
                  </a:ext>
                </a:extLst>
              </p:cNvPr>
              <p:cNvPicPr/>
              <p:nvPr/>
            </p:nvPicPr>
            <p:blipFill>
              <a:blip r:embed="rId11"/>
              <a:stretch>
                <a:fillRect/>
              </a:stretch>
            </p:blipFill>
            <p:spPr>
              <a:xfrm>
                <a:off x="4419192" y="6589488"/>
                <a:ext cx="176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D0526D7-AEB7-87C7-09BA-E0E6A143EF49}"/>
                  </a:ext>
                </a:extLst>
              </p14:cNvPr>
              <p14:cNvContentPartPr/>
              <p14:nvPr/>
            </p14:nvContentPartPr>
            <p14:xfrm>
              <a:off x="4925352" y="6656448"/>
              <a:ext cx="384840" cy="11520"/>
            </p14:xfrm>
          </p:contentPart>
        </mc:Choice>
        <mc:Fallback xmlns="">
          <p:pic>
            <p:nvPicPr>
              <p:cNvPr id="10" name="Ink 9">
                <a:extLst>
                  <a:ext uri="{FF2B5EF4-FFF2-40B4-BE49-F238E27FC236}">
                    <a16:creationId xmlns:a16="http://schemas.microsoft.com/office/drawing/2014/main" id="{AD0526D7-AEB7-87C7-09BA-E0E6A143EF49}"/>
                  </a:ext>
                </a:extLst>
              </p:cNvPr>
              <p:cNvPicPr/>
              <p:nvPr/>
            </p:nvPicPr>
            <p:blipFill>
              <a:blip r:embed="rId13"/>
              <a:stretch>
                <a:fillRect/>
              </a:stretch>
            </p:blipFill>
            <p:spPr>
              <a:xfrm>
                <a:off x="4919232" y="6650328"/>
                <a:ext cx="397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138F49E-CA1C-137B-3662-4AC6667FDEE6}"/>
                  </a:ext>
                </a:extLst>
              </p14:cNvPr>
              <p14:cNvContentPartPr/>
              <p14:nvPr/>
            </p14:nvContentPartPr>
            <p14:xfrm>
              <a:off x="5778552" y="6678768"/>
              <a:ext cx="199080" cy="27000"/>
            </p14:xfrm>
          </p:contentPart>
        </mc:Choice>
        <mc:Fallback xmlns="">
          <p:pic>
            <p:nvPicPr>
              <p:cNvPr id="11" name="Ink 10">
                <a:extLst>
                  <a:ext uri="{FF2B5EF4-FFF2-40B4-BE49-F238E27FC236}">
                    <a16:creationId xmlns:a16="http://schemas.microsoft.com/office/drawing/2014/main" id="{9138F49E-CA1C-137B-3662-4AC6667FDEE6}"/>
                  </a:ext>
                </a:extLst>
              </p:cNvPr>
              <p:cNvPicPr/>
              <p:nvPr/>
            </p:nvPicPr>
            <p:blipFill>
              <a:blip r:embed="rId15"/>
              <a:stretch>
                <a:fillRect/>
              </a:stretch>
            </p:blipFill>
            <p:spPr>
              <a:xfrm>
                <a:off x="5772432" y="6672648"/>
                <a:ext cx="211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6987A22-B702-356E-F540-FE45962621C4}"/>
                  </a:ext>
                </a:extLst>
              </p14:cNvPr>
              <p14:cNvContentPartPr/>
              <p14:nvPr/>
            </p14:nvContentPartPr>
            <p14:xfrm>
              <a:off x="6583872" y="6488688"/>
              <a:ext cx="228960" cy="58680"/>
            </p14:xfrm>
          </p:contentPart>
        </mc:Choice>
        <mc:Fallback xmlns="">
          <p:pic>
            <p:nvPicPr>
              <p:cNvPr id="12" name="Ink 11">
                <a:extLst>
                  <a:ext uri="{FF2B5EF4-FFF2-40B4-BE49-F238E27FC236}">
                    <a16:creationId xmlns:a16="http://schemas.microsoft.com/office/drawing/2014/main" id="{56987A22-B702-356E-F540-FE45962621C4}"/>
                  </a:ext>
                </a:extLst>
              </p:cNvPr>
              <p:cNvPicPr/>
              <p:nvPr/>
            </p:nvPicPr>
            <p:blipFill>
              <a:blip r:embed="rId17"/>
              <a:stretch>
                <a:fillRect/>
              </a:stretch>
            </p:blipFill>
            <p:spPr>
              <a:xfrm>
                <a:off x="6577752" y="6482568"/>
                <a:ext cx="2412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A6E65DF-871E-731B-C1CA-21791D50B224}"/>
                  </a:ext>
                </a:extLst>
              </p14:cNvPr>
              <p14:cNvContentPartPr/>
              <p14:nvPr/>
            </p14:nvContentPartPr>
            <p14:xfrm>
              <a:off x="7375872" y="6158928"/>
              <a:ext cx="61920" cy="71280"/>
            </p14:xfrm>
          </p:contentPart>
        </mc:Choice>
        <mc:Fallback xmlns="">
          <p:pic>
            <p:nvPicPr>
              <p:cNvPr id="13" name="Ink 12">
                <a:extLst>
                  <a:ext uri="{FF2B5EF4-FFF2-40B4-BE49-F238E27FC236}">
                    <a16:creationId xmlns:a16="http://schemas.microsoft.com/office/drawing/2014/main" id="{FA6E65DF-871E-731B-C1CA-21791D50B224}"/>
                  </a:ext>
                </a:extLst>
              </p:cNvPr>
              <p:cNvPicPr/>
              <p:nvPr/>
            </p:nvPicPr>
            <p:blipFill>
              <a:blip r:embed="rId19"/>
              <a:stretch>
                <a:fillRect/>
              </a:stretch>
            </p:blipFill>
            <p:spPr>
              <a:xfrm>
                <a:off x="7369752" y="6152808"/>
                <a:ext cx="741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652C279-373D-2C74-1E1B-1C278DC999FB}"/>
                  </a:ext>
                </a:extLst>
              </p14:cNvPr>
              <p14:cNvContentPartPr/>
              <p14:nvPr/>
            </p14:nvContentPartPr>
            <p14:xfrm>
              <a:off x="7071312" y="6342528"/>
              <a:ext cx="82440" cy="34560"/>
            </p14:xfrm>
          </p:contentPart>
        </mc:Choice>
        <mc:Fallback xmlns="">
          <p:pic>
            <p:nvPicPr>
              <p:cNvPr id="14" name="Ink 13">
                <a:extLst>
                  <a:ext uri="{FF2B5EF4-FFF2-40B4-BE49-F238E27FC236}">
                    <a16:creationId xmlns:a16="http://schemas.microsoft.com/office/drawing/2014/main" id="{1652C279-373D-2C74-1E1B-1C278DC999FB}"/>
                  </a:ext>
                </a:extLst>
              </p:cNvPr>
              <p:cNvPicPr/>
              <p:nvPr/>
            </p:nvPicPr>
            <p:blipFill>
              <a:blip r:embed="rId21"/>
              <a:stretch>
                <a:fillRect/>
              </a:stretch>
            </p:blipFill>
            <p:spPr>
              <a:xfrm>
                <a:off x="7065192" y="6336408"/>
                <a:ext cx="94680" cy="46800"/>
              </a:xfrm>
              <a:prstGeom prst="rect">
                <a:avLst/>
              </a:prstGeom>
            </p:spPr>
          </p:pic>
        </mc:Fallback>
      </mc:AlternateContent>
      <p:grpSp>
        <p:nvGrpSpPr>
          <p:cNvPr id="18" name="Group 17">
            <a:extLst>
              <a:ext uri="{FF2B5EF4-FFF2-40B4-BE49-F238E27FC236}">
                <a16:creationId xmlns:a16="http://schemas.microsoft.com/office/drawing/2014/main" id="{52C8A897-B57A-EE81-DBBB-0C1D1E66BCD5}"/>
              </a:ext>
            </a:extLst>
          </p:cNvPr>
          <p:cNvGrpSpPr/>
          <p:nvPr/>
        </p:nvGrpSpPr>
        <p:grpSpPr>
          <a:xfrm>
            <a:off x="7522032" y="5791368"/>
            <a:ext cx="257040" cy="268560"/>
            <a:chOff x="7522032" y="5791368"/>
            <a:chExt cx="257040" cy="26856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39DD605-38CE-000E-0FF1-FC888D5CEC72}"/>
                    </a:ext>
                  </a:extLst>
                </p14:cNvPr>
                <p14:cNvContentPartPr/>
                <p14:nvPr/>
              </p14:nvContentPartPr>
              <p14:xfrm>
                <a:off x="7571352" y="5836728"/>
                <a:ext cx="157320" cy="223200"/>
              </p14:xfrm>
            </p:contentPart>
          </mc:Choice>
          <mc:Fallback xmlns="">
            <p:pic>
              <p:nvPicPr>
                <p:cNvPr id="15" name="Ink 14">
                  <a:extLst>
                    <a:ext uri="{FF2B5EF4-FFF2-40B4-BE49-F238E27FC236}">
                      <a16:creationId xmlns:a16="http://schemas.microsoft.com/office/drawing/2014/main" id="{C39DD605-38CE-000E-0FF1-FC888D5CEC72}"/>
                    </a:ext>
                  </a:extLst>
                </p:cNvPr>
                <p:cNvPicPr/>
                <p:nvPr/>
              </p:nvPicPr>
              <p:blipFill>
                <a:blip r:embed="rId23"/>
                <a:stretch>
                  <a:fillRect/>
                </a:stretch>
              </p:blipFill>
              <p:spPr>
                <a:xfrm>
                  <a:off x="7565232" y="5830608"/>
                  <a:ext cx="169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028271C-9287-3E24-B351-52D9BBE470C5}"/>
                    </a:ext>
                  </a:extLst>
                </p14:cNvPr>
                <p14:cNvContentPartPr/>
                <p14:nvPr/>
              </p14:nvContentPartPr>
              <p14:xfrm>
                <a:off x="7522032" y="5791368"/>
                <a:ext cx="219960" cy="97920"/>
              </p14:xfrm>
            </p:contentPart>
          </mc:Choice>
          <mc:Fallback xmlns="">
            <p:pic>
              <p:nvPicPr>
                <p:cNvPr id="16" name="Ink 15">
                  <a:extLst>
                    <a:ext uri="{FF2B5EF4-FFF2-40B4-BE49-F238E27FC236}">
                      <a16:creationId xmlns:a16="http://schemas.microsoft.com/office/drawing/2014/main" id="{0028271C-9287-3E24-B351-52D9BBE470C5}"/>
                    </a:ext>
                  </a:extLst>
                </p:cNvPr>
                <p:cNvPicPr/>
                <p:nvPr/>
              </p:nvPicPr>
              <p:blipFill>
                <a:blip r:embed="rId25"/>
                <a:stretch>
                  <a:fillRect/>
                </a:stretch>
              </p:blipFill>
              <p:spPr>
                <a:xfrm>
                  <a:off x="7515912" y="5785248"/>
                  <a:ext cx="2322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5EC7925-7C8C-1960-0A20-631351494ABC}"/>
                    </a:ext>
                  </a:extLst>
                </p14:cNvPr>
                <p14:cNvContentPartPr/>
                <p14:nvPr/>
              </p14:nvContentPartPr>
              <p14:xfrm>
                <a:off x="7766112" y="5815488"/>
                <a:ext cx="12960" cy="145440"/>
              </p14:xfrm>
            </p:contentPart>
          </mc:Choice>
          <mc:Fallback xmlns="">
            <p:pic>
              <p:nvPicPr>
                <p:cNvPr id="17" name="Ink 16">
                  <a:extLst>
                    <a:ext uri="{FF2B5EF4-FFF2-40B4-BE49-F238E27FC236}">
                      <a16:creationId xmlns:a16="http://schemas.microsoft.com/office/drawing/2014/main" id="{85EC7925-7C8C-1960-0A20-631351494ABC}"/>
                    </a:ext>
                  </a:extLst>
                </p:cNvPr>
                <p:cNvPicPr/>
                <p:nvPr/>
              </p:nvPicPr>
              <p:blipFill>
                <a:blip r:embed="rId27"/>
                <a:stretch>
                  <a:fillRect/>
                </a:stretch>
              </p:blipFill>
              <p:spPr>
                <a:xfrm>
                  <a:off x="7759992" y="5809368"/>
                  <a:ext cx="2520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99BF301A-8F6F-F59F-A677-73E14F91EDE3}"/>
                  </a:ext>
                </a:extLst>
              </p14:cNvPr>
              <p14:cNvContentPartPr/>
              <p14:nvPr/>
            </p14:nvContentPartPr>
            <p14:xfrm>
              <a:off x="4900872" y="5559528"/>
              <a:ext cx="360" cy="360"/>
            </p14:xfrm>
          </p:contentPart>
        </mc:Choice>
        <mc:Fallback xmlns="">
          <p:pic>
            <p:nvPicPr>
              <p:cNvPr id="19" name="Ink 18">
                <a:extLst>
                  <a:ext uri="{FF2B5EF4-FFF2-40B4-BE49-F238E27FC236}">
                    <a16:creationId xmlns:a16="http://schemas.microsoft.com/office/drawing/2014/main" id="{99BF301A-8F6F-F59F-A677-73E14F91EDE3}"/>
                  </a:ext>
                </a:extLst>
              </p:cNvPr>
              <p:cNvPicPr/>
              <p:nvPr/>
            </p:nvPicPr>
            <p:blipFill>
              <a:blip r:embed="rId29"/>
              <a:stretch>
                <a:fillRect/>
              </a:stretch>
            </p:blipFill>
            <p:spPr>
              <a:xfrm>
                <a:off x="4894752" y="55534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1C71C60-AADE-35A9-69F6-F615B915049B}"/>
                  </a:ext>
                </a:extLst>
              </p14:cNvPr>
              <p14:cNvContentPartPr/>
              <p14:nvPr/>
            </p14:nvContentPartPr>
            <p14:xfrm>
              <a:off x="4913472" y="5571408"/>
              <a:ext cx="1605240" cy="13680"/>
            </p14:xfrm>
          </p:contentPart>
        </mc:Choice>
        <mc:Fallback xmlns="">
          <p:pic>
            <p:nvPicPr>
              <p:cNvPr id="20" name="Ink 19">
                <a:extLst>
                  <a:ext uri="{FF2B5EF4-FFF2-40B4-BE49-F238E27FC236}">
                    <a16:creationId xmlns:a16="http://schemas.microsoft.com/office/drawing/2014/main" id="{11C71C60-AADE-35A9-69F6-F615B915049B}"/>
                  </a:ext>
                </a:extLst>
              </p:cNvPr>
              <p:cNvPicPr/>
              <p:nvPr/>
            </p:nvPicPr>
            <p:blipFill>
              <a:blip r:embed="rId31"/>
              <a:stretch>
                <a:fillRect/>
              </a:stretch>
            </p:blipFill>
            <p:spPr>
              <a:xfrm>
                <a:off x="4907352" y="5565288"/>
                <a:ext cx="1617480" cy="25920"/>
              </a:xfrm>
              <a:prstGeom prst="rect">
                <a:avLst/>
              </a:prstGeom>
            </p:spPr>
          </p:pic>
        </mc:Fallback>
      </mc:AlternateContent>
      <p:sp>
        <p:nvSpPr>
          <p:cNvPr id="22" name="TextBox 21">
            <a:extLst>
              <a:ext uri="{FF2B5EF4-FFF2-40B4-BE49-F238E27FC236}">
                <a16:creationId xmlns:a16="http://schemas.microsoft.com/office/drawing/2014/main" id="{3552FF96-B71F-44DD-9AE8-0BEDF09FE6F3}"/>
              </a:ext>
            </a:extLst>
          </p:cNvPr>
          <p:cNvSpPr txBox="1"/>
          <p:nvPr/>
        </p:nvSpPr>
        <p:spPr>
          <a:xfrm>
            <a:off x="4863432" y="5887308"/>
            <a:ext cx="1911960" cy="369332"/>
          </a:xfrm>
          <a:prstGeom prst="rect">
            <a:avLst/>
          </a:prstGeom>
          <a:noFill/>
        </p:spPr>
        <p:txBody>
          <a:bodyPr wrap="square" rtlCol="0">
            <a:spAutoFit/>
          </a:bodyPr>
          <a:lstStyle/>
          <a:p>
            <a:r>
              <a:rPr lang="en-US" dirty="0" err="1"/>
              <a:t>getBundles</a:t>
            </a:r>
            <a:r>
              <a:rPr lang="en-US" dirty="0"/>
              <a:t>()</a:t>
            </a:r>
          </a:p>
        </p:txBody>
      </p:sp>
    </p:spTree>
    <p:extLst>
      <p:ext uri="{BB962C8B-B14F-4D97-AF65-F5344CB8AC3E}">
        <p14:creationId xmlns:p14="http://schemas.microsoft.com/office/powerpoint/2010/main" val="1462003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#1:</a:t>
            </a:r>
          </a:p>
          <a:p>
            <a:pPr marL="514350" indent="-514350">
              <a:buAutoNum type="arabicParenR"/>
            </a:pPr>
            <a:r>
              <a:rPr lang="en-US" dirty="0"/>
              <a:t>Adding a </a:t>
            </a:r>
            <a:r>
              <a:rPr lang="en-US" i="1" dirty="0" err="1"/>
              <a:t>computeTotalRevenue</a:t>
            </a:r>
            <a:r>
              <a:rPr lang="en-US" dirty="0"/>
              <a:t>() method to the Game class</a:t>
            </a:r>
          </a:p>
          <a:p>
            <a:pPr marL="0" indent="0">
              <a:buNone/>
            </a:pPr>
            <a:r>
              <a:rPr lang="en-US" dirty="0">
                <a:highlight>
                  <a:srgbClr val="FFFF00"/>
                </a:highlight>
              </a:rPr>
              <a:t>This approach engineers the Game class so that it “knows” more about what goes on with Games, and </a:t>
            </a:r>
            <a:r>
              <a:rPr lang="en-US" dirty="0" err="1">
                <a:highlight>
                  <a:srgbClr val="FFFF00"/>
                </a:highlight>
              </a:rPr>
              <a:t>SalesManager</a:t>
            </a:r>
            <a:r>
              <a:rPr lang="en-US" dirty="0">
                <a:highlight>
                  <a:srgbClr val="FFFF00"/>
                </a:highlight>
              </a:rPr>
              <a:t> “knows” less</a:t>
            </a:r>
          </a:p>
          <a:p>
            <a:pPr marL="0" indent="0">
              <a:buNone/>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9FDF7A2F-37E5-4A29-9E46-AFA3BEB7826C}"/>
              </a:ext>
            </a:extLst>
          </p:cNvPr>
          <p:cNvSpPr/>
          <p:nvPr/>
        </p:nvSpPr>
        <p:spPr>
          <a:xfrm>
            <a:off x="304800" y="2133600"/>
            <a:ext cx="8382000" cy="1066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7481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a:bodyPr>
          <a:lstStyle/>
          <a:p>
            <a:pPr marL="0" indent="0">
              <a:buNone/>
            </a:pPr>
            <a:r>
              <a:rPr lang="en-US" dirty="0"/>
              <a:t>Approach #2:</a:t>
            </a:r>
          </a:p>
          <a:p>
            <a:pPr marL="0" indent="0">
              <a:buNone/>
            </a:pPr>
            <a:r>
              <a:rPr lang="en-US" dirty="0">
                <a:highlight>
                  <a:srgbClr val="FFFF00"/>
                </a:highlight>
              </a:rPr>
              <a:t>Second approach increases coupling between </a:t>
            </a:r>
            <a:r>
              <a:rPr lang="en-US" dirty="0" err="1">
                <a:highlight>
                  <a:srgbClr val="FFFF00"/>
                </a:highlight>
              </a:rPr>
              <a:t>SalesManager</a:t>
            </a:r>
            <a:r>
              <a:rPr lang="en-US" dirty="0">
                <a:highlight>
                  <a:srgbClr val="FFFF00"/>
                </a:highlight>
              </a:rPr>
              <a:t> and Game class, i.e., </a:t>
            </a:r>
            <a:r>
              <a:rPr lang="en-US" dirty="0" err="1">
                <a:highlight>
                  <a:srgbClr val="FFFF00"/>
                </a:highlight>
              </a:rPr>
              <a:t>SalesManager</a:t>
            </a:r>
            <a:r>
              <a:rPr lang="en-US" dirty="0">
                <a:highlight>
                  <a:srgbClr val="FFFF00"/>
                </a:highlight>
              </a:rPr>
              <a:t> “knows” more about Game</a:t>
            </a:r>
          </a:p>
          <a:p>
            <a:pPr marL="514350" indent="-514350">
              <a:buFont typeface="+mj-lt"/>
              <a:buAutoNum type="arabicParenR" startAt="2"/>
            </a:pPr>
            <a:r>
              <a:rPr lang="en-US" dirty="0"/>
              <a:t>Adding a </a:t>
            </a:r>
            <a:r>
              <a:rPr lang="en-US" i="1" dirty="0" err="1"/>
              <a:t>getBundles</a:t>
            </a:r>
            <a:r>
              <a:rPr lang="en-US" dirty="0"/>
              <a:t>() method to the Game class, which the </a:t>
            </a:r>
            <a:r>
              <a:rPr lang="en-US" dirty="0" err="1"/>
              <a:t>SalesManager</a:t>
            </a:r>
            <a:r>
              <a:rPr lang="en-US" dirty="0"/>
              <a:t> class could call, and then loop over the game’s bundles</a:t>
            </a:r>
          </a:p>
          <a:p>
            <a:pPr marL="514350" indent="-514350">
              <a:buAutoNum type="arabicParenR" startAt="2"/>
            </a:pPr>
            <a:endParaRPr lang="en-US" dirty="0"/>
          </a:p>
          <a:p>
            <a:pPr marL="514350" indent="-514350">
              <a:buAutoNum type="alphaLcParenR"/>
            </a:pPr>
            <a:endParaRPr lang="en-US" dirty="0"/>
          </a:p>
        </p:txBody>
      </p:sp>
      <p:sp>
        <p:nvSpPr>
          <p:cNvPr id="4" name="Rectangle: Rounded Corners 3">
            <a:extLst>
              <a:ext uri="{FF2B5EF4-FFF2-40B4-BE49-F238E27FC236}">
                <a16:creationId xmlns:a16="http://schemas.microsoft.com/office/drawing/2014/main" id="{C11917E3-2C1E-41F1-B8F2-F6C83BB56E3C}"/>
              </a:ext>
            </a:extLst>
          </p:cNvPr>
          <p:cNvSpPr/>
          <p:nvPr/>
        </p:nvSpPr>
        <p:spPr>
          <a:xfrm>
            <a:off x="381000" y="3733800"/>
            <a:ext cx="8382000" cy="1600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9493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a:xfrm>
            <a:off x="457200" y="0"/>
            <a:ext cx="8229600" cy="1143000"/>
          </a:xfrm>
        </p:spPr>
        <p:txBody>
          <a:bodyPr/>
          <a:lstStyle/>
          <a:p>
            <a:r>
              <a:rPr lang="en-US" dirty="0"/>
              <a:t>Tell (better design)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895183"/>
            <a:ext cx="8934450" cy="2076617"/>
          </a:xfrm>
          <a:prstGeom prst="rect">
            <a:avLst/>
          </a:prstGeom>
        </p:spPr>
      </p:pic>
      <p:sp>
        <p:nvSpPr>
          <p:cNvPr id="3" name="Title 1">
            <a:extLst>
              <a:ext uri="{FF2B5EF4-FFF2-40B4-BE49-F238E27FC236}">
                <a16:creationId xmlns:a16="http://schemas.microsoft.com/office/drawing/2014/main" id="{9518D671-F7B9-299A-10DA-825EDD49B8B5}"/>
              </a:ext>
            </a:extLst>
          </p:cNvPr>
          <p:cNvSpPr txBox="1">
            <a:spLocks/>
          </p:cNvSpPr>
          <p:nvPr/>
        </p:nvSpPr>
        <p:spPr>
          <a:xfrm>
            <a:off x="457200" y="2815424"/>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Ask (worse design)</a:t>
            </a:r>
          </a:p>
        </p:txBody>
      </p:sp>
      <p:pic>
        <p:nvPicPr>
          <p:cNvPr id="5" name="Picture 4" descr="A diagram of a computer code&#10;&#10;Description automatically generated with medium confidence">
            <a:extLst>
              <a:ext uri="{FF2B5EF4-FFF2-40B4-BE49-F238E27FC236}">
                <a16:creationId xmlns:a16="http://schemas.microsoft.com/office/drawing/2014/main" id="{D8C84864-0C24-BF92-62CE-AF23368E8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3958424"/>
            <a:ext cx="8934450" cy="2076617"/>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7A889256-13B5-CBCA-96AB-2D5E143D4515}"/>
                  </a:ext>
                </a:extLst>
              </p14:cNvPr>
              <p14:cNvContentPartPr/>
              <p14:nvPr/>
            </p14:nvContentPartPr>
            <p14:xfrm>
              <a:off x="2499312" y="6022488"/>
              <a:ext cx="216360" cy="127080"/>
            </p14:xfrm>
          </p:contentPart>
        </mc:Choice>
        <mc:Fallback xmlns="">
          <p:pic>
            <p:nvPicPr>
              <p:cNvPr id="6" name="Ink 5">
                <a:extLst>
                  <a:ext uri="{FF2B5EF4-FFF2-40B4-BE49-F238E27FC236}">
                    <a16:creationId xmlns:a16="http://schemas.microsoft.com/office/drawing/2014/main" id="{7A889256-13B5-CBCA-96AB-2D5E143D4515}"/>
                  </a:ext>
                </a:extLst>
              </p:cNvPr>
              <p:cNvPicPr/>
              <p:nvPr/>
            </p:nvPicPr>
            <p:blipFill>
              <a:blip r:embed="rId5"/>
              <a:stretch>
                <a:fillRect/>
              </a:stretch>
            </p:blipFill>
            <p:spPr>
              <a:xfrm>
                <a:off x="2493192" y="6016368"/>
                <a:ext cx="228600" cy="13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44E14977-4158-D198-4885-A172464F748D}"/>
                  </a:ext>
                </a:extLst>
              </p14:cNvPr>
              <p14:cNvContentPartPr/>
              <p14:nvPr/>
            </p14:nvContentPartPr>
            <p14:xfrm>
              <a:off x="3059832" y="6327408"/>
              <a:ext cx="199800" cy="34920"/>
            </p14:xfrm>
          </p:contentPart>
        </mc:Choice>
        <mc:Fallback xmlns="">
          <p:pic>
            <p:nvPicPr>
              <p:cNvPr id="7" name="Ink 6">
                <a:extLst>
                  <a:ext uri="{FF2B5EF4-FFF2-40B4-BE49-F238E27FC236}">
                    <a16:creationId xmlns:a16="http://schemas.microsoft.com/office/drawing/2014/main" id="{44E14977-4158-D198-4885-A172464F748D}"/>
                  </a:ext>
                </a:extLst>
              </p:cNvPr>
              <p:cNvPicPr/>
              <p:nvPr/>
            </p:nvPicPr>
            <p:blipFill>
              <a:blip r:embed="rId7"/>
              <a:stretch>
                <a:fillRect/>
              </a:stretch>
            </p:blipFill>
            <p:spPr>
              <a:xfrm>
                <a:off x="3053712" y="6321288"/>
                <a:ext cx="21204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44AF32D2-30D1-2E03-49C7-6F30640915BF}"/>
                  </a:ext>
                </a:extLst>
              </p14:cNvPr>
              <p14:cNvContentPartPr/>
              <p14:nvPr/>
            </p14:nvContentPartPr>
            <p14:xfrm>
              <a:off x="3767232" y="6473568"/>
              <a:ext cx="337680" cy="52200"/>
            </p14:xfrm>
          </p:contentPart>
        </mc:Choice>
        <mc:Fallback xmlns="">
          <p:pic>
            <p:nvPicPr>
              <p:cNvPr id="8" name="Ink 7">
                <a:extLst>
                  <a:ext uri="{FF2B5EF4-FFF2-40B4-BE49-F238E27FC236}">
                    <a16:creationId xmlns:a16="http://schemas.microsoft.com/office/drawing/2014/main" id="{44AF32D2-30D1-2E03-49C7-6F30640915BF}"/>
                  </a:ext>
                </a:extLst>
              </p:cNvPr>
              <p:cNvPicPr/>
              <p:nvPr/>
            </p:nvPicPr>
            <p:blipFill>
              <a:blip r:embed="rId9"/>
              <a:stretch>
                <a:fillRect/>
              </a:stretch>
            </p:blipFill>
            <p:spPr>
              <a:xfrm>
                <a:off x="3761112" y="6467448"/>
                <a:ext cx="349920" cy="64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85F8835D-D489-DB36-5554-1AA96B5E6916}"/>
                  </a:ext>
                </a:extLst>
              </p14:cNvPr>
              <p14:cNvContentPartPr/>
              <p14:nvPr/>
            </p14:nvContentPartPr>
            <p14:xfrm>
              <a:off x="4425312" y="6595608"/>
              <a:ext cx="164520" cy="11160"/>
            </p14:xfrm>
          </p:contentPart>
        </mc:Choice>
        <mc:Fallback xmlns="">
          <p:pic>
            <p:nvPicPr>
              <p:cNvPr id="9" name="Ink 8">
                <a:extLst>
                  <a:ext uri="{FF2B5EF4-FFF2-40B4-BE49-F238E27FC236}">
                    <a16:creationId xmlns:a16="http://schemas.microsoft.com/office/drawing/2014/main" id="{85F8835D-D489-DB36-5554-1AA96B5E6916}"/>
                  </a:ext>
                </a:extLst>
              </p:cNvPr>
              <p:cNvPicPr/>
              <p:nvPr/>
            </p:nvPicPr>
            <p:blipFill>
              <a:blip r:embed="rId11"/>
              <a:stretch>
                <a:fillRect/>
              </a:stretch>
            </p:blipFill>
            <p:spPr>
              <a:xfrm>
                <a:off x="4419192" y="6589488"/>
                <a:ext cx="17676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AD0526D7-AEB7-87C7-09BA-E0E6A143EF49}"/>
                  </a:ext>
                </a:extLst>
              </p14:cNvPr>
              <p14:cNvContentPartPr/>
              <p14:nvPr/>
            </p14:nvContentPartPr>
            <p14:xfrm>
              <a:off x="4925352" y="6656448"/>
              <a:ext cx="384840" cy="11520"/>
            </p14:xfrm>
          </p:contentPart>
        </mc:Choice>
        <mc:Fallback xmlns="">
          <p:pic>
            <p:nvPicPr>
              <p:cNvPr id="10" name="Ink 9">
                <a:extLst>
                  <a:ext uri="{FF2B5EF4-FFF2-40B4-BE49-F238E27FC236}">
                    <a16:creationId xmlns:a16="http://schemas.microsoft.com/office/drawing/2014/main" id="{AD0526D7-AEB7-87C7-09BA-E0E6A143EF49}"/>
                  </a:ext>
                </a:extLst>
              </p:cNvPr>
              <p:cNvPicPr/>
              <p:nvPr/>
            </p:nvPicPr>
            <p:blipFill>
              <a:blip r:embed="rId13"/>
              <a:stretch>
                <a:fillRect/>
              </a:stretch>
            </p:blipFill>
            <p:spPr>
              <a:xfrm>
                <a:off x="4919232" y="6650328"/>
                <a:ext cx="39708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9138F49E-CA1C-137B-3662-4AC6667FDEE6}"/>
                  </a:ext>
                </a:extLst>
              </p14:cNvPr>
              <p14:cNvContentPartPr/>
              <p14:nvPr/>
            </p14:nvContentPartPr>
            <p14:xfrm>
              <a:off x="5778552" y="6678768"/>
              <a:ext cx="199080" cy="27000"/>
            </p14:xfrm>
          </p:contentPart>
        </mc:Choice>
        <mc:Fallback xmlns="">
          <p:pic>
            <p:nvPicPr>
              <p:cNvPr id="11" name="Ink 10">
                <a:extLst>
                  <a:ext uri="{FF2B5EF4-FFF2-40B4-BE49-F238E27FC236}">
                    <a16:creationId xmlns:a16="http://schemas.microsoft.com/office/drawing/2014/main" id="{9138F49E-CA1C-137B-3662-4AC6667FDEE6}"/>
                  </a:ext>
                </a:extLst>
              </p:cNvPr>
              <p:cNvPicPr/>
              <p:nvPr/>
            </p:nvPicPr>
            <p:blipFill>
              <a:blip r:embed="rId15"/>
              <a:stretch>
                <a:fillRect/>
              </a:stretch>
            </p:blipFill>
            <p:spPr>
              <a:xfrm>
                <a:off x="5772432" y="6672648"/>
                <a:ext cx="211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56987A22-B702-356E-F540-FE45962621C4}"/>
                  </a:ext>
                </a:extLst>
              </p14:cNvPr>
              <p14:cNvContentPartPr/>
              <p14:nvPr/>
            </p14:nvContentPartPr>
            <p14:xfrm>
              <a:off x="6583872" y="6488688"/>
              <a:ext cx="228960" cy="58680"/>
            </p14:xfrm>
          </p:contentPart>
        </mc:Choice>
        <mc:Fallback xmlns="">
          <p:pic>
            <p:nvPicPr>
              <p:cNvPr id="12" name="Ink 11">
                <a:extLst>
                  <a:ext uri="{FF2B5EF4-FFF2-40B4-BE49-F238E27FC236}">
                    <a16:creationId xmlns:a16="http://schemas.microsoft.com/office/drawing/2014/main" id="{56987A22-B702-356E-F540-FE45962621C4}"/>
                  </a:ext>
                </a:extLst>
              </p:cNvPr>
              <p:cNvPicPr/>
              <p:nvPr/>
            </p:nvPicPr>
            <p:blipFill>
              <a:blip r:embed="rId17"/>
              <a:stretch>
                <a:fillRect/>
              </a:stretch>
            </p:blipFill>
            <p:spPr>
              <a:xfrm>
                <a:off x="6577752" y="6482568"/>
                <a:ext cx="2412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FA6E65DF-871E-731B-C1CA-21791D50B224}"/>
                  </a:ext>
                </a:extLst>
              </p14:cNvPr>
              <p14:cNvContentPartPr/>
              <p14:nvPr/>
            </p14:nvContentPartPr>
            <p14:xfrm>
              <a:off x="7375872" y="6158928"/>
              <a:ext cx="61920" cy="71280"/>
            </p14:xfrm>
          </p:contentPart>
        </mc:Choice>
        <mc:Fallback xmlns="">
          <p:pic>
            <p:nvPicPr>
              <p:cNvPr id="13" name="Ink 12">
                <a:extLst>
                  <a:ext uri="{FF2B5EF4-FFF2-40B4-BE49-F238E27FC236}">
                    <a16:creationId xmlns:a16="http://schemas.microsoft.com/office/drawing/2014/main" id="{FA6E65DF-871E-731B-C1CA-21791D50B224}"/>
                  </a:ext>
                </a:extLst>
              </p:cNvPr>
              <p:cNvPicPr/>
              <p:nvPr/>
            </p:nvPicPr>
            <p:blipFill>
              <a:blip r:embed="rId19"/>
              <a:stretch>
                <a:fillRect/>
              </a:stretch>
            </p:blipFill>
            <p:spPr>
              <a:xfrm>
                <a:off x="7369752" y="6152808"/>
                <a:ext cx="741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1652C279-373D-2C74-1E1B-1C278DC999FB}"/>
                  </a:ext>
                </a:extLst>
              </p14:cNvPr>
              <p14:cNvContentPartPr/>
              <p14:nvPr/>
            </p14:nvContentPartPr>
            <p14:xfrm>
              <a:off x="7071312" y="6342528"/>
              <a:ext cx="82440" cy="34560"/>
            </p14:xfrm>
          </p:contentPart>
        </mc:Choice>
        <mc:Fallback xmlns="">
          <p:pic>
            <p:nvPicPr>
              <p:cNvPr id="14" name="Ink 13">
                <a:extLst>
                  <a:ext uri="{FF2B5EF4-FFF2-40B4-BE49-F238E27FC236}">
                    <a16:creationId xmlns:a16="http://schemas.microsoft.com/office/drawing/2014/main" id="{1652C279-373D-2C74-1E1B-1C278DC999FB}"/>
                  </a:ext>
                </a:extLst>
              </p:cNvPr>
              <p:cNvPicPr/>
              <p:nvPr/>
            </p:nvPicPr>
            <p:blipFill>
              <a:blip r:embed="rId21"/>
              <a:stretch>
                <a:fillRect/>
              </a:stretch>
            </p:blipFill>
            <p:spPr>
              <a:xfrm>
                <a:off x="7065192" y="6336408"/>
                <a:ext cx="94680" cy="46800"/>
              </a:xfrm>
              <a:prstGeom prst="rect">
                <a:avLst/>
              </a:prstGeom>
            </p:spPr>
          </p:pic>
        </mc:Fallback>
      </mc:AlternateContent>
      <p:grpSp>
        <p:nvGrpSpPr>
          <p:cNvPr id="18" name="Group 17">
            <a:extLst>
              <a:ext uri="{FF2B5EF4-FFF2-40B4-BE49-F238E27FC236}">
                <a16:creationId xmlns:a16="http://schemas.microsoft.com/office/drawing/2014/main" id="{52C8A897-B57A-EE81-DBBB-0C1D1E66BCD5}"/>
              </a:ext>
            </a:extLst>
          </p:cNvPr>
          <p:cNvGrpSpPr/>
          <p:nvPr/>
        </p:nvGrpSpPr>
        <p:grpSpPr>
          <a:xfrm>
            <a:off x="7522032" y="5791368"/>
            <a:ext cx="257040" cy="268560"/>
            <a:chOff x="7522032" y="5791368"/>
            <a:chExt cx="257040" cy="268560"/>
          </a:xfrm>
        </p:grpSpPr>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C39DD605-38CE-000E-0FF1-FC888D5CEC72}"/>
                    </a:ext>
                  </a:extLst>
                </p14:cNvPr>
                <p14:cNvContentPartPr/>
                <p14:nvPr/>
              </p14:nvContentPartPr>
              <p14:xfrm>
                <a:off x="7571352" y="5836728"/>
                <a:ext cx="157320" cy="223200"/>
              </p14:xfrm>
            </p:contentPart>
          </mc:Choice>
          <mc:Fallback xmlns="">
            <p:pic>
              <p:nvPicPr>
                <p:cNvPr id="15" name="Ink 14">
                  <a:extLst>
                    <a:ext uri="{FF2B5EF4-FFF2-40B4-BE49-F238E27FC236}">
                      <a16:creationId xmlns:a16="http://schemas.microsoft.com/office/drawing/2014/main" id="{C39DD605-38CE-000E-0FF1-FC888D5CEC72}"/>
                    </a:ext>
                  </a:extLst>
                </p:cNvPr>
                <p:cNvPicPr/>
                <p:nvPr/>
              </p:nvPicPr>
              <p:blipFill>
                <a:blip r:embed="rId23"/>
                <a:stretch>
                  <a:fillRect/>
                </a:stretch>
              </p:blipFill>
              <p:spPr>
                <a:xfrm>
                  <a:off x="7565232" y="5830608"/>
                  <a:ext cx="16956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0028271C-9287-3E24-B351-52D9BBE470C5}"/>
                    </a:ext>
                  </a:extLst>
                </p14:cNvPr>
                <p14:cNvContentPartPr/>
                <p14:nvPr/>
              </p14:nvContentPartPr>
              <p14:xfrm>
                <a:off x="7522032" y="5791368"/>
                <a:ext cx="219960" cy="97920"/>
              </p14:xfrm>
            </p:contentPart>
          </mc:Choice>
          <mc:Fallback xmlns="">
            <p:pic>
              <p:nvPicPr>
                <p:cNvPr id="16" name="Ink 15">
                  <a:extLst>
                    <a:ext uri="{FF2B5EF4-FFF2-40B4-BE49-F238E27FC236}">
                      <a16:creationId xmlns:a16="http://schemas.microsoft.com/office/drawing/2014/main" id="{0028271C-9287-3E24-B351-52D9BBE470C5}"/>
                    </a:ext>
                  </a:extLst>
                </p:cNvPr>
                <p:cNvPicPr/>
                <p:nvPr/>
              </p:nvPicPr>
              <p:blipFill>
                <a:blip r:embed="rId25"/>
                <a:stretch>
                  <a:fillRect/>
                </a:stretch>
              </p:blipFill>
              <p:spPr>
                <a:xfrm>
                  <a:off x="7515912" y="5785248"/>
                  <a:ext cx="23220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85EC7925-7C8C-1960-0A20-631351494ABC}"/>
                    </a:ext>
                  </a:extLst>
                </p14:cNvPr>
                <p14:cNvContentPartPr/>
                <p14:nvPr/>
              </p14:nvContentPartPr>
              <p14:xfrm>
                <a:off x="7766112" y="5815488"/>
                <a:ext cx="12960" cy="145440"/>
              </p14:xfrm>
            </p:contentPart>
          </mc:Choice>
          <mc:Fallback xmlns="">
            <p:pic>
              <p:nvPicPr>
                <p:cNvPr id="17" name="Ink 16">
                  <a:extLst>
                    <a:ext uri="{FF2B5EF4-FFF2-40B4-BE49-F238E27FC236}">
                      <a16:creationId xmlns:a16="http://schemas.microsoft.com/office/drawing/2014/main" id="{85EC7925-7C8C-1960-0A20-631351494ABC}"/>
                    </a:ext>
                  </a:extLst>
                </p:cNvPr>
                <p:cNvPicPr/>
                <p:nvPr/>
              </p:nvPicPr>
              <p:blipFill>
                <a:blip r:embed="rId27"/>
                <a:stretch>
                  <a:fillRect/>
                </a:stretch>
              </p:blipFill>
              <p:spPr>
                <a:xfrm>
                  <a:off x="7759992" y="5809368"/>
                  <a:ext cx="25200" cy="1576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19" name="Ink 18">
                <a:extLst>
                  <a:ext uri="{FF2B5EF4-FFF2-40B4-BE49-F238E27FC236}">
                    <a16:creationId xmlns:a16="http://schemas.microsoft.com/office/drawing/2014/main" id="{99BF301A-8F6F-F59F-A677-73E14F91EDE3}"/>
                  </a:ext>
                </a:extLst>
              </p14:cNvPr>
              <p14:cNvContentPartPr/>
              <p14:nvPr/>
            </p14:nvContentPartPr>
            <p14:xfrm>
              <a:off x="4900872" y="5559528"/>
              <a:ext cx="360" cy="360"/>
            </p14:xfrm>
          </p:contentPart>
        </mc:Choice>
        <mc:Fallback xmlns="">
          <p:pic>
            <p:nvPicPr>
              <p:cNvPr id="19" name="Ink 18">
                <a:extLst>
                  <a:ext uri="{FF2B5EF4-FFF2-40B4-BE49-F238E27FC236}">
                    <a16:creationId xmlns:a16="http://schemas.microsoft.com/office/drawing/2014/main" id="{99BF301A-8F6F-F59F-A677-73E14F91EDE3}"/>
                  </a:ext>
                </a:extLst>
              </p:cNvPr>
              <p:cNvPicPr/>
              <p:nvPr/>
            </p:nvPicPr>
            <p:blipFill>
              <a:blip r:embed="rId29"/>
              <a:stretch>
                <a:fillRect/>
              </a:stretch>
            </p:blipFill>
            <p:spPr>
              <a:xfrm>
                <a:off x="4894752" y="55534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0" name="Ink 19">
                <a:extLst>
                  <a:ext uri="{FF2B5EF4-FFF2-40B4-BE49-F238E27FC236}">
                    <a16:creationId xmlns:a16="http://schemas.microsoft.com/office/drawing/2014/main" id="{11C71C60-AADE-35A9-69F6-F615B915049B}"/>
                  </a:ext>
                </a:extLst>
              </p14:cNvPr>
              <p14:cNvContentPartPr/>
              <p14:nvPr/>
            </p14:nvContentPartPr>
            <p14:xfrm>
              <a:off x="4913472" y="5571408"/>
              <a:ext cx="1605240" cy="13680"/>
            </p14:xfrm>
          </p:contentPart>
        </mc:Choice>
        <mc:Fallback xmlns="">
          <p:pic>
            <p:nvPicPr>
              <p:cNvPr id="20" name="Ink 19">
                <a:extLst>
                  <a:ext uri="{FF2B5EF4-FFF2-40B4-BE49-F238E27FC236}">
                    <a16:creationId xmlns:a16="http://schemas.microsoft.com/office/drawing/2014/main" id="{11C71C60-AADE-35A9-69F6-F615B915049B}"/>
                  </a:ext>
                </a:extLst>
              </p:cNvPr>
              <p:cNvPicPr/>
              <p:nvPr/>
            </p:nvPicPr>
            <p:blipFill>
              <a:blip r:embed="rId31"/>
              <a:stretch>
                <a:fillRect/>
              </a:stretch>
            </p:blipFill>
            <p:spPr>
              <a:xfrm>
                <a:off x="4907352" y="5565288"/>
                <a:ext cx="1617480" cy="25920"/>
              </a:xfrm>
              <a:prstGeom prst="rect">
                <a:avLst/>
              </a:prstGeom>
            </p:spPr>
          </p:pic>
        </mc:Fallback>
      </mc:AlternateContent>
      <p:sp>
        <p:nvSpPr>
          <p:cNvPr id="22" name="TextBox 21">
            <a:extLst>
              <a:ext uri="{FF2B5EF4-FFF2-40B4-BE49-F238E27FC236}">
                <a16:creationId xmlns:a16="http://schemas.microsoft.com/office/drawing/2014/main" id="{3552FF96-B71F-44DD-9AE8-0BEDF09FE6F3}"/>
              </a:ext>
            </a:extLst>
          </p:cNvPr>
          <p:cNvSpPr txBox="1"/>
          <p:nvPr/>
        </p:nvSpPr>
        <p:spPr>
          <a:xfrm>
            <a:off x="4863432" y="5887308"/>
            <a:ext cx="1911960" cy="369332"/>
          </a:xfrm>
          <a:prstGeom prst="rect">
            <a:avLst/>
          </a:prstGeom>
          <a:noFill/>
        </p:spPr>
        <p:txBody>
          <a:bodyPr wrap="square" rtlCol="0">
            <a:spAutoFit/>
          </a:bodyPr>
          <a:lstStyle/>
          <a:p>
            <a:r>
              <a:rPr lang="en-US" dirty="0" err="1"/>
              <a:t>getBundles</a:t>
            </a:r>
            <a:r>
              <a:rPr lang="en-US" dirty="0"/>
              <a:t>()</a:t>
            </a:r>
          </a:p>
        </p:txBody>
      </p:sp>
    </p:spTree>
    <p:extLst>
      <p:ext uri="{BB962C8B-B14F-4D97-AF65-F5344CB8AC3E}">
        <p14:creationId xmlns:p14="http://schemas.microsoft.com/office/powerpoint/2010/main" val="4225876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Diagrams look similar!</a:t>
            </a:r>
          </a:p>
        </p:txBody>
      </p:sp>
      <p:sp>
        <p:nvSpPr>
          <p:cNvPr id="3" name="TextBox 2"/>
          <p:cNvSpPr txBox="1"/>
          <p:nvPr/>
        </p:nvSpPr>
        <p:spPr>
          <a:xfrm>
            <a:off x="990600" y="1828800"/>
            <a:ext cx="7239000" cy="2554545"/>
          </a:xfrm>
          <a:prstGeom prst="rect">
            <a:avLst/>
          </a:prstGeom>
          <a:noFill/>
        </p:spPr>
        <p:txBody>
          <a:bodyPr wrap="square" rtlCol="0">
            <a:spAutoFit/>
          </a:bodyPr>
          <a:lstStyle/>
          <a:p>
            <a:r>
              <a:rPr lang="en-US" sz="4000" dirty="0"/>
              <a:t>How would the actual code compare when performing the stated task “calculate a game’s total revenue”?</a:t>
            </a:r>
          </a:p>
        </p:txBody>
      </p:sp>
    </p:spTree>
    <p:extLst>
      <p:ext uri="{BB962C8B-B14F-4D97-AF65-F5344CB8AC3E}">
        <p14:creationId xmlns:p14="http://schemas.microsoft.com/office/powerpoint/2010/main" val="1796087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latin typeface="Consolas" panose="020B0609020204030204" pitchFamily="49" charset="0"/>
              </a:rPr>
              <a:t>getBundles</a:t>
            </a:r>
            <a:r>
              <a:rPr lang="en-US" dirty="0">
                <a:latin typeface="Consolas" panose="020B0609020204030204" pitchFamily="49" charset="0"/>
              </a:rPr>
              <a:t>()</a:t>
            </a:r>
          </a:p>
        </p:txBody>
      </p:sp>
      <p:sp>
        <p:nvSpPr>
          <p:cNvPr id="3" name="Content Placeholder 2"/>
          <p:cNvSpPr>
            <a:spLocks noGrp="1"/>
          </p:cNvSpPr>
          <p:nvPr>
            <p:ph idx="1"/>
          </p:nvPr>
        </p:nvSpPr>
        <p:spPr>
          <a:xfrm>
            <a:off x="457200" y="914400"/>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SalesManager</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handleGetHighestRevenueGame</a:t>
            </a:r>
            <a:r>
              <a:rPr lang="en-US" sz="1800" dirty="0">
                <a:latin typeface="Consolas" panose="020B0609020204030204" pitchFamily="49" charset="0"/>
              </a:rPr>
              <a:t>() {</a:t>
            </a:r>
          </a:p>
          <a:p>
            <a:pPr marL="0" indent="0">
              <a:buNone/>
            </a:pPr>
            <a:r>
              <a:rPr lang="en-US" sz="1800" dirty="0">
                <a:latin typeface="Consolas" panose="020B0609020204030204" pitchFamily="49" charset="0"/>
              </a:rPr>
              <a:t>	double </a:t>
            </a:r>
            <a:r>
              <a:rPr lang="en-US" sz="1800" dirty="0" err="1">
                <a:latin typeface="Consolas" panose="020B0609020204030204" pitchFamily="49" charset="0"/>
              </a:rPr>
              <a:t>maxRevenue</a:t>
            </a:r>
            <a:r>
              <a:rPr lang="en-US" sz="1800" dirty="0">
                <a:latin typeface="Consolas" panose="020B0609020204030204" pitchFamily="49" charset="0"/>
              </a:rPr>
              <a:t> = </a:t>
            </a:r>
            <a:r>
              <a:rPr lang="en-US" sz="1800" dirty="0" err="1">
                <a:latin typeface="Consolas" panose="020B0609020204030204" pitchFamily="49" charset="0"/>
              </a:rPr>
              <a:t>Double.MIN_VALUE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String </a:t>
            </a:r>
            <a:r>
              <a:rPr lang="en-US" sz="1800" dirty="0" err="1">
                <a:latin typeface="Consolas" panose="020B0609020204030204" pitchFamily="49" charset="0"/>
              </a:rPr>
              <a:t>maxRevenueGameTitle</a:t>
            </a:r>
            <a:r>
              <a:rPr lang="en-US" sz="1800" dirty="0">
                <a:latin typeface="Consolas" panose="020B0609020204030204" pitchFamily="49" charset="0"/>
              </a:rPr>
              <a:t> = "";</a:t>
            </a:r>
          </a:p>
          <a:p>
            <a:pPr marL="0" indent="0">
              <a:buNone/>
            </a:pPr>
            <a:r>
              <a:rPr lang="en-US" sz="1800" dirty="0">
                <a:latin typeface="Consolas" panose="020B0609020204030204" pitchFamily="49" charset="0"/>
              </a:rPr>
              <a:t>	for (Game </a:t>
            </a:r>
            <a:r>
              <a:rPr lang="en-US" sz="1800" dirty="0" err="1">
                <a:latin typeface="Consolas" panose="020B0609020204030204" pitchFamily="49" charset="0"/>
              </a:rPr>
              <a:t>game</a:t>
            </a:r>
            <a:r>
              <a:rPr lang="en-US" sz="1800" dirty="0">
                <a:latin typeface="Consolas" panose="020B0609020204030204" pitchFamily="49" charset="0"/>
              </a:rPr>
              <a:t> : </a:t>
            </a:r>
            <a:r>
              <a:rPr lang="en-US" sz="1800" dirty="0" err="1">
                <a:latin typeface="Consolas" panose="020B0609020204030204" pitchFamily="49" charset="0"/>
              </a:rPr>
              <a:t>this.games</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revenueIndividualSales</a:t>
            </a:r>
            <a:r>
              <a:rPr lang="en-US" sz="1800" dirty="0">
                <a:solidFill>
                  <a:srgbClr val="FF0000"/>
                </a:solidFill>
                <a:latin typeface="Consolas" panose="020B0609020204030204" pitchFamily="49" charset="0"/>
              </a:rPr>
              <a:t> = </a:t>
            </a:r>
            <a:br>
              <a:rPr lang="en-US" sz="1800" dirty="0">
                <a:solidFill>
                  <a:srgbClr val="FF0000"/>
                </a:solidFill>
                <a:latin typeface="Consolas" panose="020B0609020204030204" pitchFamily="49" charset="0"/>
              </a:rPr>
            </a:b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game.getPrice</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game.getNumCopiesSold</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 = 0;</a:t>
            </a:r>
          </a:p>
          <a:p>
            <a:pPr marL="0" indent="0">
              <a:buNone/>
            </a:pPr>
            <a:r>
              <a:rPr lang="en-US" sz="1800" dirty="0">
                <a:solidFill>
                  <a:srgbClr val="FF0000"/>
                </a:solidFill>
                <a:latin typeface="Consolas" panose="020B0609020204030204" pitchFamily="49" charset="0"/>
              </a:rPr>
              <a:t>	    for (Bundle b: </a:t>
            </a:r>
            <a:r>
              <a:rPr lang="en-US" sz="1800" dirty="0" err="1">
                <a:solidFill>
                  <a:srgbClr val="FF0000"/>
                </a:solidFill>
                <a:latin typeface="Consolas" panose="020B0609020204030204" pitchFamily="49" charset="0"/>
              </a:rPr>
              <a:t>game.getBundles</a:t>
            </a: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b.computeRevenuePerGame</a:t>
            </a:r>
            <a:r>
              <a:rPr lang="en-US" sz="1800" dirty="0">
                <a:solidFill>
                  <a:srgbClr val="FF0000"/>
                </a:solidFill>
                <a:latin typeface="Consolas" panose="020B0609020204030204" pitchFamily="49" charset="0"/>
              </a:rPr>
              <a:t>();</a:t>
            </a:r>
          </a:p>
          <a:p>
            <a:pPr marL="0" indent="0">
              <a:buNone/>
            </a:pPr>
            <a:r>
              <a:rPr lang="en-US" sz="1800" dirty="0">
                <a:solidFill>
                  <a:srgbClr val="FF0000"/>
                </a:solidFill>
                <a:latin typeface="Consolas" panose="020B0609020204030204" pitchFamily="49" charset="0"/>
              </a:rPr>
              <a:t>	    }</a:t>
            </a:r>
          </a:p>
          <a:p>
            <a:pPr marL="0" indent="0">
              <a:buNone/>
            </a:pPr>
            <a:r>
              <a:rPr lang="en-US" sz="1800" dirty="0">
                <a:solidFill>
                  <a:srgbClr val="FF0000"/>
                </a:solidFill>
                <a:latin typeface="Consolas" panose="020B0609020204030204" pitchFamily="49" charset="0"/>
              </a:rPr>
              <a:t>	    double </a:t>
            </a:r>
            <a:r>
              <a:rPr lang="en-US" sz="1800" dirty="0" err="1">
                <a:solidFill>
                  <a:srgbClr val="FF0000"/>
                </a:solidFill>
                <a:latin typeface="Consolas" panose="020B0609020204030204" pitchFamily="49" charset="0"/>
              </a:rPr>
              <a:t>revenueTotal</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revenueIndividualSales</a:t>
            </a:r>
            <a:r>
              <a:rPr lang="en-US" sz="1800" dirty="0">
                <a:solidFill>
                  <a:srgbClr val="FF0000"/>
                </a:solidFill>
                <a:latin typeface="Consolas" panose="020B0609020204030204" pitchFamily="49" charset="0"/>
              </a:rPr>
              <a:t> </a:t>
            </a:r>
            <a:br>
              <a:rPr lang="en-US" sz="1800" dirty="0">
                <a:solidFill>
                  <a:srgbClr val="FF0000"/>
                </a:solidFill>
                <a:latin typeface="Consolas" panose="020B0609020204030204" pitchFamily="49" charset="0"/>
              </a:rPr>
            </a:b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revenueFromBundles</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 logic for updating </a:t>
            </a:r>
            <a:r>
              <a:rPr lang="en-US" sz="1800" dirty="0" err="1">
                <a:latin typeface="Consolas" panose="020B0609020204030204" pitchFamily="49" charset="0"/>
              </a:rPr>
              <a:t>maxRevenue</a:t>
            </a:r>
            <a:r>
              <a:rPr lang="en-US" sz="1800" dirty="0">
                <a:latin typeface="Consolas" panose="020B0609020204030204" pitchFamily="49" charset="0"/>
              </a:rPr>
              <a:t>, </a:t>
            </a:r>
            <a:r>
              <a:rPr lang="en-US" sz="1800" dirty="0" err="1">
                <a:latin typeface="Consolas" panose="020B0609020204030204" pitchFamily="49" charset="0"/>
              </a:rPr>
              <a:t>maxRevenueGameTitle</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maxRevenueGameTitle</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p>
        </p:txBody>
      </p:sp>
      <p:sp>
        <p:nvSpPr>
          <p:cNvPr id="4" name="TextBox 3">
            <a:extLst>
              <a:ext uri="{FF2B5EF4-FFF2-40B4-BE49-F238E27FC236}">
                <a16:creationId xmlns:a16="http://schemas.microsoft.com/office/drawing/2014/main" id="{D1787662-8906-8434-17CF-6B14119171B8}"/>
              </a:ext>
            </a:extLst>
          </p:cNvPr>
          <p:cNvSpPr txBox="1"/>
          <p:nvPr/>
        </p:nvSpPr>
        <p:spPr>
          <a:xfrm>
            <a:off x="4343400" y="6400800"/>
            <a:ext cx="4724400" cy="369332"/>
          </a:xfrm>
          <a:prstGeom prst="rect">
            <a:avLst/>
          </a:prstGeom>
          <a:noFill/>
          <a:ln>
            <a:solidFill>
              <a:srgbClr val="FF0000"/>
            </a:solidFill>
          </a:ln>
        </p:spPr>
        <p:txBody>
          <a:bodyPr wrap="square" rtlCol="0">
            <a:spAutoFit/>
          </a:bodyPr>
          <a:lstStyle/>
          <a:p>
            <a:r>
              <a:rPr lang="en-US" dirty="0"/>
              <a:t>Calculation happening in </a:t>
            </a:r>
            <a:r>
              <a:rPr lang="en-US" dirty="0" err="1"/>
              <a:t>SalesManager</a:t>
            </a:r>
            <a:r>
              <a:rPr lang="en-US" dirty="0"/>
              <a:t> class!</a:t>
            </a:r>
          </a:p>
        </p:txBody>
      </p:sp>
    </p:spTree>
    <p:extLst>
      <p:ext uri="{BB962C8B-B14F-4D97-AF65-F5344CB8AC3E}">
        <p14:creationId xmlns:p14="http://schemas.microsoft.com/office/powerpoint/2010/main" val="1560830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err="1">
                <a:latin typeface="Consolas" panose="020B0609020204030204" pitchFamily="49" charset="0"/>
              </a:rPr>
              <a:t>computeTotalRevenue</a:t>
            </a:r>
            <a:r>
              <a:rPr lang="en-US" dirty="0">
                <a:latin typeface="Consolas" panose="020B0609020204030204" pitchFamily="49" charset="0"/>
              </a:rPr>
              <a:t>()</a:t>
            </a:r>
          </a:p>
        </p:txBody>
      </p:sp>
      <p:sp>
        <p:nvSpPr>
          <p:cNvPr id="3" name="Content Placeholder 2"/>
          <p:cNvSpPr>
            <a:spLocks noGrp="1"/>
          </p:cNvSpPr>
          <p:nvPr>
            <p:ph idx="1"/>
          </p:nvPr>
        </p:nvSpPr>
        <p:spPr>
          <a:xfrm>
            <a:off x="457200" y="914400"/>
            <a:ext cx="8382000" cy="4114800"/>
          </a:xfrm>
        </p:spPr>
        <p:txBody>
          <a:bodyPr>
            <a:noAutofit/>
          </a:bodyPr>
          <a:lstStyle/>
          <a:p>
            <a:pPr marL="0" indent="0">
              <a:buNone/>
            </a:pPr>
            <a:r>
              <a:rPr lang="en-US" sz="1800" dirty="0">
                <a:latin typeface="Consolas" panose="020B0609020204030204" pitchFamily="49" charset="0"/>
              </a:rPr>
              <a:t>public class </a:t>
            </a:r>
            <a:r>
              <a:rPr lang="en-US" sz="1800" dirty="0" err="1">
                <a:latin typeface="Consolas" panose="020B0609020204030204" pitchFamily="49" charset="0"/>
              </a:rPr>
              <a:t>SalesManager</a:t>
            </a:r>
            <a:r>
              <a:rPr lang="en-US" sz="1800" dirty="0">
                <a:latin typeface="Consolas" panose="020B0609020204030204" pitchFamily="49" charset="0"/>
              </a:rPr>
              <a:t> {</a:t>
            </a:r>
          </a:p>
          <a:p>
            <a:pPr marL="0" indent="0">
              <a:buNone/>
            </a:pPr>
            <a:r>
              <a:rPr lang="en-US" sz="1800" dirty="0">
                <a:latin typeface="Consolas" panose="020B0609020204030204" pitchFamily="49" charset="0"/>
              </a:rPr>
              <a:t>…</a:t>
            </a:r>
          </a:p>
          <a:p>
            <a:pPr marL="0" indent="0">
              <a:buNone/>
            </a:pPr>
            <a:r>
              <a:rPr lang="en-US" sz="1800" dirty="0">
                <a:latin typeface="Consolas" panose="020B0609020204030204" pitchFamily="49" charset="0"/>
              </a:rPr>
              <a:t>private String </a:t>
            </a:r>
            <a:r>
              <a:rPr lang="en-US" sz="1800" dirty="0" err="1">
                <a:latin typeface="Consolas" panose="020B0609020204030204" pitchFamily="49" charset="0"/>
              </a:rPr>
              <a:t>handleGetHighestRevenueGame</a:t>
            </a:r>
            <a:r>
              <a:rPr lang="en-US" sz="1800" dirty="0">
                <a:latin typeface="Consolas" panose="020B0609020204030204" pitchFamily="49" charset="0"/>
              </a:rPr>
              <a:t>() {</a:t>
            </a:r>
          </a:p>
          <a:p>
            <a:pPr marL="0" indent="0">
              <a:buNone/>
            </a:pPr>
            <a:r>
              <a:rPr lang="en-US" sz="1800" dirty="0">
                <a:latin typeface="Consolas" panose="020B0609020204030204" pitchFamily="49" charset="0"/>
              </a:rPr>
              <a:t>	double </a:t>
            </a:r>
            <a:r>
              <a:rPr lang="en-US" sz="1800" dirty="0" err="1">
                <a:latin typeface="Consolas" panose="020B0609020204030204" pitchFamily="49" charset="0"/>
              </a:rPr>
              <a:t>maxRevenue</a:t>
            </a:r>
            <a:r>
              <a:rPr lang="en-US" sz="1800" dirty="0">
                <a:latin typeface="Consolas" panose="020B0609020204030204" pitchFamily="49" charset="0"/>
              </a:rPr>
              <a:t> = </a:t>
            </a:r>
            <a:r>
              <a:rPr lang="en-US" sz="1800" dirty="0" err="1">
                <a:latin typeface="Consolas" panose="020B0609020204030204" pitchFamily="49" charset="0"/>
              </a:rPr>
              <a:t>Double.MIN_VALUE</a:t>
            </a:r>
            <a:r>
              <a:rPr lang="en-US" sz="1800" dirty="0">
                <a:latin typeface="Consolas" panose="020B0609020204030204" pitchFamily="49" charset="0"/>
              </a:rPr>
              <a:t>;</a:t>
            </a:r>
          </a:p>
          <a:p>
            <a:pPr marL="0" indent="0">
              <a:buNone/>
            </a:pPr>
            <a:r>
              <a:rPr lang="en-US" sz="1800" dirty="0">
                <a:latin typeface="Consolas" panose="020B0609020204030204" pitchFamily="49" charset="0"/>
              </a:rPr>
              <a:t>	String </a:t>
            </a:r>
            <a:r>
              <a:rPr lang="en-US" sz="1800" dirty="0" err="1">
                <a:latin typeface="Consolas" panose="020B0609020204030204" pitchFamily="49" charset="0"/>
              </a:rPr>
              <a:t>maxRevenueGameTitle</a:t>
            </a:r>
            <a:r>
              <a:rPr lang="en-US" sz="1800" dirty="0">
                <a:latin typeface="Consolas" panose="020B0609020204030204" pitchFamily="49" charset="0"/>
              </a:rPr>
              <a:t> = "";</a:t>
            </a:r>
          </a:p>
          <a:p>
            <a:pPr marL="0" indent="0">
              <a:buNone/>
            </a:pPr>
            <a:r>
              <a:rPr lang="en-US" sz="1800" dirty="0">
                <a:latin typeface="Consolas" panose="020B0609020204030204" pitchFamily="49" charset="0"/>
              </a:rPr>
              <a:t>	for (Game </a:t>
            </a:r>
            <a:r>
              <a:rPr lang="en-US" sz="1800" dirty="0" err="1">
                <a:latin typeface="Consolas" panose="020B0609020204030204" pitchFamily="49" charset="0"/>
              </a:rPr>
              <a:t>game</a:t>
            </a:r>
            <a:r>
              <a:rPr lang="en-US" sz="1800" dirty="0">
                <a:latin typeface="Consolas" panose="020B0609020204030204" pitchFamily="49" charset="0"/>
              </a:rPr>
              <a:t> : </a:t>
            </a:r>
            <a:r>
              <a:rPr lang="en-US" sz="1800" dirty="0" err="1">
                <a:latin typeface="Consolas" panose="020B0609020204030204" pitchFamily="49" charset="0"/>
              </a:rPr>
              <a:t>this.games</a:t>
            </a:r>
            <a:r>
              <a:rPr lang="en-US" sz="1800" dirty="0">
                <a:latin typeface="Consolas" panose="020B0609020204030204" pitchFamily="49" charset="0"/>
              </a:rPr>
              <a:t>) {</a:t>
            </a:r>
          </a:p>
          <a:p>
            <a:pPr marL="0" indent="0">
              <a:buNone/>
            </a:pPr>
            <a:r>
              <a:rPr lang="en-US" sz="1800" dirty="0">
                <a:latin typeface="Consolas" panose="020B0609020204030204" pitchFamily="49" charset="0"/>
              </a:rPr>
              <a:t> 	    </a:t>
            </a:r>
            <a:r>
              <a:rPr lang="en-US" sz="1800" dirty="0">
                <a:solidFill>
                  <a:srgbClr val="FF0000"/>
                </a:solidFill>
                <a:latin typeface="Consolas" panose="020B0609020204030204" pitchFamily="49" charset="0"/>
              </a:rPr>
              <a:t>double </a:t>
            </a:r>
            <a:r>
              <a:rPr lang="en-US" sz="1800" dirty="0" err="1">
                <a:solidFill>
                  <a:srgbClr val="FF0000"/>
                </a:solidFill>
                <a:latin typeface="Consolas" panose="020B0609020204030204" pitchFamily="49" charset="0"/>
              </a:rPr>
              <a:t>revenueTotal</a:t>
            </a:r>
            <a:r>
              <a:rPr lang="en-US" sz="1800" dirty="0">
                <a:solidFill>
                  <a:srgbClr val="FF0000"/>
                </a:solidFill>
                <a:latin typeface="Consolas" panose="020B0609020204030204" pitchFamily="49" charset="0"/>
              </a:rPr>
              <a:t> = </a:t>
            </a:r>
            <a:r>
              <a:rPr lang="en-US" sz="1800" dirty="0" err="1">
                <a:solidFill>
                  <a:srgbClr val="FF0000"/>
                </a:solidFill>
                <a:latin typeface="Consolas" panose="020B0609020204030204" pitchFamily="49" charset="0"/>
              </a:rPr>
              <a:t>game.computeTotalRevenue</a:t>
            </a:r>
            <a:r>
              <a:rPr lang="en-US" sz="1800" dirty="0">
                <a:solidFill>
                  <a:srgbClr val="FF0000"/>
                </a:solidFill>
                <a:latin typeface="Consolas" panose="020B0609020204030204" pitchFamily="49" charset="0"/>
              </a:rPr>
              <a:t>();</a:t>
            </a:r>
          </a:p>
          <a:p>
            <a:pPr marL="0" indent="0">
              <a:buNone/>
            </a:pPr>
            <a:r>
              <a:rPr lang="en-US" sz="1800" dirty="0">
                <a:latin typeface="Consolas" panose="020B0609020204030204" pitchFamily="49" charset="0"/>
              </a:rPr>
              <a:t>	    // logic for updating </a:t>
            </a:r>
            <a:r>
              <a:rPr lang="en-US" sz="1800" dirty="0" err="1">
                <a:latin typeface="Consolas" panose="020B0609020204030204" pitchFamily="49" charset="0"/>
              </a:rPr>
              <a:t>maxRevenue</a:t>
            </a:r>
            <a:r>
              <a:rPr lang="en-US" sz="1800" dirty="0">
                <a:latin typeface="Consolas" panose="020B0609020204030204" pitchFamily="49" charset="0"/>
              </a:rPr>
              <a:t>, </a:t>
            </a:r>
            <a:r>
              <a:rPr lang="en-US" sz="1800" dirty="0" err="1">
                <a:latin typeface="Consolas" panose="020B0609020204030204" pitchFamily="49" charset="0"/>
              </a:rPr>
              <a:t>maxRevenueGameTitle</a:t>
            </a: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p>
          <a:p>
            <a:pPr marL="0" indent="0">
              <a:buNone/>
            </a:pPr>
            <a:r>
              <a:rPr lang="en-US" sz="1800" dirty="0">
                <a:latin typeface="Consolas" panose="020B0609020204030204" pitchFamily="49" charset="0"/>
              </a:rPr>
              <a:t>	return </a:t>
            </a:r>
            <a:r>
              <a:rPr lang="en-US" sz="1800" dirty="0" err="1">
                <a:latin typeface="Consolas" panose="020B0609020204030204" pitchFamily="49" charset="0"/>
              </a:rPr>
              <a:t>maxRevenueGameTitle</a:t>
            </a:r>
            <a:r>
              <a:rPr lang="en-US" sz="1800" dirty="0">
                <a:latin typeface="Consolas" panose="020B0609020204030204" pitchFamily="49" charset="0"/>
              </a:rPr>
              <a:t>;</a:t>
            </a:r>
          </a:p>
          <a:p>
            <a:pPr marL="0" indent="0">
              <a:buNone/>
            </a:pPr>
            <a:r>
              <a:rPr lang="en-US" sz="1800" dirty="0">
                <a:latin typeface="Consolas" panose="020B0609020204030204" pitchFamily="49" charset="0"/>
              </a:rPr>
              <a:t>} … }</a:t>
            </a:r>
          </a:p>
        </p:txBody>
      </p:sp>
      <p:sp>
        <p:nvSpPr>
          <p:cNvPr id="4" name="TextBox 3">
            <a:extLst>
              <a:ext uri="{FF2B5EF4-FFF2-40B4-BE49-F238E27FC236}">
                <a16:creationId xmlns:a16="http://schemas.microsoft.com/office/drawing/2014/main" id="{D1787662-8906-8434-17CF-6B14119171B8}"/>
              </a:ext>
            </a:extLst>
          </p:cNvPr>
          <p:cNvSpPr txBox="1"/>
          <p:nvPr/>
        </p:nvSpPr>
        <p:spPr>
          <a:xfrm>
            <a:off x="4343400" y="6400800"/>
            <a:ext cx="4724400" cy="369332"/>
          </a:xfrm>
          <a:prstGeom prst="rect">
            <a:avLst/>
          </a:prstGeom>
          <a:noFill/>
          <a:ln>
            <a:solidFill>
              <a:srgbClr val="FF0000"/>
            </a:solidFill>
          </a:ln>
        </p:spPr>
        <p:txBody>
          <a:bodyPr wrap="square" rtlCol="0">
            <a:spAutoFit/>
          </a:bodyPr>
          <a:lstStyle/>
          <a:p>
            <a:r>
              <a:rPr lang="en-US" dirty="0"/>
              <a:t>Calculation happening in Game class!</a:t>
            </a:r>
          </a:p>
        </p:txBody>
      </p:sp>
    </p:spTree>
    <p:extLst>
      <p:ext uri="{BB962C8B-B14F-4D97-AF65-F5344CB8AC3E}">
        <p14:creationId xmlns:p14="http://schemas.microsoft.com/office/powerpoint/2010/main" val="70982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this improve the design?</a:t>
            </a:r>
          </a:p>
        </p:txBody>
      </p:sp>
      <p:sp>
        <p:nvSpPr>
          <p:cNvPr id="3" name="Content Placeholder 2"/>
          <p:cNvSpPr>
            <a:spLocks noGrp="1"/>
          </p:cNvSpPr>
          <p:nvPr>
            <p:ph idx="1"/>
          </p:nvPr>
        </p:nvSpPr>
        <p:spPr/>
        <p:txBody>
          <a:bodyPr>
            <a:normAutofit/>
          </a:bodyPr>
          <a:lstStyle/>
          <a:p>
            <a:pPr marL="0" indent="0">
              <a:buNone/>
            </a:pPr>
            <a:r>
              <a:rPr lang="en-US" dirty="0"/>
              <a:t>Reduces coupling between two classes:</a:t>
            </a:r>
          </a:p>
          <a:p>
            <a:r>
              <a:rPr lang="en-US" dirty="0"/>
              <a:t>It makes the Game object more featureful, and puts the code in an expected place</a:t>
            </a:r>
          </a:p>
          <a:p>
            <a:r>
              <a:rPr lang="en-US" dirty="0"/>
              <a:t>Reduces the code in </a:t>
            </a:r>
            <a:r>
              <a:rPr lang="en-US" dirty="0" err="1"/>
              <a:t>SalesManager</a:t>
            </a:r>
            <a:r>
              <a:rPr lang="en-US" dirty="0"/>
              <a:t> which is already quite long</a:t>
            </a:r>
          </a:p>
          <a:p>
            <a:r>
              <a:rPr lang="en-US" dirty="0"/>
              <a:t>Allows you to change how the Game’s total revenue is calculated, should you wish to </a:t>
            </a:r>
            <a:br>
              <a:rPr lang="en-US" dirty="0"/>
            </a:br>
            <a:r>
              <a:rPr lang="en-US" dirty="0"/>
              <a:t>(e.g., give more weight to individual sales)</a:t>
            </a:r>
          </a:p>
        </p:txBody>
      </p:sp>
    </p:spTree>
    <p:extLst>
      <p:ext uri="{BB962C8B-B14F-4D97-AF65-F5344CB8AC3E}">
        <p14:creationId xmlns:p14="http://schemas.microsoft.com/office/powerpoint/2010/main" val="2581106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9" y="1325"/>
            <a:ext cx="6021049" cy="838200"/>
          </a:xfrm>
        </p:spPr>
        <p:txBody>
          <a:bodyPr>
            <a:normAutofit/>
          </a:bodyPr>
          <a:lstStyle/>
          <a:p>
            <a:r>
              <a:rPr lang="en-US" b="1" dirty="0"/>
              <a:t>In-Class Quiz Qs #1 &amp; #2</a:t>
            </a:r>
            <a:endParaRPr lang="en-US" dirty="0"/>
          </a:p>
        </p:txBody>
      </p:sp>
      <p:sp>
        <p:nvSpPr>
          <p:cNvPr id="3" name="Content Placeholder 2"/>
          <p:cNvSpPr>
            <a:spLocks noGrp="1"/>
          </p:cNvSpPr>
          <p:nvPr>
            <p:ph idx="1"/>
          </p:nvPr>
        </p:nvSpPr>
        <p:spPr>
          <a:xfrm>
            <a:off x="457200" y="1219200"/>
            <a:ext cx="8229600" cy="2209800"/>
          </a:xfrm>
        </p:spPr>
        <p:txBody>
          <a:bodyPr>
            <a:normAutofit lnSpcReduction="10000"/>
          </a:bodyPr>
          <a:lstStyle/>
          <a:p>
            <a:pPr marL="0" indent="0">
              <a:buNone/>
            </a:pPr>
            <a:r>
              <a:rPr lang="en-US" sz="2400" b="1" dirty="0"/>
              <a:t>Employee Salary Problem: </a:t>
            </a:r>
            <a:r>
              <a:rPr lang="en-US" sz="2400" dirty="0"/>
              <a:t>There is a company which has employees, each of which has a salary. There are managers which oversee other employees. Employees have salaries which can be updated from time to time. Unlike employees, a manager’s salary is always 10% more than the salary of their top paid employee. </a:t>
            </a:r>
          </a:p>
        </p:txBody>
      </p:sp>
      <p:pic>
        <p:nvPicPr>
          <p:cNvPr id="1026" name="Picture 2" descr="https://lh6.googleusercontent.com/LHsPIiLDjCSRqH6QIJ680Ky5B-EsnmOWJE1zH4qY_LrTCAIaIVpiDGyzY1y9tp8ssZzJDm4HoW1L6Iw6XuLFbHiA8pWVu5fepkJy13nnKE9vJNxNMqTvKa3FoT_vfotitjPS2bil">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521" y="3312190"/>
            <a:ext cx="8267407"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a:extLst>
              <a:ext uri="{FF2B5EF4-FFF2-40B4-BE49-F238E27FC236}">
                <a16:creationId xmlns:a16="http://schemas.microsoft.com/office/drawing/2014/main" id="{94472787-D773-4B16-B26C-FAA1719BCE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000" y="20987"/>
            <a:ext cx="2667000" cy="1066800"/>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le 4">
            <a:extLst>
              <a:ext uri="{FF2B5EF4-FFF2-40B4-BE49-F238E27FC236}">
                <a16:creationId xmlns:a16="http://schemas.microsoft.com/office/drawing/2014/main" id="{0E523675-580A-4227-A125-D3365C779ADC}"/>
              </a:ext>
            </a:extLst>
          </p:cNvPr>
          <p:cNvSpPr/>
          <p:nvPr/>
        </p:nvSpPr>
        <p:spPr>
          <a:xfrm>
            <a:off x="4222243" y="5724606"/>
            <a:ext cx="4708479" cy="100968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10 minutes!</a:t>
            </a:r>
          </a:p>
          <a:p>
            <a:r>
              <a:rPr lang="en-US" dirty="0"/>
              <a:t>Try to see what you can think might be wrong</a:t>
            </a:r>
          </a:p>
          <a:p>
            <a:r>
              <a:rPr lang="en-US" dirty="0"/>
              <a:t>When you have an idea, then continue</a:t>
            </a:r>
          </a:p>
        </p:txBody>
      </p:sp>
      <p:pic>
        <p:nvPicPr>
          <p:cNvPr id="15" name="Content Placeholder 5">
            <a:extLst>
              <a:ext uri="{FF2B5EF4-FFF2-40B4-BE49-F238E27FC236}">
                <a16:creationId xmlns:a16="http://schemas.microsoft.com/office/drawing/2014/main" id="{B74699E7-16F4-4A4A-B80E-1832065B59F6}"/>
              </a:ext>
            </a:extLst>
          </p:cNvPr>
          <p:cNvPicPr>
            <a:picLocks noChangeAspect="1"/>
          </p:cNvPicPr>
          <p:nvPr/>
        </p:nvPicPr>
        <p:blipFill>
          <a:blip r:embed="rId6"/>
          <a:stretch>
            <a:fillRect/>
          </a:stretch>
        </p:blipFill>
        <p:spPr>
          <a:xfrm>
            <a:off x="240773" y="5094393"/>
            <a:ext cx="3565479" cy="1690182"/>
          </a:xfrm>
          <a:prstGeom prst="rect">
            <a:avLst/>
          </a:prstGeom>
        </p:spPr>
      </p:pic>
    </p:spTree>
    <p:extLst>
      <p:ext uri="{BB962C8B-B14F-4D97-AF65-F5344CB8AC3E}">
        <p14:creationId xmlns:p14="http://schemas.microsoft.com/office/powerpoint/2010/main" val="3377312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Better Solution</a:t>
            </a:r>
          </a:p>
        </p:txBody>
      </p:sp>
      <p:sp>
        <p:nvSpPr>
          <p:cNvPr id="3" name="Content Placeholder 2"/>
          <p:cNvSpPr>
            <a:spLocks noGrp="1"/>
          </p:cNvSpPr>
          <p:nvPr>
            <p:ph idx="1"/>
          </p:nvPr>
        </p:nvSpPr>
        <p:spPr>
          <a:xfrm>
            <a:off x="457200" y="3733800"/>
            <a:ext cx="8229600" cy="2392363"/>
          </a:xfrm>
        </p:spPr>
        <p:txBody>
          <a:bodyPr/>
          <a:lstStyle/>
          <a:p>
            <a:r>
              <a:rPr lang="en-US" dirty="0"/>
              <a:t>Anything wrong?</a:t>
            </a:r>
          </a:p>
          <a:p>
            <a:r>
              <a:rPr lang="en-US" dirty="0"/>
              <a:t>Room to improve?</a:t>
            </a:r>
          </a:p>
        </p:txBody>
      </p:sp>
      <p:pic>
        <p:nvPicPr>
          <p:cNvPr id="1026" name="Picture 2" descr="https://lh6.googleusercontent.com/Zit-ktkBm5ZWMCvL6rES_UD88eR66fOoEvP74Xt4_wASKlHbHc3GsXQp0e-c09obwNaZJNVgEQE7G1lXlDgWKDU3Gwn6YaAIPHFNyfNJI2rdDxQFB-nfesCnnGpKdxksgLAczRxt">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1317901"/>
            <a:ext cx="8229601" cy="1885950"/>
          </a:xfrm>
          <a:prstGeom prst="rect">
            <a:avLst/>
          </a:prstGeom>
          <a:noFill/>
          <a:extLst>
            <a:ext uri="{909E8E84-426E-40DD-AFC4-6F175D3DCCD1}">
              <a14:hiddenFill xmlns:a14="http://schemas.microsoft.com/office/drawing/2010/main">
                <a:solidFill>
                  <a:srgbClr val="FFFFFF"/>
                </a:solidFill>
              </a14:hiddenFill>
            </a:ext>
          </a:extLst>
        </p:spPr>
      </p:pic>
      <p:sp>
        <p:nvSpPr>
          <p:cNvPr id="5" name="Rounded Rectangle 4"/>
          <p:cNvSpPr/>
          <p:nvPr/>
        </p:nvSpPr>
        <p:spPr>
          <a:xfrm>
            <a:off x="3429000" y="5486400"/>
            <a:ext cx="4708479" cy="7907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PAUSE HERE for 5 minutes!</a:t>
            </a:r>
          </a:p>
          <a:p>
            <a:r>
              <a:rPr lang="en-US" dirty="0"/>
              <a:t>Try to make your own improved design </a:t>
            </a:r>
          </a:p>
          <a:p>
            <a:r>
              <a:rPr lang="en-US" dirty="0"/>
              <a:t>Using </a:t>
            </a:r>
            <a:r>
              <a:rPr lang="en-US" dirty="0" err="1"/>
              <a:t>plantuml</a:t>
            </a:r>
            <a:r>
              <a:rPr lang="en-US" dirty="0"/>
              <a:t> is good practice!</a:t>
            </a:r>
          </a:p>
        </p:txBody>
      </p:sp>
      <p:pic>
        <p:nvPicPr>
          <p:cNvPr id="3074" name="Picture 2">
            <a:extLst>
              <a:ext uri="{FF2B5EF4-FFF2-40B4-BE49-F238E27FC236}">
                <a16:creationId xmlns:a16="http://schemas.microsoft.com/office/drawing/2014/main" id="{D049CA2C-B51A-4667-8757-CEE9C9A1C8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358" y="3798211"/>
            <a:ext cx="2895600" cy="1158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69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 – </a:t>
            </a:r>
            <a:r>
              <a:rPr lang="en-US" b="1" i="1" dirty="0"/>
              <a:t>Tell Don’t Ask</a:t>
            </a:r>
          </a:p>
        </p:txBody>
      </p:sp>
      <p:sp>
        <p:nvSpPr>
          <p:cNvPr id="3" name="Content Placeholder 2"/>
          <p:cNvSpPr>
            <a:spLocks noGrp="1"/>
          </p:cNvSpPr>
          <p:nvPr>
            <p:ph idx="1"/>
          </p:nvPr>
        </p:nvSpPr>
        <p:spPr/>
        <p:txBody>
          <a:bodyPr/>
          <a:lstStyle/>
          <a:p>
            <a:pPr fontAlgn="base"/>
            <a:r>
              <a:rPr lang="en-US" b="1" dirty="0"/>
              <a:t>Minimize dependencies</a:t>
            </a:r>
            <a:r>
              <a:rPr lang="en-US" dirty="0"/>
              <a:t> between objects when it does not disrupt usability or extendibility</a:t>
            </a:r>
          </a:p>
          <a:p>
            <a:pPr lvl="1" fontAlgn="base"/>
            <a:r>
              <a:rPr lang="en-US" dirty="0"/>
              <a:t>If you can see a simpler design that works, use it</a:t>
            </a:r>
          </a:p>
          <a:p>
            <a:pPr lvl="1" fontAlgn="base"/>
            <a:r>
              <a:rPr lang="en-US" dirty="0"/>
              <a:t>But if you can’t see a simpler design than the one that you have, at least ensure that you:</a:t>
            </a:r>
          </a:p>
          <a:p>
            <a:pPr lvl="2" fontAlgn="base"/>
            <a:r>
              <a:rPr lang="en-US" sz="2800" dirty="0">
                <a:solidFill>
                  <a:schemeClr val="accent2"/>
                </a:solidFill>
              </a:rPr>
              <a:t>Tell don't ask</a:t>
            </a:r>
          </a:p>
          <a:p>
            <a:pPr lvl="2" fontAlgn="base"/>
            <a:r>
              <a:rPr lang="en-US" sz="2800" dirty="0"/>
              <a:t>Don't have message chains</a:t>
            </a:r>
          </a:p>
          <a:p>
            <a:pPr marL="0" indent="0">
              <a:buNone/>
            </a:pPr>
            <a:endParaRPr lang="en-US" dirty="0"/>
          </a:p>
        </p:txBody>
      </p:sp>
    </p:spTree>
    <p:extLst>
      <p:ext uri="{BB962C8B-B14F-4D97-AF65-F5344CB8AC3E}">
        <p14:creationId xmlns:p14="http://schemas.microsoft.com/office/powerpoint/2010/main" val="2691170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Eliminate manager </a:t>
            </a:r>
            <a:r>
              <a:rPr lang="en-US" dirty="0">
                <a:highlight>
                  <a:srgbClr val="FFFF00"/>
                </a:highlight>
              </a:rPr>
              <a:t>salary</a:t>
            </a:r>
            <a:r>
              <a:rPr lang="en-US" dirty="0"/>
              <a:t> field!</a:t>
            </a:r>
          </a:p>
        </p:txBody>
      </p:sp>
      <p:sp>
        <p:nvSpPr>
          <p:cNvPr id="4" name="TextBox 3"/>
          <p:cNvSpPr txBox="1"/>
          <p:nvPr/>
        </p:nvSpPr>
        <p:spPr>
          <a:xfrm>
            <a:off x="838200" y="3657600"/>
            <a:ext cx="7620000" cy="2246769"/>
          </a:xfrm>
          <a:prstGeom prst="rect">
            <a:avLst/>
          </a:prstGeom>
          <a:noFill/>
        </p:spPr>
        <p:txBody>
          <a:bodyPr wrap="square" rtlCol="0">
            <a:spAutoFit/>
          </a:bodyPr>
          <a:lstStyle/>
          <a:p>
            <a:r>
              <a:rPr lang="en-US" sz="2800" dirty="0"/>
              <a:t>Data is technically duplicated if manager contains its own salary field.</a:t>
            </a:r>
          </a:p>
          <a:p>
            <a:r>
              <a:rPr lang="en-US" sz="2800" dirty="0"/>
              <a:t>What if the two pieces of data were out of sync?</a:t>
            </a:r>
          </a:p>
          <a:p>
            <a:r>
              <a:rPr lang="en-US" sz="2800" dirty="0"/>
              <a:t>Works well to calculate the salary as needed since it depends upon other data.</a:t>
            </a:r>
          </a:p>
        </p:txBody>
      </p:sp>
      <p:pic>
        <p:nvPicPr>
          <p:cNvPr id="6" name="Picture 5" descr="A diagram of a workflow&#10;&#10;Description automatically generated">
            <a:extLst>
              <a:ext uri="{FF2B5EF4-FFF2-40B4-BE49-F238E27FC236}">
                <a16:creationId xmlns:a16="http://schemas.microsoft.com/office/drawing/2014/main" id="{693FB2E2-9F0E-970E-6724-25C97FFB04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58" y="1539558"/>
            <a:ext cx="8413684" cy="1858962"/>
          </a:xfrm>
          <a:prstGeom prst="rect">
            <a:avLst/>
          </a:prstGeom>
        </p:spPr>
      </p:pic>
    </p:spTree>
    <p:extLst>
      <p:ext uri="{BB962C8B-B14F-4D97-AF65-F5344CB8AC3E}">
        <p14:creationId xmlns:p14="http://schemas.microsoft.com/office/powerpoint/2010/main" val="1383091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pic>
        <p:nvPicPr>
          <p:cNvPr id="4" name="Picture 3">
            <a:extLst>
              <a:ext uri="{FF2B5EF4-FFF2-40B4-BE49-F238E27FC236}">
                <a16:creationId xmlns:a16="http://schemas.microsoft.com/office/drawing/2014/main" id="{29A65A6D-5A72-44FF-97AD-18C830F0DA25}"/>
              </a:ext>
            </a:extLst>
          </p:cNvPr>
          <p:cNvPicPr>
            <a:picLocks noChangeAspect="1"/>
          </p:cNvPicPr>
          <p:nvPr/>
        </p:nvPicPr>
        <p:blipFill>
          <a:blip r:embed="rId3"/>
          <a:stretch>
            <a:fillRect/>
          </a:stretch>
        </p:blipFill>
        <p:spPr>
          <a:xfrm>
            <a:off x="2309497" y="1493838"/>
            <a:ext cx="4525006" cy="5001323"/>
          </a:xfrm>
          <a:prstGeom prst="rect">
            <a:avLst/>
          </a:prstGeom>
        </p:spPr>
      </p:pic>
      <p:sp>
        <p:nvSpPr>
          <p:cNvPr id="6" name="TextBox 5">
            <a:extLst>
              <a:ext uri="{FF2B5EF4-FFF2-40B4-BE49-F238E27FC236}">
                <a16:creationId xmlns:a16="http://schemas.microsoft.com/office/drawing/2014/main" id="{4DA8C56E-882E-427C-A66F-DD199A668858}"/>
              </a:ext>
            </a:extLst>
          </p:cNvPr>
          <p:cNvSpPr txBox="1"/>
          <p:nvPr/>
        </p:nvSpPr>
        <p:spPr>
          <a:xfrm>
            <a:off x="4343400" y="6488668"/>
            <a:ext cx="5105400" cy="369332"/>
          </a:xfrm>
          <a:prstGeom prst="rect">
            <a:avLst/>
          </a:prstGeom>
          <a:noFill/>
        </p:spPr>
        <p:txBody>
          <a:bodyPr wrap="square">
            <a:spAutoFit/>
          </a:bodyPr>
          <a:lstStyle/>
          <a:p>
            <a:r>
              <a:rPr lang="en-US" dirty="0"/>
              <a:t>https://martinfowler.com/bliki/TellDontAsk.html</a:t>
            </a:r>
          </a:p>
        </p:txBody>
      </p:sp>
    </p:spTree>
    <p:extLst>
      <p:ext uri="{BB962C8B-B14F-4D97-AF65-F5344CB8AC3E}">
        <p14:creationId xmlns:p14="http://schemas.microsoft.com/office/powerpoint/2010/main" val="4151074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 – getter methods</a:t>
            </a:r>
          </a:p>
        </p:txBody>
      </p:sp>
      <p:sp>
        <p:nvSpPr>
          <p:cNvPr id="5" name="Rectangle 4"/>
          <p:cNvSpPr/>
          <p:nvPr/>
        </p:nvSpPr>
        <p:spPr>
          <a:xfrm>
            <a:off x="304800" y="1143000"/>
            <a:ext cx="8534400" cy="2492990"/>
          </a:xfrm>
          <a:prstGeom prst="rect">
            <a:avLst/>
          </a:prstGeom>
        </p:spPr>
        <p:txBody>
          <a:bodyPr wrap="square">
            <a:spAutoFit/>
          </a:bodyPr>
          <a:lstStyle/>
          <a:p>
            <a:r>
              <a:rPr lang="en-US" sz="2000" dirty="0">
                <a:solidFill>
                  <a:srgbClr val="000000"/>
                </a:solidFill>
                <a:highlight>
                  <a:srgbClr val="FFFF00"/>
                </a:highlight>
                <a:latin typeface="Consolas" panose="020B0609020204030204" pitchFamily="49" charset="0"/>
              </a:rPr>
              <a:t>// Client program of region</a:t>
            </a:r>
          </a:p>
          <a:p>
            <a:r>
              <a:rPr lang="en-US" sz="2000" dirty="0">
                <a:solidFill>
                  <a:srgbClr val="000000"/>
                </a:solidFill>
                <a:latin typeface="Consolas" panose="020B0609020204030204" pitchFamily="49" charset="0"/>
              </a:rPr>
              <a:t>Point2D </a:t>
            </a:r>
            <a:r>
              <a:rPr lang="en-US" sz="2000" dirty="0">
                <a:solidFill>
                  <a:srgbClr val="6A3E3E"/>
                </a:solidFill>
                <a:latin typeface="Consolas" panose="020B0609020204030204" pitchFamily="49" charset="0"/>
              </a:rPr>
              <a:t>center1</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region1</a:t>
            </a:r>
            <a:r>
              <a:rPr lang="en-US" sz="2000" dirty="0">
                <a:solidFill>
                  <a:srgbClr val="000000"/>
                </a:solidFill>
                <a:latin typeface="Consolas" panose="020B0609020204030204" pitchFamily="49" charset="0"/>
              </a:rPr>
              <a:t>.getPosition();</a:t>
            </a:r>
          </a:p>
          <a:p>
            <a:r>
              <a:rPr lang="en-US" sz="2000" dirty="0">
                <a:solidFill>
                  <a:srgbClr val="000000"/>
                </a:solidFill>
                <a:latin typeface="Consolas" panose="020B0609020204030204" pitchFamily="49" charset="0"/>
              </a:rPr>
              <a:t>Point2D </a:t>
            </a:r>
            <a:r>
              <a:rPr lang="en-US" sz="2000" dirty="0">
                <a:solidFill>
                  <a:srgbClr val="6A3E3E"/>
                </a:solidFill>
                <a:latin typeface="Consolas" panose="020B0609020204030204" pitchFamily="49" charset="0"/>
              </a:rPr>
              <a:t>center2</a:t>
            </a:r>
            <a:r>
              <a:rPr lang="en-US" sz="2000" dirty="0">
                <a:solidFill>
                  <a:srgbClr val="000000"/>
                </a:solidFill>
                <a:latin typeface="Consolas" panose="020B0609020204030204" pitchFamily="49" charset="0"/>
              </a:rPr>
              <a:t> = </a:t>
            </a:r>
            <a:r>
              <a:rPr lang="en-US" sz="2000" dirty="0">
                <a:solidFill>
                  <a:srgbClr val="6A3E3E"/>
                </a:solidFill>
                <a:latin typeface="Consolas" panose="020B0609020204030204" pitchFamily="49" charset="0"/>
              </a:rPr>
              <a:t>region2</a:t>
            </a:r>
            <a:r>
              <a:rPr lang="en-US" sz="2000" dirty="0">
                <a:solidFill>
                  <a:srgbClr val="000000"/>
                </a:solidFill>
                <a:latin typeface="Consolas" panose="020B0609020204030204" pitchFamily="49" charset="0"/>
              </a:rPr>
              <a:t>.getPosition();</a:t>
            </a:r>
          </a:p>
          <a:p>
            <a:r>
              <a:rPr lang="en-US" sz="2000" b="1" dirty="0">
                <a:solidFill>
                  <a:srgbClr val="7F0055"/>
                </a:solidFill>
                <a:latin typeface="Consolas" panose="020B0609020204030204" pitchFamily="49" charset="0"/>
              </a:rPr>
              <a:t>double</a:t>
            </a:r>
            <a:r>
              <a:rPr lang="en-US" sz="2000" b="1" dirty="0">
                <a:solidFill>
                  <a:srgbClr val="000000"/>
                </a:solidFill>
                <a:latin typeface="Consolas" panose="020B0609020204030204" pitchFamily="49" charset="0"/>
              </a:rPr>
              <a:t> </a:t>
            </a:r>
            <a:r>
              <a:rPr lang="en-US" sz="2000" b="1" dirty="0" err="1">
                <a:solidFill>
                  <a:srgbClr val="6A3E3E"/>
                </a:solidFill>
                <a:latin typeface="Consolas" panose="020B0609020204030204" pitchFamily="49" charset="0"/>
              </a:rPr>
              <a:t>dist</a:t>
            </a:r>
            <a:r>
              <a:rPr lang="en-US" sz="2000" b="1" dirty="0">
                <a:solidFill>
                  <a:srgbClr val="000000"/>
                </a:solidFill>
                <a:latin typeface="Consolas" panose="020B0609020204030204" pitchFamily="49" charset="0"/>
              </a:rPr>
              <a:t> = </a:t>
            </a:r>
            <a:r>
              <a:rPr lang="en-US" sz="2000" b="1" dirty="0">
                <a:solidFill>
                  <a:srgbClr val="6A3E3E"/>
                </a:solidFill>
                <a:latin typeface="Consolas" panose="020B0609020204030204" pitchFamily="49" charset="0"/>
              </a:rPr>
              <a:t>center1</a:t>
            </a:r>
            <a:r>
              <a:rPr lang="en-US" sz="2000" b="1" dirty="0">
                <a:solidFill>
                  <a:srgbClr val="000000"/>
                </a:solidFill>
                <a:latin typeface="Consolas" panose="020B0609020204030204" pitchFamily="49" charset="0"/>
              </a:rPr>
              <a:t>.distance(</a:t>
            </a:r>
            <a:r>
              <a:rPr lang="en-US" sz="2000" b="1" dirty="0">
                <a:solidFill>
                  <a:srgbClr val="6A3E3E"/>
                </a:solidFill>
                <a:latin typeface="Consolas" panose="020B0609020204030204" pitchFamily="49" charset="0"/>
              </a:rPr>
              <a:t>center2</a:t>
            </a:r>
            <a:r>
              <a:rPr lang="en-US" sz="2000" b="1" dirty="0">
                <a:solidFill>
                  <a:srgbClr val="000000"/>
                </a:solidFill>
                <a:latin typeface="Consolas" panose="020B0609020204030204" pitchFamily="49" charset="0"/>
              </a:rPr>
              <a:t>); </a:t>
            </a:r>
          </a:p>
          <a:p>
            <a:r>
              <a:rPr lang="en-US" sz="2000" b="1" dirty="0">
                <a:solidFill>
                  <a:srgbClr val="7F0055"/>
                </a:solidFill>
                <a:latin typeface="Consolas" panose="020B0609020204030204" pitchFamily="49" charset="0"/>
              </a:rPr>
              <a:t>if</a:t>
            </a:r>
            <a:r>
              <a:rPr lang="en-US" sz="2000" b="1" dirty="0">
                <a:solidFill>
                  <a:srgbClr val="000000"/>
                </a:solidFill>
                <a:latin typeface="Consolas" panose="020B0609020204030204" pitchFamily="49" charset="0"/>
              </a:rPr>
              <a:t>(</a:t>
            </a:r>
            <a:r>
              <a:rPr lang="en-US" sz="2000" b="1" dirty="0" err="1">
                <a:solidFill>
                  <a:srgbClr val="6A3E3E"/>
                </a:solidFill>
                <a:latin typeface="Consolas" panose="020B0609020204030204" pitchFamily="49" charset="0"/>
              </a:rPr>
              <a:t>dist</a:t>
            </a:r>
            <a:r>
              <a:rPr lang="en-US" sz="2000" b="1" dirty="0">
                <a:solidFill>
                  <a:srgbClr val="000000"/>
                </a:solidFill>
                <a:latin typeface="Consolas" panose="020B0609020204030204" pitchFamily="49" charset="0"/>
              </a:rPr>
              <a:t> &lt; </a:t>
            </a:r>
            <a:r>
              <a:rPr lang="en-US" sz="2000" b="1" dirty="0">
                <a:solidFill>
                  <a:srgbClr val="6A3E3E"/>
                </a:solidFill>
                <a:latin typeface="Consolas" panose="020B0609020204030204" pitchFamily="49" charset="0"/>
              </a:rPr>
              <a:t>region1</a:t>
            </a:r>
            <a:r>
              <a:rPr lang="en-US" sz="2000" b="1" dirty="0">
                <a:solidFill>
                  <a:srgbClr val="000000"/>
                </a:solidFill>
                <a:latin typeface="Consolas" panose="020B0609020204030204" pitchFamily="49" charset="0"/>
              </a:rPr>
              <a:t>.getRadius() + </a:t>
            </a:r>
            <a:r>
              <a:rPr lang="en-US" sz="2000" b="1" dirty="0">
                <a:solidFill>
                  <a:srgbClr val="6A3E3E"/>
                </a:solidFill>
                <a:latin typeface="Consolas" panose="020B0609020204030204" pitchFamily="49" charset="0"/>
              </a:rPr>
              <a:t>region2</a:t>
            </a:r>
            <a:r>
              <a:rPr lang="en-US" sz="2000" b="1" dirty="0">
                <a:solidFill>
                  <a:srgbClr val="000000"/>
                </a:solidFill>
                <a:latin typeface="Consolas" panose="020B0609020204030204" pitchFamily="49" charset="0"/>
              </a:rPr>
              <a:t>.getRadius()) {</a:t>
            </a:r>
          </a:p>
          <a:p>
            <a:r>
              <a:rPr lang="en-US" sz="2000" dirty="0">
                <a:solidFill>
                  <a:srgbClr val="6A3E3E"/>
                </a:solidFill>
                <a:latin typeface="Consolas" panose="020B0609020204030204" pitchFamily="49" charset="0"/>
              </a:rPr>
              <a:t>   region1</a:t>
            </a:r>
            <a:r>
              <a:rPr lang="en-US" sz="2000" dirty="0">
                <a:solidFill>
                  <a:srgbClr val="000000"/>
                </a:solidFill>
                <a:latin typeface="Consolas" panose="020B0609020204030204" pitchFamily="49" charset="0"/>
              </a:rPr>
              <a:t>.setIsOverlapping(</a:t>
            </a:r>
            <a:r>
              <a:rPr lang="en-US" sz="2000" b="1" dirty="0">
                <a:solidFill>
                  <a:srgbClr val="7F0055"/>
                </a:solidFill>
                <a:latin typeface="Consolas" panose="020B0609020204030204" pitchFamily="49" charset="0"/>
              </a:rPr>
              <a:t>true</a:t>
            </a:r>
            <a:r>
              <a:rPr lang="en-US" sz="2000" b="1"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a:t>
            </a:r>
          </a:p>
          <a:p>
            <a:r>
              <a:rPr lang="en-US" sz="1600" dirty="0">
                <a:solidFill>
                  <a:srgbClr val="000000"/>
                </a:solidFill>
                <a:highlight>
                  <a:srgbClr val="FFFF00"/>
                </a:highlight>
                <a:latin typeface="Consolas" panose="020B0609020204030204" pitchFamily="49" charset="0"/>
              </a:rPr>
              <a:t>// This code is determining if two regions intersect</a:t>
            </a:r>
            <a:endParaRPr lang="en-US" sz="1600" dirty="0">
              <a:highlight>
                <a:srgbClr val="FFFF00"/>
              </a:highlight>
            </a:endParaRPr>
          </a:p>
        </p:txBody>
      </p:sp>
      <p:sp>
        <p:nvSpPr>
          <p:cNvPr id="6" name="TextBox 5"/>
          <p:cNvSpPr txBox="1"/>
          <p:nvPr/>
        </p:nvSpPr>
        <p:spPr>
          <a:xfrm>
            <a:off x="457200" y="3962400"/>
            <a:ext cx="8305800" cy="2677656"/>
          </a:xfrm>
          <a:prstGeom prst="rect">
            <a:avLst/>
          </a:prstGeom>
          <a:noFill/>
        </p:spPr>
        <p:txBody>
          <a:bodyPr wrap="square" rtlCol="0">
            <a:spAutoFit/>
          </a:bodyPr>
          <a:lstStyle/>
          <a:p>
            <a:r>
              <a:rPr lang="en-US" sz="2400" dirty="0"/>
              <a:t>Sometimes you’ll have code that calls a lot of </a:t>
            </a:r>
            <a:r>
              <a:rPr lang="en-US" sz="2400" i="1" dirty="0"/>
              <a:t>getters</a:t>
            </a:r>
            <a:r>
              <a:rPr lang="en-US" sz="2400" dirty="0"/>
              <a:t> on some other object.  In essence, this code is </a:t>
            </a:r>
            <a:r>
              <a:rPr lang="en-US" sz="2400" b="1" dirty="0"/>
              <a:t>Asking</a:t>
            </a:r>
            <a:r>
              <a:rPr lang="en-US" sz="2400" dirty="0"/>
              <a:t> for a lot of information from the region object.</a:t>
            </a:r>
          </a:p>
          <a:p>
            <a:endParaRPr lang="en-US" sz="2400" dirty="0"/>
          </a:p>
          <a:p>
            <a:r>
              <a:rPr lang="en-US" sz="2400" dirty="0"/>
              <a:t>Note how much this code “knows” about the Region class.  It knows about many of its fields.  It has a very strong dependency on the Region class.</a:t>
            </a:r>
          </a:p>
        </p:txBody>
      </p:sp>
      <p:sp>
        <p:nvSpPr>
          <p:cNvPr id="7" name="Rectangle: Rounded Corners 6">
            <a:extLst>
              <a:ext uri="{FF2B5EF4-FFF2-40B4-BE49-F238E27FC236}">
                <a16:creationId xmlns:a16="http://schemas.microsoft.com/office/drawing/2014/main" id="{C8CAACC2-D937-4A50-B3B9-2DA4A17FA9DE}"/>
              </a:ext>
            </a:extLst>
          </p:cNvPr>
          <p:cNvSpPr/>
          <p:nvPr/>
        </p:nvSpPr>
        <p:spPr>
          <a:xfrm>
            <a:off x="152400" y="1121157"/>
            <a:ext cx="8610600" cy="26776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eft Arrow 7"/>
          <p:cNvSpPr/>
          <p:nvPr/>
        </p:nvSpPr>
        <p:spPr>
          <a:xfrm>
            <a:off x="7772400" y="1078484"/>
            <a:ext cx="1371600" cy="2209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ASKS</a:t>
            </a:r>
          </a:p>
        </p:txBody>
      </p:sp>
    </p:spTree>
    <p:extLst>
      <p:ext uri="{BB962C8B-B14F-4D97-AF65-F5344CB8AC3E}">
        <p14:creationId xmlns:p14="http://schemas.microsoft.com/office/powerpoint/2010/main" val="2689768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Tell Don’t Ask </a:t>
            </a:r>
            <a:br>
              <a:rPr lang="en-US" dirty="0"/>
            </a:br>
            <a:r>
              <a:rPr lang="en-US" dirty="0"/>
              <a:t>Use Procedural Abstraction</a:t>
            </a:r>
          </a:p>
        </p:txBody>
      </p:sp>
      <p:sp>
        <p:nvSpPr>
          <p:cNvPr id="5" name="Rectangle 4"/>
          <p:cNvSpPr/>
          <p:nvPr/>
        </p:nvSpPr>
        <p:spPr>
          <a:xfrm>
            <a:off x="304800" y="1445388"/>
            <a:ext cx="8534400" cy="461665"/>
          </a:xfrm>
          <a:prstGeom prst="rect">
            <a:avLst/>
          </a:prstGeom>
        </p:spPr>
        <p:txBody>
          <a:bodyPr wrap="square">
            <a:spAutoFit/>
          </a:bodyPr>
          <a:lstStyle/>
          <a:p>
            <a:r>
              <a:rPr lang="en-US" sz="2400" dirty="0">
                <a:solidFill>
                  <a:srgbClr val="000000"/>
                </a:solidFill>
                <a:latin typeface="Consolas" panose="020B0609020204030204" pitchFamily="49" charset="0"/>
              </a:rPr>
              <a:t>region1.flagOverlappingWith(region2);</a:t>
            </a:r>
          </a:p>
        </p:txBody>
      </p:sp>
      <p:sp>
        <p:nvSpPr>
          <p:cNvPr id="6" name="TextBox 5"/>
          <p:cNvSpPr txBox="1"/>
          <p:nvPr/>
        </p:nvSpPr>
        <p:spPr>
          <a:xfrm>
            <a:off x="297712" y="2255838"/>
            <a:ext cx="8305800" cy="4154984"/>
          </a:xfrm>
          <a:prstGeom prst="rect">
            <a:avLst/>
          </a:prstGeom>
          <a:noFill/>
        </p:spPr>
        <p:txBody>
          <a:bodyPr wrap="square" rtlCol="0">
            <a:spAutoFit/>
          </a:bodyPr>
          <a:lstStyle/>
          <a:p>
            <a:r>
              <a:rPr lang="en-US" sz="2400" dirty="0">
                <a:highlight>
                  <a:srgbClr val="FFFF00"/>
                </a:highlight>
              </a:rPr>
              <a:t>When client uses a collection of </a:t>
            </a:r>
            <a:r>
              <a:rPr lang="en-US" sz="2400" i="1" dirty="0">
                <a:highlight>
                  <a:srgbClr val="FFFF00"/>
                </a:highlight>
              </a:rPr>
              <a:t>getters</a:t>
            </a:r>
            <a:r>
              <a:rPr lang="en-US" sz="2400" dirty="0">
                <a:highlight>
                  <a:srgbClr val="FFFF00"/>
                </a:highlight>
              </a:rPr>
              <a:t> to do some computation, then that computation is a good candidate to become a new method in the called-upon class</a:t>
            </a:r>
          </a:p>
          <a:p>
            <a:endParaRPr lang="en-US" sz="2400" dirty="0"/>
          </a:p>
          <a:p>
            <a:r>
              <a:rPr lang="en-US" sz="2400" dirty="0"/>
              <a:t>In this code, we’ve moved the center point and distance calculations into the Region class.  Now rather than </a:t>
            </a:r>
            <a:r>
              <a:rPr lang="en-US" sz="2400" b="1" dirty="0"/>
              <a:t>asking</a:t>
            </a:r>
            <a:r>
              <a:rPr lang="en-US" sz="2400" dirty="0"/>
              <a:t> the Region for all sorts of data we simply </a:t>
            </a:r>
            <a:r>
              <a:rPr lang="en-US" sz="2400" b="1" dirty="0"/>
              <a:t>tell</a:t>
            </a:r>
            <a:r>
              <a:rPr lang="en-US" sz="2400" dirty="0"/>
              <a:t> the region to handle the problem itself and rely on it to do it.</a:t>
            </a:r>
          </a:p>
          <a:p>
            <a:endParaRPr lang="en-US" sz="2400" dirty="0"/>
          </a:p>
          <a:p>
            <a:r>
              <a:rPr lang="en-US" sz="2400" dirty="0"/>
              <a:t>Now, because we rely on the Region object to handle its own data, we have a weaker dependence on the region object.</a:t>
            </a:r>
          </a:p>
        </p:txBody>
      </p:sp>
      <p:sp>
        <p:nvSpPr>
          <p:cNvPr id="3" name="Left Arrow 2"/>
          <p:cNvSpPr/>
          <p:nvPr/>
        </p:nvSpPr>
        <p:spPr>
          <a:xfrm>
            <a:off x="7010400" y="1356339"/>
            <a:ext cx="1371600" cy="63976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Tree>
    <p:extLst>
      <p:ext uri="{BB962C8B-B14F-4D97-AF65-F5344CB8AC3E}">
        <p14:creationId xmlns:p14="http://schemas.microsoft.com/office/powerpoint/2010/main" val="230680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Tell Don’t Ask – Bad Design</a:t>
            </a:r>
          </a:p>
        </p:txBody>
      </p:sp>
      <p:sp>
        <p:nvSpPr>
          <p:cNvPr id="6" name="TextBox 5"/>
          <p:cNvSpPr txBox="1"/>
          <p:nvPr/>
        </p:nvSpPr>
        <p:spPr>
          <a:xfrm>
            <a:off x="313660" y="2133600"/>
            <a:ext cx="8610600" cy="2308324"/>
          </a:xfrm>
          <a:prstGeom prst="rect">
            <a:avLst/>
          </a:prstGeom>
          <a:noFill/>
        </p:spPr>
        <p:txBody>
          <a:bodyPr wrap="square" rtlCol="0">
            <a:spAutoFit/>
          </a:bodyPr>
          <a:lstStyle/>
          <a:p>
            <a:r>
              <a:rPr lang="en-US" sz="2400" b="1" dirty="0"/>
              <a:t>Asking</a:t>
            </a:r>
            <a:r>
              <a:rPr lang="en-US" sz="2400" dirty="0"/>
              <a:t> is especially a </a:t>
            </a:r>
            <a:r>
              <a:rPr lang="en-US" sz="2400" i="1" dirty="0"/>
              <a:t>bad design</a:t>
            </a:r>
            <a:r>
              <a:rPr lang="en-US" sz="2400" dirty="0"/>
              <a:t> when you return some internal class that the caller would otherwise not know exists.  Why does the caller want the framework?  Maybe that should be a </a:t>
            </a:r>
            <a:r>
              <a:rPr lang="en-US" sz="2400" i="1" dirty="0"/>
              <a:t>tell</a:t>
            </a:r>
            <a:r>
              <a:rPr lang="en-US" sz="2400" dirty="0"/>
              <a:t>?</a:t>
            </a:r>
          </a:p>
          <a:p>
            <a:r>
              <a:rPr lang="en-US" sz="2400" dirty="0">
                <a:highlight>
                  <a:srgbClr val="FFFF00"/>
                </a:highlight>
              </a:rPr>
              <a:t>Violates “separation of concerns” – Client now knows “how” called on code works – this increases “coupling” between client and called-on class/code, high coupling is usually a poorer design choice</a:t>
            </a:r>
          </a:p>
        </p:txBody>
      </p:sp>
      <p:sp>
        <p:nvSpPr>
          <p:cNvPr id="8" name="TextBox 7"/>
          <p:cNvSpPr txBox="1"/>
          <p:nvPr/>
        </p:nvSpPr>
        <p:spPr>
          <a:xfrm>
            <a:off x="304800" y="5638800"/>
            <a:ext cx="8839200" cy="830997"/>
          </a:xfrm>
          <a:prstGeom prst="rect">
            <a:avLst/>
          </a:prstGeom>
          <a:noFill/>
        </p:spPr>
        <p:txBody>
          <a:bodyPr wrap="square" rtlCol="0">
            <a:spAutoFit/>
          </a:bodyPr>
          <a:lstStyle/>
          <a:p>
            <a:r>
              <a:rPr lang="en-US" sz="2400" dirty="0"/>
              <a:t>If the caller only needs to do one thing, just add a method to do that thing and insulate the caller from dependence on </a:t>
            </a:r>
            <a:r>
              <a:rPr lang="en-US" sz="2400" dirty="0" err="1"/>
              <a:t>LogFramework</a:t>
            </a:r>
            <a:r>
              <a:rPr lang="en-US" sz="2400" dirty="0"/>
              <a:t>.</a:t>
            </a:r>
          </a:p>
        </p:txBody>
      </p:sp>
      <p:grpSp>
        <p:nvGrpSpPr>
          <p:cNvPr id="12" name="Group 11">
            <a:extLst>
              <a:ext uri="{FF2B5EF4-FFF2-40B4-BE49-F238E27FC236}">
                <a16:creationId xmlns:a16="http://schemas.microsoft.com/office/drawing/2014/main" id="{E57C581B-D9E6-4118-802E-EC17499D0434}"/>
              </a:ext>
            </a:extLst>
          </p:cNvPr>
          <p:cNvGrpSpPr/>
          <p:nvPr/>
        </p:nvGrpSpPr>
        <p:grpSpPr>
          <a:xfrm>
            <a:off x="304800" y="4495800"/>
            <a:ext cx="8686800" cy="1200330"/>
            <a:chOff x="152400" y="4267199"/>
            <a:chExt cx="8686800" cy="1200330"/>
          </a:xfrm>
        </p:grpSpPr>
        <p:sp>
          <p:nvSpPr>
            <p:cNvPr id="7" name="Rectangle 6"/>
            <p:cNvSpPr/>
            <p:nvPr/>
          </p:nvSpPr>
          <p:spPr>
            <a:xfrm>
              <a:off x="304800" y="4267200"/>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void </a:t>
              </a:r>
              <a:r>
                <a:rPr lang="en-US" sz="2400" b="1" dirty="0" err="1">
                  <a:solidFill>
                    <a:srgbClr val="000000"/>
                  </a:solidFill>
                  <a:latin typeface="Consolas" panose="020B0609020204030204" pitchFamily="49" charset="0"/>
                </a:rPr>
                <a:t>activateVerboseLogging</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err="1">
                  <a:latin typeface="Consolas" panose="020B0609020204030204" pitchFamily="49" charset="0"/>
                </a:rPr>
                <a:t>setLevel</a:t>
              </a:r>
              <a:r>
                <a:rPr lang="en-US" sz="2400" b="1" dirty="0">
                  <a:latin typeface="Consolas" panose="020B0609020204030204" pitchFamily="49" charset="0"/>
                </a:rPr>
                <a:t>(</a:t>
              </a:r>
              <a:r>
                <a:rPr lang="en-US" sz="2400" b="1" dirty="0">
                  <a:solidFill>
                    <a:srgbClr val="000000"/>
                  </a:solidFill>
                  <a:latin typeface="Consolas" panose="020B0609020204030204" pitchFamily="49" charset="0"/>
                </a:rPr>
                <a:t>5);</a:t>
              </a:r>
            </a:p>
            <a:p>
              <a:r>
                <a:rPr lang="en-US" sz="2400" dirty="0">
                  <a:solidFill>
                    <a:srgbClr val="000000"/>
                  </a:solidFill>
                  <a:latin typeface="Consolas" panose="020B0609020204030204" pitchFamily="49" charset="0"/>
                </a:rPr>
                <a:t>}</a:t>
              </a:r>
            </a:p>
          </p:txBody>
        </p:sp>
        <p:sp>
          <p:nvSpPr>
            <p:cNvPr id="9" name="Left Arrow 8"/>
            <p:cNvSpPr/>
            <p:nvPr/>
          </p:nvSpPr>
          <p:spPr>
            <a:xfrm>
              <a:off x="7191756" y="4359170"/>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TELL</a:t>
              </a:r>
            </a:p>
          </p:txBody>
        </p:sp>
        <p:sp>
          <p:nvSpPr>
            <p:cNvPr id="10" name="Rectangle: Rounded Corners 9">
              <a:extLst>
                <a:ext uri="{FF2B5EF4-FFF2-40B4-BE49-F238E27FC236}">
                  <a16:creationId xmlns:a16="http://schemas.microsoft.com/office/drawing/2014/main" id="{686475FD-6799-4C76-85A8-4DCCB69E1A47}"/>
                </a:ext>
              </a:extLst>
            </p:cNvPr>
            <p:cNvSpPr/>
            <p:nvPr/>
          </p:nvSpPr>
          <p:spPr>
            <a:xfrm>
              <a:off x="152400" y="4267199"/>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5AEE738-44AA-41BC-9B17-726662C07617}"/>
              </a:ext>
            </a:extLst>
          </p:cNvPr>
          <p:cNvGrpSpPr/>
          <p:nvPr/>
        </p:nvGrpSpPr>
        <p:grpSpPr>
          <a:xfrm>
            <a:off x="304800" y="914400"/>
            <a:ext cx="8610600" cy="1200329"/>
            <a:chOff x="304800" y="914400"/>
            <a:chExt cx="8610600" cy="1200329"/>
          </a:xfrm>
        </p:grpSpPr>
        <p:grpSp>
          <p:nvGrpSpPr>
            <p:cNvPr id="3" name="Group 2">
              <a:extLst>
                <a:ext uri="{FF2B5EF4-FFF2-40B4-BE49-F238E27FC236}">
                  <a16:creationId xmlns:a16="http://schemas.microsoft.com/office/drawing/2014/main" id="{93CB082B-4EFA-4FEA-B19A-AAFFB8CD2FB7}"/>
                </a:ext>
              </a:extLst>
            </p:cNvPr>
            <p:cNvGrpSpPr/>
            <p:nvPr/>
          </p:nvGrpSpPr>
          <p:grpSpPr>
            <a:xfrm>
              <a:off x="304800" y="914400"/>
              <a:ext cx="8534400" cy="1200329"/>
              <a:chOff x="304800" y="1238632"/>
              <a:chExt cx="8534400" cy="1200329"/>
            </a:xfrm>
          </p:grpSpPr>
          <p:sp>
            <p:nvSpPr>
              <p:cNvPr id="5" name="Rectangle 4"/>
              <p:cNvSpPr/>
              <p:nvPr/>
            </p:nvSpPr>
            <p:spPr>
              <a:xfrm>
                <a:off x="304800" y="1238632"/>
                <a:ext cx="8534400" cy="1200329"/>
              </a:xfrm>
              <a:prstGeom prst="rect">
                <a:avLst/>
              </a:prstGeom>
            </p:spPr>
            <p:txBody>
              <a:bodyPr wrap="square">
                <a:spAutoFit/>
              </a:bodyPr>
              <a:lstStyle/>
              <a:p>
                <a:r>
                  <a:rPr lang="en-US" sz="2400" b="1" dirty="0">
                    <a:solidFill>
                      <a:srgbClr val="7F0055"/>
                    </a:solidFill>
                    <a:latin typeface="Consolas" panose="020B0609020204030204" pitchFamily="49" charset="0"/>
                  </a:rPr>
                  <a:t>public</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LogFramework</a:t>
                </a:r>
                <a:r>
                  <a:rPr lang="en-US" sz="2400" b="1" dirty="0">
                    <a:solidFill>
                      <a:srgbClr val="000000"/>
                    </a:solidFill>
                    <a:latin typeface="Consolas" panose="020B0609020204030204" pitchFamily="49" charset="0"/>
                  </a:rPr>
                  <a:t> </a:t>
                </a:r>
                <a:r>
                  <a:rPr lang="en-US" sz="2400" b="1" dirty="0" err="1">
                    <a:solidFill>
                      <a:srgbClr val="000000"/>
                    </a:solidFill>
                    <a:latin typeface="Consolas" panose="020B0609020204030204" pitchFamily="49" charset="0"/>
                  </a:rPr>
                  <a:t>getLogFramework</a:t>
                </a:r>
                <a:r>
                  <a:rPr lang="en-US" sz="2400" b="1" dirty="0">
                    <a:solidFill>
                      <a:srgbClr val="000000"/>
                    </a:solidFill>
                    <a:latin typeface="Consolas" panose="020B0609020204030204" pitchFamily="49" charset="0"/>
                  </a:rPr>
                  <a:t>() {</a:t>
                </a:r>
              </a:p>
              <a:p>
                <a:r>
                  <a:rPr lang="en-US" sz="2400" b="1" dirty="0">
                    <a:solidFill>
                      <a:srgbClr val="7F0055"/>
                    </a:solidFill>
                    <a:latin typeface="Consolas" panose="020B0609020204030204" pitchFamily="49" charset="0"/>
                  </a:rPr>
                  <a:t>   return</a:t>
                </a:r>
                <a:r>
                  <a:rPr lang="en-US" sz="2400" b="1" dirty="0">
                    <a:solidFill>
                      <a:srgbClr val="000000"/>
                    </a:solidFill>
                    <a:latin typeface="Consolas" panose="020B0609020204030204" pitchFamily="49" charset="0"/>
                  </a:rPr>
                  <a:t> </a:t>
                </a:r>
                <a:r>
                  <a:rPr lang="en-US" sz="2400" b="1" dirty="0" err="1">
                    <a:solidFill>
                      <a:srgbClr val="7F0055"/>
                    </a:solidFill>
                    <a:latin typeface="Consolas" panose="020B0609020204030204" pitchFamily="49" charset="0"/>
                  </a:rPr>
                  <a:t>this</a:t>
                </a:r>
                <a:r>
                  <a:rPr lang="en-US" sz="2400" b="1" dirty="0" err="1">
                    <a:solidFill>
                      <a:srgbClr val="000000"/>
                    </a:solidFill>
                    <a:latin typeface="Consolas" panose="020B0609020204030204" pitchFamily="49" charset="0"/>
                  </a:rPr>
                  <a:t>.</a:t>
                </a:r>
                <a:r>
                  <a:rPr lang="en-US" sz="2400" b="1" dirty="0" err="1">
                    <a:solidFill>
                      <a:srgbClr val="0000C0"/>
                    </a:solidFill>
                    <a:latin typeface="Consolas" panose="020B0609020204030204" pitchFamily="49" charset="0"/>
                  </a:rPr>
                  <a:t>framework</a:t>
                </a:r>
                <a:r>
                  <a:rPr lang="en-US" sz="2400" b="1"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a:t>
                </a:r>
              </a:p>
            </p:txBody>
          </p:sp>
          <p:sp>
            <p:nvSpPr>
              <p:cNvPr id="4" name="Left Arrow 3"/>
              <p:cNvSpPr/>
              <p:nvPr/>
            </p:nvSpPr>
            <p:spPr>
              <a:xfrm>
                <a:off x="7162800" y="1382153"/>
                <a:ext cx="1295400" cy="6858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ASK</a:t>
                </a:r>
              </a:p>
            </p:txBody>
          </p:sp>
        </p:grpSp>
        <p:sp>
          <p:nvSpPr>
            <p:cNvPr id="11" name="Rectangle: Rounded Corners 10">
              <a:extLst>
                <a:ext uri="{FF2B5EF4-FFF2-40B4-BE49-F238E27FC236}">
                  <a16:creationId xmlns:a16="http://schemas.microsoft.com/office/drawing/2014/main" id="{6D0ADF79-5EB6-4966-BFE5-D3C2FED107C8}"/>
                </a:ext>
              </a:extLst>
            </p:cNvPr>
            <p:cNvSpPr/>
            <p:nvPr/>
          </p:nvSpPr>
          <p:spPr>
            <a:xfrm>
              <a:off x="304800" y="914400"/>
              <a:ext cx="8610600" cy="1200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45683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Tell Don’t Ask</a:t>
            </a:r>
          </a:p>
        </p:txBody>
      </p:sp>
      <p:sp>
        <p:nvSpPr>
          <p:cNvPr id="3" name="Content Placeholder 2"/>
          <p:cNvSpPr>
            <a:spLocks noGrp="1"/>
          </p:cNvSpPr>
          <p:nvPr>
            <p:ph idx="1"/>
          </p:nvPr>
        </p:nvSpPr>
        <p:spPr/>
        <p:txBody>
          <a:bodyPr/>
          <a:lstStyle/>
          <a:p>
            <a:r>
              <a:rPr lang="en-US" dirty="0"/>
              <a:t>Be wary of getter methods</a:t>
            </a:r>
          </a:p>
          <a:p>
            <a:r>
              <a:rPr lang="en-US" dirty="0"/>
              <a:t>Prefer methods that command (tell) a class to do something and be responsible for its own state and responsibilities</a:t>
            </a:r>
          </a:p>
          <a:p>
            <a:r>
              <a:rPr lang="en-US" dirty="0"/>
              <a:t>If client code accesses a lot of internal data of another class, consider check to see if a tell method in that other class might improve the design</a:t>
            </a:r>
          </a:p>
        </p:txBody>
      </p:sp>
    </p:spTree>
    <p:extLst>
      <p:ext uri="{BB962C8B-B14F-4D97-AF65-F5344CB8AC3E}">
        <p14:creationId xmlns:p14="http://schemas.microsoft.com/office/powerpoint/2010/main" val="155422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C71B3-EAC7-849E-C9CC-60FB16B606E4}"/>
              </a:ext>
            </a:extLst>
          </p:cNvPr>
          <p:cNvSpPr>
            <a:spLocks noGrp="1"/>
          </p:cNvSpPr>
          <p:nvPr>
            <p:ph type="title"/>
          </p:nvPr>
        </p:nvSpPr>
        <p:spPr/>
        <p:txBody>
          <a:bodyPr/>
          <a:lstStyle/>
          <a:p>
            <a:r>
              <a:rPr lang="en-US" dirty="0"/>
              <a:t>Recall: DP2 Solution</a:t>
            </a:r>
          </a:p>
        </p:txBody>
      </p:sp>
      <p:pic>
        <p:nvPicPr>
          <p:cNvPr id="4" name="Picture 3" descr="A diagram of a computer code&#10;&#10;Description automatically generated with medium confidence">
            <a:extLst>
              <a:ext uri="{FF2B5EF4-FFF2-40B4-BE49-F238E27FC236}">
                <a16:creationId xmlns:a16="http://schemas.microsoft.com/office/drawing/2014/main" id="{965C6FCA-3F0F-73A5-424B-98E39A7E3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2514600"/>
            <a:ext cx="8934450" cy="2076617"/>
          </a:xfrm>
          <a:prstGeom prst="rect">
            <a:avLst/>
          </a:prstGeom>
        </p:spPr>
      </p:pic>
    </p:spTree>
    <p:extLst>
      <p:ext uri="{BB962C8B-B14F-4D97-AF65-F5344CB8AC3E}">
        <p14:creationId xmlns:p14="http://schemas.microsoft.com/office/powerpoint/2010/main" val="968503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simple example of Tell Don’t Ask</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In your </a:t>
            </a:r>
            <a:r>
              <a:rPr lang="en-US" dirty="0" err="1"/>
              <a:t>VaporSalesManager</a:t>
            </a:r>
            <a:r>
              <a:rPr lang="en-US" dirty="0"/>
              <a:t> classes, you need to calculate a game’s total revenue, including revenue from its bundle sales. This could be accomplished by 2 different approaches:</a:t>
            </a:r>
          </a:p>
          <a:p>
            <a:pPr marL="514350" indent="-514350">
              <a:buAutoNum type="arabicParenR"/>
            </a:pPr>
            <a:r>
              <a:rPr lang="en-US" dirty="0"/>
              <a:t>Adding a </a:t>
            </a:r>
            <a:r>
              <a:rPr lang="en-US" i="1" dirty="0" err="1"/>
              <a:t>computeTotalRevenue</a:t>
            </a:r>
            <a:r>
              <a:rPr lang="en-US" dirty="0"/>
              <a:t>() method to the Game class which adds up the revenues</a:t>
            </a:r>
          </a:p>
          <a:p>
            <a:pPr marL="514350" indent="-514350">
              <a:buAutoNum type="arabicParenR"/>
            </a:pPr>
            <a:r>
              <a:rPr lang="en-US" dirty="0"/>
              <a:t>Adding a </a:t>
            </a:r>
            <a:r>
              <a:rPr lang="en-US" i="1" dirty="0" err="1"/>
              <a:t>getBundles</a:t>
            </a:r>
            <a:r>
              <a:rPr lang="en-US" dirty="0"/>
              <a:t>() method to the Game class, which the </a:t>
            </a:r>
            <a:r>
              <a:rPr lang="en-US" dirty="0" err="1"/>
              <a:t>SalesManager</a:t>
            </a:r>
            <a:r>
              <a:rPr lang="en-US" dirty="0"/>
              <a:t> class could call, and then use in </a:t>
            </a:r>
            <a:r>
              <a:rPr lang="en-US" i="1" dirty="0" err="1"/>
              <a:t>handleGetHighestRevenueGame</a:t>
            </a:r>
            <a:r>
              <a:rPr lang="en-US" dirty="0"/>
              <a:t>() and  </a:t>
            </a:r>
            <a:r>
              <a:rPr lang="en-US" i="1" dirty="0" err="1"/>
              <a:t>handlePrintGameSalesReport</a:t>
            </a:r>
            <a:r>
              <a:rPr lang="en-US" dirty="0"/>
              <a:t>()</a:t>
            </a:r>
          </a:p>
          <a:p>
            <a:pPr marL="514350" indent="-514350">
              <a:buAutoNum type="arabicParenR"/>
            </a:pPr>
            <a:endParaRPr lang="en-US" dirty="0"/>
          </a:p>
          <a:p>
            <a:pPr marL="514350" indent="-514350">
              <a:buAutoNum type="alphaLcParenR"/>
            </a:pPr>
            <a:endParaRPr lang="en-US" dirty="0"/>
          </a:p>
        </p:txBody>
      </p:sp>
    </p:spTree>
    <p:extLst>
      <p:ext uri="{BB962C8B-B14F-4D97-AF65-F5344CB8AC3E}">
        <p14:creationId xmlns:p14="http://schemas.microsoft.com/office/powerpoint/2010/main" val="3063415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570BCAAD2E4294F9443DCB038A55380" ma:contentTypeVersion="8" ma:contentTypeDescription="Create a new document." ma:contentTypeScope="" ma:versionID="9523c79d6bab9e2ad858b5223ec5ed94">
  <xsd:schema xmlns:xsd="http://www.w3.org/2001/XMLSchema" xmlns:xs="http://www.w3.org/2001/XMLSchema" xmlns:p="http://schemas.microsoft.com/office/2006/metadata/properties" xmlns:ns2="201674f6-2bdd-4f13-ba1e-424e4aa70473" targetNamespace="http://schemas.microsoft.com/office/2006/metadata/properties" ma:root="true" ma:fieldsID="587afc94f70b507ec5be5f4d78229b0b" ns2:_="">
    <xsd:import namespace="201674f6-2bdd-4f13-ba1e-424e4aa7047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1674f6-2bdd-4f13-ba1e-424e4aa704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AE2D890-DD52-42DE-B5B8-84F83EC3D48C}">
  <ds:schemaRefs>
    <ds:schemaRef ds:uri="http://schemas.microsoft.com/sharepoint/v3/contenttype/forms"/>
  </ds:schemaRefs>
</ds:datastoreItem>
</file>

<file path=customXml/itemProps2.xml><?xml version="1.0" encoding="utf-8"?>
<ds:datastoreItem xmlns:ds="http://schemas.openxmlformats.org/officeDocument/2006/customXml" ds:itemID="{06F1CD26-666D-4C8A-ADB0-C09DB6DA880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4ED1C5F-D79B-46CB-908A-526AE74626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1674f6-2bdd-4f13-ba1e-424e4aa704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12834</TotalTime>
  <Words>1681</Words>
  <Application>Microsoft Office PowerPoint</Application>
  <PresentationFormat>On-screen Show (4:3)</PresentationFormat>
  <Paragraphs>193</Paragraphs>
  <Slides>20</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Office Theme</vt:lpstr>
      <vt:lpstr>CSSE 220</vt:lpstr>
      <vt:lpstr>Today’s topic – Tell Don’t Ask</vt:lpstr>
      <vt:lpstr>Tell Don’t Ask</vt:lpstr>
      <vt:lpstr>Tell Don’t Ask – getter methods</vt:lpstr>
      <vt:lpstr>Tell Don’t Ask  Use Procedural Abstraction</vt:lpstr>
      <vt:lpstr>Tell Don’t Ask – Bad Design</vt:lpstr>
      <vt:lpstr>Tell Don’t Ask</vt:lpstr>
      <vt:lpstr>Recall: DP2 Solution</vt:lpstr>
      <vt:lpstr>A simple example of Tell Don’t Ask</vt:lpstr>
      <vt:lpstr>Tell (better design)</vt:lpstr>
      <vt:lpstr>A simple example of Tell Don’t Ask</vt:lpstr>
      <vt:lpstr>A simple example of Tell Don’t Ask</vt:lpstr>
      <vt:lpstr>Tell (better design)</vt:lpstr>
      <vt:lpstr>Diagrams look similar!</vt:lpstr>
      <vt:lpstr>getBundles()</vt:lpstr>
      <vt:lpstr>computeTotalRevenue()</vt:lpstr>
      <vt:lpstr>Why does this improve the design?</vt:lpstr>
      <vt:lpstr>In-Class Quiz Qs #1 &amp; #2</vt:lpstr>
      <vt:lpstr>Better Solution</vt:lpstr>
      <vt:lpstr>Eliminate manager salary field!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Encapsulation</dc:title>
  <dc:creator>Windows User</dc:creator>
  <cp:lastModifiedBy>Ludden, Ian</cp:lastModifiedBy>
  <cp:revision>261</cp:revision>
  <cp:lastPrinted>2016-09-28T11:28:01Z</cp:lastPrinted>
  <dcterms:created xsi:type="dcterms:W3CDTF">2013-12-22T20:42:02Z</dcterms:created>
  <dcterms:modified xsi:type="dcterms:W3CDTF">2023-10-02T20:44:08Z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0x0101001570BCAAD2E4294F9443DCB038A55380</vt:lpwstr>
  </property>
</Properties>
</file>