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24"/>
  </p:notesMasterIdLst>
  <p:handoutMasterIdLst>
    <p:handoutMasterId r:id="rId25"/>
  </p:handoutMasterIdLst>
  <p:sldIdLst>
    <p:sldId id="256" r:id="rId2"/>
    <p:sldId id="257" r:id="rId3"/>
    <p:sldId id="293" r:id="rId4"/>
    <p:sldId id="294" r:id="rId5"/>
    <p:sldId id="295" r:id="rId6"/>
    <p:sldId id="296" r:id="rId7"/>
    <p:sldId id="301" r:id="rId8"/>
    <p:sldId id="297" r:id="rId9"/>
    <p:sldId id="298" r:id="rId10"/>
    <p:sldId id="302" r:id="rId11"/>
    <p:sldId id="303" r:id="rId12"/>
    <p:sldId id="285" r:id="rId13"/>
    <p:sldId id="278" r:id="rId14"/>
    <p:sldId id="287" r:id="rId15"/>
    <p:sldId id="291" r:id="rId16"/>
    <p:sldId id="288" r:id="rId17"/>
    <p:sldId id="292" r:id="rId18"/>
    <p:sldId id="289" r:id="rId19"/>
    <p:sldId id="304" r:id="rId20"/>
    <p:sldId id="290" r:id="rId21"/>
    <p:sldId id="300" r:id="rId22"/>
    <p:sldId id="286"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73" autoAdjust="0"/>
    <p:restoredTop sz="84966" autoAdjust="0"/>
  </p:normalViewPr>
  <p:slideViewPr>
    <p:cSldViewPr snapToObjects="1">
      <p:cViewPr varScale="1">
        <p:scale>
          <a:sx n="103" d="100"/>
          <a:sy n="103" d="100"/>
        </p:scale>
        <p:origin x="69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1/6/22</a:t>
            </a:fld>
            <a:endParaRPr lang="en-US" dirty="0"/>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dirty="0"/>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1/6/22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dirty="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dirty="0"/>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dirty="0"/>
          </a:p>
        </p:txBody>
      </p:sp>
    </p:spTree>
    <p:extLst>
      <p:ext uri="{BB962C8B-B14F-4D97-AF65-F5344CB8AC3E}">
        <p14:creationId xmlns:p14="http://schemas.microsoft.com/office/powerpoint/2010/main" val="2849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20</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dirty="0"/>
          </a:p>
        </p:txBody>
      </p:sp>
    </p:spTree>
    <p:extLst>
      <p:ext uri="{BB962C8B-B14F-4D97-AF65-F5344CB8AC3E}">
        <p14:creationId xmlns:p14="http://schemas.microsoft.com/office/powerpoint/2010/main" val="36450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6</a:t>
            </a:fld>
            <a:endParaRPr lang="en-US" dirty="0">
              <a:latin typeface="Calibri" pitchFamily="34" charset="0"/>
            </a:endParaRPr>
          </a:p>
        </p:txBody>
      </p:sp>
    </p:spTree>
    <p:extLst>
      <p:ext uri="{BB962C8B-B14F-4D97-AF65-F5344CB8AC3E}">
        <p14:creationId xmlns:p14="http://schemas.microsoft.com/office/powerpoint/2010/main" val="265189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7</a:t>
            </a:fld>
            <a:endParaRPr lang="en-US" dirty="0">
              <a:latin typeface="Calibri" pitchFamily="34" charset="0"/>
            </a:endParaRPr>
          </a:p>
        </p:txBody>
      </p:sp>
    </p:spTree>
    <p:extLst>
      <p:ext uri="{BB962C8B-B14F-4D97-AF65-F5344CB8AC3E}">
        <p14:creationId xmlns:p14="http://schemas.microsoft.com/office/powerpoint/2010/main" val="87005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buFontTx/>
              <a:buChar char="-"/>
            </a:pPr>
            <a:r>
              <a:rPr lang="en-US" dirty="0"/>
              <a:t>this.temp = temp; line is animated</a:t>
            </a:r>
          </a:p>
          <a:p>
            <a:pPr>
              <a:buFontTx/>
              <a:buChar char="-"/>
            </a:pPr>
            <a:r>
              <a:rPr lang="en-US" dirty="0"/>
              <a:t>The scope of this.temp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9</a:t>
            </a:fld>
            <a:endParaRPr lang="en-US" dirty="0">
              <a:latin typeface="Calibri" pitchFamily="34" charset="0"/>
            </a:endParaRPr>
          </a:p>
        </p:txBody>
      </p:sp>
    </p:spTree>
    <p:extLst>
      <p:ext uri="{BB962C8B-B14F-4D97-AF65-F5344CB8AC3E}">
        <p14:creationId xmlns:p14="http://schemas.microsoft.com/office/powerpoint/2010/main" val="160159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101268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279226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12</a:t>
            </a:fld>
            <a:endParaRPr lang="en-US" dirty="0"/>
          </a:p>
        </p:txBody>
      </p:sp>
    </p:spTree>
    <p:extLst>
      <p:ext uri="{BB962C8B-B14F-4D97-AF65-F5344CB8AC3E}">
        <p14:creationId xmlns:p14="http://schemas.microsoft.com/office/powerpoint/2010/main" val="196847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20170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Thursday, January 6,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Thursday, January 6,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dirty="0"/>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Thursday, January 6,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dirty="0"/>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Thursday, January 6,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dirty="0"/>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Thursday, January 6,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dirty="0"/>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Thursday, January 6,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dirty="0"/>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Thursday, January 6, 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dirty="0"/>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Thursday, January 6, 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dirty="0"/>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Thursday, January 6, 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dirty="0"/>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Thursday, January 6,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dirty="0"/>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Thursday, January 6,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dirty="0"/>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Thursday, January 6,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dirty="0"/>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RHIT-CSSE/csse220/tree/master/Homework/IntroToUnitTes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p:txBody>
          <a:bodyPr/>
          <a:lstStyle/>
          <a:p>
            <a:r>
              <a:rPr lang="en-US" dirty="0"/>
              <a:t>Variable Scope</a:t>
            </a:r>
          </a:p>
          <a:p>
            <a:r>
              <a:rPr lang="en-US" dirty="0"/>
              <a:t>Console Input</a:t>
            </a:r>
          </a:p>
          <a:p>
            <a:r>
              <a:rPr lang="en-US" dirty="0"/>
              <a:t>Unit Testing</a:t>
            </a:r>
          </a:p>
        </p:txBody>
      </p:sp>
      <p:sp>
        <p:nvSpPr>
          <p:cNvPr id="4" name="CustomShape 3"/>
          <p:cNvSpPr/>
          <p:nvPr/>
        </p:nvSpPr>
        <p:spPr>
          <a:xfrm>
            <a:off x="228600" y="6095880"/>
            <a:ext cx="8534160" cy="609120"/>
          </a:xfrm>
          <a:prstGeom prst="rect">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nchor="ctr"/>
          <a:lstStyle/>
          <a:p>
            <a:pPr algn="ctr">
              <a:lnSpc>
                <a:spcPct val="100000"/>
              </a:lnSpc>
            </a:pPr>
            <a:r>
              <a:rPr lang="en-US" sz="2400" b="0" strike="noStrike" spc="-1" dirty="0">
                <a:solidFill>
                  <a:srgbClr val="FFFFFF"/>
                </a:solidFill>
                <a:uFill>
                  <a:solidFill>
                    <a:srgbClr val="FFFFFF"/>
                  </a:solidFill>
                </a:uFill>
                <a:latin typeface="Calibri"/>
              </a:rPr>
              <a:t>Check out ConsoleAndUnitTestingPractice.</a:t>
            </a:r>
            <a:endParaRPr lang="en-US" sz="1800" b="0" strike="noStrike" spc="-1" dirty="0">
              <a:solidFill>
                <a:srgbClr val="000000"/>
              </a:solidFill>
              <a:uFill>
                <a:solidFill>
                  <a:srgbClr val="FFFFFF"/>
                </a:solidFill>
              </a:u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3"/>
            <a:ext cx="8229600" cy="1143000"/>
          </a:xfrm>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723900" y="1066801"/>
            <a:ext cx="8229600" cy="590549"/>
          </a:xfrm>
        </p:spPr>
        <p:txBody>
          <a:bodyPr>
            <a:noAutofit/>
          </a:bodyPr>
          <a:lstStyle/>
          <a:p>
            <a:pPr marL="0" indent="0">
              <a:buNone/>
            </a:pPr>
            <a:r>
              <a:rPr lang="en-US" sz="2400" dirty="0"/>
              <a:t>For example, what if </a:t>
            </a:r>
            <a:r>
              <a:rPr lang="en-US" sz="2400" i="1" dirty="0"/>
              <a:t>planetColor</a:t>
            </a:r>
            <a:r>
              <a:rPr lang="en-US" sz="2400" dirty="0"/>
              <a:t>, </a:t>
            </a:r>
            <a:r>
              <a:rPr lang="en-US" sz="2400" i="1" dirty="0"/>
              <a:t>moonColor</a:t>
            </a:r>
            <a:r>
              <a:rPr lang="en-US" sz="2400" dirty="0"/>
              <a:t> were static?</a:t>
            </a:r>
          </a:p>
        </p:txBody>
      </p:sp>
      <p:pic>
        <p:nvPicPr>
          <p:cNvPr id="5" name="Graphic 4">
            <a:extLst>
              <a:ext uri="{FF2B5EF4-FFF2-40B4-BE49-F238E27FC236}">
                <a16:creationId xmlns:a16="http://schemas.microsoft.com/office/drawing/2014/main" id="{7218954B-0EDE-D645-A8A2-FC6564495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30" y="2074243"/>
            <a:ext cx="8622615" cy="2735372"/>
          </a:xfrm>
          <a:prstGeom prst="rect">
            <a:avLst/>
          </a:prstGeom>
        </p:spPr>
      </p:pic>
      <p:sp>
        <p:nvSpPr>
          <p:cNvPr id="6" name="Rectangle 5">
            <a:extLst>
              <a:ext uri="{FF2B5EF4-FFF2-40B4-BE49-F238E27FC236}">
                <a16:creationId xmlns:a16="http://schemas.microsoft.com/office/drawing/2014/main" id="{7E635863-EDE1-3A41-AEA0-7057E65ED8A7}"/>
              </a:ext>
            </a:extLst>
          </p:cNvPr>
          <p:cNvSpPr/>
          <p:nvPr/>
        </p:nvSpPr>
        <p:spPr>
          <a:xfrm>
            <a:off x="5476876" y="2466976"/>
            <a:ext cx="1752600" cy="285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F516990A-07DC-564A-9C2E-66C6FAD95296}"/>
              </a:ext>
            </a:extLst>
          </p:cNvPr>
          <p:cNvSpPr/>
          <p:nvPr/>
        </p:nvSpPr>
        <p:spPr>
          <a:xfrm>
            <a:off x="3335487" y="1347259"/>
            <a:ext cx="3069054" cy="414932"/>
          </a:xfrm>
          <a:custGeom>
            <a:avLst/>
            <a:gdLst>
              <a:gd name="connsiteX0" fmla="*/ 7788 w 3069054"/>
              <a:gd name="connsiteY0" fmla="*/ 24341 h 414932"/>
              <a:gd name="connsiteX1" fmla="*/ 64938 w 3069054"/>
              <a:gd name="connsiteY1" fmla="*/ 243416 h 414932"/>
              <a:gd name="connsiteX2" fmla="*/ 484038 w 3069054"/>
              <a:gd name="connsiteY2" fmla="*/ 271991 h 414932"/>
              <a:gd name="connsiteX3" fmla="*/ 1417488 w 3069054"/>
              <a:gd name="connsiteY3" fmla="*/ 262466 h 414932"/>
              <a:gd name="connsiteX4" fmla="*/ 1550838 w 3069054"/>
              <a:gd name="connsiteY4" fmla="*/ 414866 h 414932"/>
              <a:gd name="connsiteX5" fmla="*/ 1569888 w 3069054"/>
              <a:gd name="connsiteY5" fmla="*/ 281516 h 414932"/>
              <a:gd name="connsiteX6" fmla="*/ 1979463 w 3069054"/>
              <a:gd name="connsiteY6" fmla="*/ 262466 h 414932"/>
              <a:gd name="connsiteX7" fmla="*/ 2979588 w 3069054"/>
              <a:gd name="connsiteY7" fmla="*/ 224366 h 414932"/>
              <a:gd name="connsiteX8" fmla="*/ 3027213 w 3069054"/>
              <a:gd name="connsiteY8" fmla="*/ 14816 h 414932"/>
              <a:gd name="connsiteX9" fmla="*/ 3036738 w 3069054"/>
              <a:gd name="connsiteY9" fmla="*/ 33866 h 41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9054" h="414932">
                <a:moveTo>
                  <a:pt x="7788" y="24341"/>
                </a:moveTo>
                <a:cubicBezTo>
                  <a:pt x="-3325" y="113241"/>
                  <a:pt x="-14437" y="202141"/>
                  <a:pt x="64938" y="243416"/>
                </a:cubicBezTo>
                <a:cubicBezTo>
                  <a:pt x="144313" y="284691"/>
                  <a:pt x="484038" y="271991"/>
                  <a:pt x="484038" y="271991"/>
                </a:cubicBezTo>
                <a:cubicBezTo>
                  <a:pt x="709463" y="275166"/>
                  <a:pt x="1239688" y="238654"/>
                  <a:pt x="1417488" y="262466"/>
                </a:cubicBezTo>
                <a:cubicBezTo>
                  <a:pt x="1595288" y="286278"/>
                  <a:pt x="1525438" y="411691"/>
                  <a:pt x="1550838" y="414866"/>
                </a:cubicBezTo>
                <a:cubicBezTo>
                  <a:pt x="1576238" y="418041"/>
                  <a:pt x="1498451" y="306916"/>
                  <a:pt x="1569888" y="281516"/>
                </a:cubicBezTo>
                <a:cubicBezTo>
                  <a:pt x="1641325" y="256116"/>
                  <a:pt x="1979463" y="262466"/>
                  <a:pt x="1979463" y="262466"/>
                </a:cubicBezTo>
                <a:cubicBezTo>
                  <a:pt x="2214413" y="252941"/>
                  <a:pt x="2804963" y="265641"/>
                  <a:pt x="2979588" y="224366"/>
                </a:cubicBezTo>
                <a:cubicBezTo>
                  <a:pt x="3154213" y="183091"/>
                  <a:pt x="3017688" y="46566"/>
                  <a:pt x="3027213" y="14816"/>
                </a:cubicBezTo>
                <a:cubicBezTo>
                  <a:pt x="3036738" y="-16934"/>
                  <a:pt x="3036738" y="8466"/>
                  <a:pt x="3036738" y="33866"/>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4E74F08-9F73-3142-A0CB-A86036FB2639}"/>
              </a:ext>
            </a:extLst>
          </p:cNvPr>
          <p:cNvSpPr/>
          <p:nvPr/>
        </p:nvSpPr>
        <p:spPr>
          <a:xfrm>
            <a:off x="4905375" y="1876425"/>
            <a:ext cx="1285875" cy="495300"/>
          </a:xfrm>
          <a:custGeom>
            <a:avLst/>
            <a:gdLst>
              <a:gd name="connsiteX0" fmla="*/ 0 w 1285875"/>
              <a:gd name="connsiteY0" fmla="*/ 0 h 495300"/>
              <a:gd name="connsiteX1" fmla="*/ 57150 w 1285875"/>
              <a:gd name="connsiteY1" fmla="*/ 123825 h 495300"/>
              <a:gd name="connsiteX2" fmla="*/ 295275 w 1285875"/>
              <a:gd name="connsiteY2" fmla="*/ 114300 h 495300"/>
              <a:gd name="connsiteX3" fmla="*/ 1066800 w 1285875"/>
              <a:gd name="connsiteY3" fmla="*/ 95250 h 495300"/>
              <a:gd name="connsiteX4" fmla="*/ 1285875 w 1285875"/>
              <a:gd name="connsiteY4" fmla="*/ 49530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95300">
                <a:moveTo>
                  <a:pt x="0" y="0"/>
                </a:moveTo>
                <a:cubicBezTo>
                  <a:pt x="3969" y="52387"/>
                  <a:pt x="7938" y="104775"/>
                  <a:pt x="57150" y="123825"/>
                </a:cubicBezTo>
                <a:cubicBezTo>
                  <a:pt x="106363" y="142875"/>
                  <a:pt x="295275" y="114300"/>
                  <a:pt x="295275" y="114300"/>
                </a:cubicBezTo>
                <a:cubicBezTo>
                  <a:pt x="463550" y="109538"/>
                  <a:pt x="901700" y="31750"/>
                  <a:pt x="1066800" y="95250"/>
                </a:cubicBezTo>
                <a:cubicBezTo>
                  <a:pt x="1231900" y="158750"/>
                  <a:pt x="1258887" y="327025"/>
                  <a:pt x="1285875" y="4953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2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A1E756F-5A1D-FC44-BC8B-A69560E1C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00" y="1552575"/>
            <a:ext cx="8191500" cy="4114800"/>
          </a:xfrm>
          <a:prstGeom prst="rect">
            <a:avLst/>
          </a:prstGeom>
        </p:spPr>
      </p:pic>
      <p:sp>
        <p:nvSpPr>
          <p:cNvPr id="7" name="TextBox 6">
            <a:extLst>
              <a:ext uri="{FF2B5EF4-FFF2-40B4-BE49-F238E27FC236}">
                <a16:creationId xmlns:a16="http://schemas.microsoft.com/office/drawing/2014/main" id="{6D5D79E1-22AA-9741-A14E-F06C7FACE616}"/>
              </a:ext>
            </a:extLst>
          </p:cNvPr>
          <p:cNvSpPr txBox="1"/>
          <p:nvPr/>
        </p:nvSpPr>
        <p:spPr>
          <a:xfrm>
            <a:off x="47625" y="3638550"/>
            <a:ext cx="3781425" cy="3046988"/>
          </a:xfrm>
          <a:prstGeom prst="rect">
            <a:avLst/>
          </a:prstGeom>
          <a:noFill/>
          <a:ln w="12700">
            <a:solidFill>
              <a:srgbClr val="000000"/>
            </a:solidFill>
          </a:ln>
        </p:spPr>
        <p:txBody>
          <a:bodyPr wrap="square">
            <a:spAutoFit/>
          </a:bodyPr>
          <a:lstStyle/>
          <a:p>
            <a:pPr>
              <a:defRPr/>
            </a:pPr>
            <a:r>
              <a:rPr lang="en-US" sz="1600" i="1" dirty="0">
                <a:latin typeface="+mn-lt"/>
                <a:cs typeface="Times New Roman" panose="02020603050405020304" pitchFamily="18" charset="0"/>
              </a:rPr>
              <a:t>planetColor</a:t>
            </a:r>
            <a:r>
              <a:rPr lang="en-US" sz="1600" dirty="0">
                <a:latin typeface="+mn-lt"/>
                <a:cs typeface="Times New Roman" panose="02020603050405020304" pitchFamily="18" charset="0"/>
              </a:rPr>
              <a:t> and </a:t>
            </a:r>
            <a:r>
              <a:rPr lang="en-US" sz="1600" i="1" dirty="0">
                <a:latin typeface="+mn-lt"/>
                <a:cs typeface="Times New Roman" panose="02020603050405020304" pitchFamily="18" charset="0"/>
              </a:rPr>
              <a:t>moonColor</a:t>
            </a:r>
            <a:r>
              <a:rPr lang="en-US" sz="1600" dirty="0">
                <a:latin typeface="+mn-lt"/>
                <a:cs typeface="Times New Roman" panose="02020603050405020304" pitchFamily="18" charset="0"/>
              </a:rPr>
              <a:t> are now </a:t>
            </a:r>
            <a:r>
              <a:rPr lang="en-US" sz="1400" dirty="0">
                <a:latin typeface="Courier New" panose="02070309020205020404" pitchFamily="49" charset="0"/>
                <a:cs typeface="Courier New" panose="02070309020205020404" pitchFamily="49" charset="0"/>
              </a:rPr>
              <a:t>public static</a:t>
            </a:r>
            <a:r>
              <a:rPr lang="en-US" sz="1600" dirty="0">
                <a:latin typeface="+mn-lt"/>
                <a:cs typeface="Times New Roman" panose="02020603050405020304" pitchFamily="18" charset="0"/>
              </a:rPr>
              <a:t> fields in SolarSystem</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So, they are not passed as parameters to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Now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 directly access those static variables</a:t>
            </a:r>
          </a:p>
          <a:p>
            <a:pPr>
              <a:defRPr/>
            </a:pPr>
            <a:endParaRPr lang="en-US" sz="1600" dirty="0">
              <a:latin typeface="+mn-lt"/>
              <a:cs typeface="Times New Roman" panose="02020603050405020304" pitchFamily="18" charset="0"/>
            </a:endParaRPr>
          </a:p>
          <a:p>
            <a:pPr>
              <a:tabLst>
                <a:tab pos="227013" algn="l"/>
                <a:tab pos="454025" algn="l"/>
              </a:tabLst>
              <a:defRPr/>
            </a:pPr>
            <a:r>
              <a:rPr lang="en-US" sz="1200" b="1" dirty="0">
                <a:latin typeface="Courier New" panose="02070309020205020404" pitchFamily="49" charset="0"/>
                <a:cs typeface="Courier New" panose="02070309020205020404" pitchFamily="49" charset="0"/>
              </a:rPr>
              <a:t>void</a:t>
            </a:r>
            <a:r>
              <a:rPr lang="en-US" sz="1200" dirty="0">
                <a:latin typeface="Courier New" panose="02070309020205020404" pitchFamily="49" charset="0"/>
                <a:cs typeface="Courier New" panose="02070309020205020404" pitchFamily="49" charset="0"/>
              </a:rPr>
              <a:t> draw(Graphics g2d) {</a:t>
            </a:r>
          </a:p>
          <a:p>
            <a:pPr>
              <a:tabLst>
                <a:tab pos="227013" algn="l"/>
                <a:tab pos="454025" algn="l"/>
              </a:tabLst>
              <a:defRPr/>
            </a:pPr>
            <a:r>
              <a:rPr lang="en-US" sz="1200" dirty="0">
                <a:latin typeface="Courier New" panose="02070309020205020404" pitchFamily="49" charset="0"/>
                <a:cs typeface="Courier New" panose="02070309020205020404" pitchFamily="49" charset="0"/>
              </a:rPr>
              <a:t>	// ...	g2d.setColor(SolarSystem.moonColor);</a:t>
            </a:r>
          </a:p>
          <a:p>
            <a:pPr>
              <a:tabLst>
                <a:tab pos="227013" algn="l"/>
                <a:tab pos="454025" algn="l"/>
              </a:tabLst>
              <a:defRPr/>
            </a:pPr>
            <a:r>
              <a:rPr lang="en-US" sz="1200" dirty="0">
                <a:latin typeface="Courier New" panose="02070309020205020404" pitchFamily="49" charset="0"/>
                <a:cs typeface="Courier New" panose="02070309020205020404" pitchFamily="49" charset="0"/>
              </a:rPr>
              <a:t>} // draw</a:t>
            </a:r>
          </a:p>
        </p:txBody>
      </p:sp>
      <p:sp>
        <p:nvSpPr>
          <p:cNvPr id="13" name="Title 1">
            <a:extLst>
              <a:ext uri="{FF2B5EF4-FFF2-40B4-BE49-F238E27FC236}">
                <a16:creationId xmlns:a16="http://schemas.microsoft.com/office/drawing/2014/main" id="{44DC8568-FA52-264B-90D1-29F46A0D3148}"/>
              </a:ext>
            </a:extLst>
          </p:cNvPr>
          <p:cNvSpPr>
            <a:spLocks noGrp="1"/>
          </p:cNvSpPr>
          <p:nvPr>
            <p:ph type="title"/>
          </p:nvPr>
        </p:nvSpPr>
        <p:spPr>
          <a:xfrm>
            <a:off x="457200" y="141288"/>
            <a:ext cx="8229600" cy="1143000"/>
          </a:xfrm>
        </p:spPr>
        <p:txBody>
          <a:bodyPr>
            <a:normAutofit fontScale="90000"/>
          </a:bodyPr>
          <a:lstStyle/>
          <a:p>
            <a:r>
              <a:rPr lang="en-US" dirty="0"/>
              <a:t>Global/Static Variables are bad, why? </a:t>
            </a:r>
          </a:p>
        </p:txBody>
      </p:sp>
      <p:sp>
        <p:nvSpPr>
          <p:cNvPr id="14" name="Content Placeholder 2">
            <a:extLst>
              <a:ext uri="{FF2B5EF4-FFF2-40B4-BE49-F238E27FC236}">
                <a16:creationId xmlns:a16="http://schemas.microsoft.com/office/drawing/2014/main" id="{38DA8041-F172-4548-B0E5-43330A5046EB}"/>
              </a:ext>
            </a:extLst>
          </p:cNvPr>
          <p:cNvSpPr>
            <a:spLocks noGrp="1"/>
          </p:cNvSpPr>
          <p:nvPr>
            <p:ph idx="1"/>
          </p:nvPr>
        </p:nvSpPr>
        <p:spPr>
          <a:xfrm>
            <a:off x="190500" y="1066801"/>
            <a:ext cx="8791575" cy="590549"/>
          </a:xfrm>
        </p:spPr>
        <p:txBody>
          <a:bodyPr>
            <a:noAutofit/>
          </a:bodyPr>
          <a:lstStyle/>
          <a:p>
            <a:pPr marL="0" indent="0">
              <a:buNone/>
            </a:pPr>
            <a:r>
              <a:rPr lang="en-US" sz="2400" dirty="0"/>
              <a:t>This design has more dependencies, higher coupling!  Poorer design!</a:t>
            </a:r>
          </a:p>
        </p:txBody>
      </p:sp>
      <p:sp>
        <p:nvSpPr>
          <p:cNvPr id="15" name="Freeform 14">
            <a:extLst>
              <a:ext uri="{FF2B5EF4-FFF2-40B4-BE49-F238E27FC236}">
                <a16:creationId xmlns:a16="http://schemas.microsoft.com/office/drawing/2014/main" id="{189178BF-1F00-6E45-9808-E488595E9879}"/>
              </a:ext>
            </a:extLst>
          </p:cNvPr>
          <p:cNvSpPr/>
          <p:nvPr/>
        </p:nvSpPr>
        <p:spPr>
          <a:xfrm>
            <a:off x="3276600" y="2124075"/>
            <a:ext cx="742950" cy="1676400"/>
          </a:xfrm>
          <a:custGeom>
            <a:avLst/>
            <a:gdLst>
              <a:gd name="connsiteX0" fmla="*/ 0 w 742950"/>
              <a:gd name="connsiteY0" fmla="*/ 1676400 h 1676400"/>
              <a:gd name="connsiteX1" fmla="*/ 514350 w 742950"/>
              <a:gd name="connsiteY1" fmla="*/ 1238250 h 1676400"/>
              <a:gd name="connsiteX2" fmla="*/ 581025 w 742950"/>
              <a:gd name="connsiteY2" fmla="*/ 647700 h 1676400"/>
              <a:gd name="connsiteX3" fmla="*/ 561975 w 742950"/>
              <a:gd name="connsiteY3" fmla="*/ 133350 h 1676400"/>
              <a:gd name="connsiteX4" fmla="*/ 742950 w 74295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676400">
                <a:moveTo>
                  <a:pt x="0" y="1676400"/>
                </a:moveTo>
                <a:cubicBezTo>
                  <a:pt x="208756" y="1543050"/>
                  <a:pt x="417513" y="1409700"/>
                  <a:pt x="514350" y="1238250"/>
                </a:cubicBezTo>
                <a:cubicBezTo>
                  <a:pt x="611188" y="1066800"/>
                  <a:pt x="573088" y="831850"/>
                  <a:pt x="581025" y="647700"/>
                </a:cubicBezTo>
                <a:cubicBezTo>
                  <a:pt x="588962" y="463550"/>
                  <a:pt x="534988" y="241300"/>
                  <a:pt x="561975" y="133350"/>
                </a:cubicBezTo>
                <a:cubicBezTo>
                  <a:pt x="588962" y="25400"/>
                  <a:pt x="665956" y="12700"/>
                  <a:pt x="742950"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56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Console Input with java.util.scanner</a:t>
            </a:r>
          </a:p>
        </p:txBody>
      </p:sp>
      <p:sp>
        <p:nvSpPr>
          <p:cNvPr id="19459" name="Text Placeholder 4"/>
          <p:cNvSpPr>
            <a:spLocks noGrp="1"/>
          </p:cNvSpPr>
          <p:nvPr>
            <p:ph type="body" idx="1"/>
          </p:nvPr>
        </p:nvSpPr>
        <p:spPr/>
        <p:txBody>
          <a:bodyPr/>
          <a:lstStyle/>
          <a:p>
            <a:pPr eaLnBrk="1" hangingPunct="1"/>
            <a:r>
              <a:rPr lang="en-US" dirty="0"/>
              <a:t>Reading keyboard input from the console</a:t>
            </a:r>
          </a:p>
        </p:txBody>
      </p:sp>
    </p:spTree>
    <p:extLst>
      <p:ext uri="{BB962C8B-B14F-4D97-AF65-F5344CB8AC3E}">
        <p14:creationId xmlns:p14="http://schemas.microsoft.com/office/powerpoint/2010/main" val="190940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input with Scanner</a:t>
            </a:r>
          </a:p>
        </p:txBody>
      </p:sp>
      <p:sp>
        <p:nvSpPr>
          <p:cNvPr id="3" name="Content Placeholder 2"/>
          <p:cNvSpPr>
            <a:spLocks noGrp="1"/>
          </p:cNvSpPr>
          <p:nvPr>
            <p:ph idx="1"/>
          </p:nvPr>
        </p:nvSpPr>
        <p:spPr/>
        <p:txBody>
          <a:bodyPr>
            <a:normAutofit fontScale="92500" lnSpcReduction="20000"/>
          </a:bodyPr>
          <a:lstStyle/>
          <a:p>
            <a:r>
              <a:rPr lang="en-US" dirty="0"/>
              <a:t>Creating a Scanner object</a:t>
            </a:r>
          </a:p>
          <a:p>
            <a:pPr lvl="1"/>
            <a:r>
              <a:rPr lang="en-US" dirty="0">
                <a:solidFill>
                  <a:srgbClr val="F79646"/>
                </a:solidFill>
              </a:rPr>
              <a:t>import java.util.Scanner;</a:t>
            </a:r>
          </a:p>
          <a:p>
            <a:pPr lvl="1"/>
            <a:r>
              <a:rPr lang="en-US" dirty="0">
                <a:solidFill>
                  <a:srgbClr val="F79646"/>
                </a:solidFill>
              </a:rPr>
              <a:t>Scanner inputScanner = new Scanner(System.in);</a:t>
            </a:r>
          </a:p>
          <a:p>
            <a:r>
              <a:rPr lang="en-US" dirty="0"/>
              <a:t>Defines methods to read from keyboard</a:t>
            </a:r>
          </a:p>
          <a:p>
            <a:pPr lvl="1"/>
            <a:r>
              <a:rPr lang="en-US" dirty="0">
                <a:solidFill>
                  <a:srgbClr val="F79646"/>
                </a:solidFill>
              </a:rPr>
              <a:t>inputScanner.nextInt();</a:t>
            </a:r>
          </a:p>
          <a:p>
            <a:pPr lvl="1"/>
            <a:r>
              <a:rPr lang="en-US" dirty="0">
                <a:solidFill>
                  <a:srgbClr val="F79646"/>
                </a:solidFill>
              </a:rPr>
              <a:t>inputScanner.nextDouble();</a:t>
            </a:r>
          </a:p>
          <a:p>
            <a:pPr lvl="1"/>
            <a:r>
              <a:rPr lang="en-US" dirty="0">
                <a:solidFill>
                  <a:srgbClr val="F79646"/>
                </a:solidFill>
              </a:rPr>
              <a:t>inputScanner.nextLine();</a:t>
            </a:r>
          </a:p>
          <a:p>
            <a:pPr lvl="1"/>
            <a:r>
              <a:rPr lang="en-US" dirty="0">
                <a:solidFill>
                  <a:srgbClr val="F79646"/>
                </a:solidFill>
              </a:rPr>
              <a:t>inputScanner.next();</a:t>
            </a:r>
          </a:p>
          <a:p>
            <a:r>
              <a:rPr lang="en-US" dirty="0"/>
              <a:t>Exercise: Look at </a:t>
            </a:r>
            <a:br>
              <a:rPr lang="en-US" dirty="0"/>
            </a:br>
            <a:r>
              <a:rPr lang="en-US" dirty="0">
                <a:solidFill>
                  <a:schemeClr val="accent6"/>
                </a:solidFill>
              </a:rPr>
              <a:t>UnitTesting/src/ConsoleWorker.java</a:t>
            </a:r>
            <a:r>
              <a:rPr lang="en-US" dirty="0"/>
              <a:t>. </a:t>
            </a:r>
            <a:br>
              <a:rPr lang="en-US" dirty="0"/>
            </a:br>
            <a:r>
              <a:rPr lang="en-US" dirty="0"/>
              <a:t>Add missing methods to read from console</a:t>
            </a:r>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Tree>
    <p:extLst>
      <p:ext uri="{BB962C8B-B14F-4D97-AF65-F5344CB8AC3E}">
        <p14:creationId xmlns:p14="http://schemas.microsoft.com/office/powerpoint/2010/main" val="411708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JUnit!</a:t>
            </a:r>
          </a:p>
          <a:p>
            <a:pPr lvl="2"/>
            <a:r>
              <a:rPr lang="en-US" dirty="0"/>
              <a:t>Creating a Tester JUnit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BankAccount class</a:t>
            </a:r>
          </a:p>
          <a:p>
            <a:pPr lvl="1"/>
            <a:r>
              <a:rPr lang="en-US" dirty="0"/>
              <a:t>It has a requires clause that states the depositAmount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r>
              <a:rPr lang="en-US" dirty="0"/>
              <a:t>Review: Dependencies, Coupling, Cohesion</a:t>
            </a:r>
          </a:p>
          <a:p>
            <a:r>
              <a:rPr lang="en-US" dirty="0"/>
              <a:t>Variable Scoping</a:t>
            </a:r>
          </a:p>
          <a:p>
            <a:r>
              <a:rPr lang="en-US" dirty="0"/>
              <a:t>Console Input</a:t>
            </a:r>
          </a:p>
          <a:p>
            <a:r>
              <a:rPr lang="en-US" dirty="0"/>
              <a:t>Unit Testing</a:t>
            </a:r>
          </a:p>
        </p:txBody>
      </p:sp>
    </p:spTree>
    <p:extLst>
      <p:ext uri="{BB962C8B-B14F-4D97-AF65-F5344CB8AC3E}">
        <p14:creationId xmlns:p14="http://schemas.microsoft.com/office/powerpoint/2010/main" val="3572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“assert” to make sure results match</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219523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UnitTesting Homework</a:t>
            </a:r>
          </a:p>
        </p:txBody>
      </p:sp>
      <p:sp>
        <p:nvSpPr>
          <p:cNvPr id="3" name="Content Placeholder 2"/>
          <p:cNvSpPr>
            <a:spLocks noGrp="1"/>
          </p:cNvSpPr>
          <p:nvPr>
            <p:ph idx="1"/>
          </p:nvPr>
        </p:nvSpPr>
        <p:spPr/>
        <p:txBody>
          <a:bodyPr/>
          <a:lstStyle/>
          <a:p>
            <a:r>
              <a:rPr lang="en-US" dirty="0">
                <a:hlinkClick r:id="rId2"/>
              </a:rPr>
              <a:t>https://github.com/RHIT-CSSE/csse220/tree/master/Homework/IntroToUnitTesting</a:t>
            </a:r>
            <a:endParaRPr lang="en-US" dirty="0"/>
          </a:p>
        </p:txBody>
      </p:sp>
    </p:spTree>
    <p:extLst>
      <p:ext uri="{BB962C8B-B14F-4D97-AF65-F5344CB8AC3E}">
        <p14:creationId xmlns:p14="http://schemas.microsoft.com/office/powerpoint/2010/main" val="15977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Review - Written</a:t>
            </a:r>
          </a:p>
        </p:txBody>
      </p:sp>
      <p:sp>
        <p:nvSpPr>
          <p:cNvPr id="3" name="Text Placeholder 2"/>
          <p:cNvSpPr>
            <a:spLocks noGrp="1"/>
          </p:cNvSpPr>
          <p:nvPr>
            <p:ph type="body" idx="1"/>
          </p:nvPr>
        </p:nvSpPr>
        <p:spPr/>
        <p:txBody>
          <a:bodyPr/>
          <a:lstStyle/>
          <a:p>
            <a:r>
              <a:rPr lang="en-US" dirty="0"/>
              <a:t>Review for written portion of Exam 1</a:t>
            </a:r>
          </a:p>
        </p:txBody>
      </p:sp>
    </p:spTree>
    <p:extLst>
      <p:ext uri="{BB962C8B-B14F-4D97-AF65-F5344CB8AC3E}">
        <p14:creationId xmlns:p14="http://schemas.microsoft.com/office/powerpoint/2010/main" val="212441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Encapsulation</a:t>
            </a:r>
          </a:p>
          <a:p>
            <a:r>
              <a:rPr lang="en-US" dirty="0"/>
              <a:t>Minimize Dependencies</a:t>
            </a:r>
          </a:p>
          <a:p>
            <a:pPr lvl="1"/>
            <a:r>
              <a:rPr lang="en-US" dirty="0"/>
              <a:t>Tell don’t ask</a:t>
            </a:r>
          </a:p>
          <a:p>
            <a:pPr lvl="1"/>
            <a:r>
              <a:rPr lang="en-US" dirty="0"/>
              <a:t>Don’t use message chains</a:t>
            </a:r>
          </a:p>
          <a:p>
            <a:r>
              <a:rPr lang="en-US" dirty="0"/>
              <a:t>Coupling</a:t>
            </a:r>
          </a:p>
          <a:p>
            <a:r>
              <a:rPr lang="en-US" dirty="0"/>
              <a:t>Cohesion</a:t>
            </a:r>
          </a:p>
        </p:txBody>
      </p:sp>
    </p:spTree>
    <p:extLst>
      <p:ext uri="{BB962C8B-B14F-4D97-AF65-F5344CB8AC3E}">
        <p14:creationId xmlns:p14="http://schemas.microsoft.com/office/powerpoint/2010/main" val="51755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189037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35840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rgbClr val="00B050"/>
                </a:solidFill>
              </a:rPr>
              <a:t>Scope of a parameter</a:t>
            </a:r>
            <a:r>
              <a:rPr lang="en-US" sz="2400" i="1" dirty="0"/>
              <a:t>:</a:t>
            </a:r>
            <a:r>
              <a:rPr lang="en-US" sz="2400" dirty="0"/>
              <a:t>  throughout the entire method body</a:t>
            </a:r>
            <a:br>
              <a:rPr lang="en-US" sz="2400" dirty="0"/>
            </a:br>
            <a:endParaRPr lang="en-US" sz="1600" dirty="0"/>
          </a:p>
          <a:p>
            <a:pPr marL="0" indent="0">
              <a:buNone/>
              <a:defRPr/>
            </a:pP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sum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prev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.get(</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p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534859C7-AA19-6949-A18B-04E0ECF36C96}"/>
              </a:ext>
            </a:extLst>
          </p:cNvPr>
          <p:cNvSpPr/>
          <p:nvPr/>
        </p:nvSpPr>
        <p:spPr>
          <a:xfrm>
            <a:off x="838200" y="3352800"/>
            <a:ext cx="6781800" cy="2438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378F54-728A-C941-96CC-BD3F75D7DB0C}"/>
              </a:ext>
            </a:extLst>
          </p:cNvPr>
          <p:cNvSpPr/>
          <p:nvPr/>
        </p:nvSpPr>
        <p:spPr>
          <a:xfrm>
            <a:off x="492550" y="2255520"/>
            <a:ext cx="523450" cy="1076960"/>
          </a:xfrm>
          <a:custGeom>
            <a:avLst/>
            <a:gdLst>
              <a:gd name="connsiteX0" fmla="*/ 523450 w 523450"/>
              <a:gd name="connsiteY0" fmla="*/ 0 h 1076960"/>
              <a:gd name="connsiteX1" fmla="*/ 5290 w 523450"/>
              <a:gd name="connsiteY1" fmla="*/ 640080 h 1076960"/>
              <a:gd name="connsiteX2" fmla="*/ 299930 w 523450"/>
              <a:gd name="connsiteY2" fmla="*/ 1076960 h 1076960"/>
            </a:gdLst>
            <a:ahLst/>
            <a:cxnLst>
              <a:cxn ang="0">
                <a:pos x="connsiteX0" y="connsiteY0"/>
              </a:cxn>
              <a:cxn ang="0">
                <a:pos x="connsiteX1" y="connsiteY1"/>
              </a:cxn>
              <a:cxn ang="0">
                <a:pos x="connsiteX2" y="connsiteY2"/>
              </a:cxn>
            </a:cxnLst>
            <a:rect l="l" t="t" r="r" b="b"/>
            <a:pathLst>
              <a:path w="523450" h="1076960">
                <a:moveTo>
                  <a:pt x="523450" y="0"/>
                </a:moveTo>
                <a:cubicBezTo>
                  <a:pt x="282996" y="230293"/>
                  <a:pt x="42543" y="460587"/>
                  <a:pt x="5290" y="640080"/>
                </a:cubicBezTo>
                <a:cubicBezTo>
                  <a:pt x="-31963" y="819573"/>
                  <a:pt x="133983" y="948266"/>
                  <a:pt x="299930" y="107696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F10EAB75-B4D5-1541-8397-42B0AA1B06C1}"/>
              </a:ext>
            </a:extLst>
          </p:cNvPr>
          <p:cNvSpPr/>
          <p:nvPr/>
        </p:nvSpPr>
        <p:spPr>
          <a:xfrm>
            <a:off x="2915920" y="2235200"/>
            <a:ext cx="4781165" cy="812800"/>
          </a:xfrm>
          <a:custGeom>
            <a:avLst/>
            <a:gdLst>
              <a:gd name="connsiteX0" fmla="*/ 0 w 4781165"/>
              <a:gd name="connsiteY0" fmla="*/ 0 h 812800"/>
              <a:gd name="connsiteX1" fmla="*/ 60960 w 4781165"/>
              <a:gd name="connsiteY1" fmla="*/ 182880 h 812800"/>
              <a:gd name="connsiteX2" fmla="*/ 365760 w 4781165"/>
              <a:gd name="connsiteY2" fmla="*/ 223520 h 812800"/>
              <a:gd name="connsiteX3" fmla="*/ 4206240 w 4781165"/>
              <a:gd name="connsiteY3" fmla="*/ 213360 h 812800"/>
              <a:gd name="connsiteX4" fmla="*/ 4693920 w 4781165"/>
              <a:gd name="connsiteY4" fmla="*/ 81280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165" h="812800">
                <a:moveTo>
                  <a:pt x="0" y="0"/>
                </a:moveTo>
                <a:cubicBezTo>
                  <a:pt x="0" y="72813"/>
                  <a:pt x="0" y="145627"/>
                  <a:pt x="60960" y="182880"/>
                </a:cubicBezTo>
                <a:cubicBezTo>
                  <a:pt x="121920" y="220133"/>
                  <a:pt x="365760" y="223520"/>
                  <a:pt x="365760" y="223520"/>
                </a:cubicBezTo>
                <a:cubicBezTo>
                  <a:pt x="1056640" y="228600"/>
                  <a:pt x="3484880" y="115147"/>
                  <a:pt x="4206240" y="213360"/>
                </a:cubicBezTo>
                <a:cubicBezTo>
                  <a:pt x="4927600" y="311573"/>
                  <a:pt x="4810760" y="562186"/>
                  <a:pt x="4693920" y="81280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38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a:ln>
            <a:solidFill>
              <a:srgbClr val="C00000"/>
            </a:solidFill>
          </a:ln>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dirty="0"/>
              <a:t>A </a:t>
            </a:r>
            <a:r>
              <a:rPr lang="en-US" sz="2400" i="1" dirty="0"/>
              <a:t>block</a:t>
            </a:r>
            <a:r>
              <a:rPr lang="en-US" sz="2400" dirty="0"/>
              <a:t> is created by curly braces, here is a block: </a:t>
            </a:r>
            <a:r>
              <a:rPr lang="en-US" sz="2400" dirty="0">
                <a:latin typeface="Courier New" panose="02070309020205020404" pitchFamily="49" charset="0"/>
                <a:cs typeface="Courier New" panose="02070309020205020404" pitchFamily="49" charset="0"/>
              </a:rPr>
              <a:t>{ … }</a:t>
            </a:r>
            <a:br>
              <a:rPr lang="en-US" sz="2400" dirty="0"/>
            </a:br>
            <a:endParaRPr lang="en-US" sz="1600" dirty="0"/>
          </a:p>
          <a:p>
            <a:pPr>
              <a:defRPr/>
            </a:pPr>
            <a:r>
              <a:rPr lang="en-US" sz="2400" b="1" i="1" dirty="0">
                <a:solidFill>
                  <a:srgbClr val="C00000"/>
                </a:solidFill>
              </a:rPr>
              <a:t>Scope of a local variable</a:t>
            </a:r>
            <a:r>
              <a:rPr lang="en-US" sz="2400" i="1" dirty="0"/>
              <a:t>: </a:t>
            </a:r>
            <a:r>
              <a:rPr lang="en-US" sz="2400" dirty="0"/>
              <a:t> from its declaration to end of block it is declared in</a:t>
            </a: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pts)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a:t>
            </a:r>
            <a:r>
              <a:rPr lang="en-US" sz="2000" b="1" dirty="0">
                <a:solidFill>
                  <a:srgbClr val="C00000"/>
                </a:solidFill>
                <a:latin typeface="Courier New" panose="02070309020205020404" pitchFamily="49" charset="0"/>
                <a:cs typeface="Courier New" panose="02070309020205020404" pitchFamily="49" charset="0"/>
              </a:rPr>
              <a:t>sum</a:t>
            </a:r>
            <a:r>
              <a:rPr lang="en-US" sz="2000" dirty="0">
                <a:latin typeface="Courier New" panose="02070309020205020404" pitchFamily="49" charset="0"/>
                <a:cs typeface="Courier New" panose="02070309020205020404" pitchFamily="49" charset="0"/>
              </a:rPr>
              <a:t>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prev</a:t>
            </a:r>
            <a:r>
              <a:rPr lang="en-US" sz="2000" dirty="0">
                <a:latin typeface="Courier New" panose="02070309020205020404" pitchFamily="49" charset="0"/>
                <a:cs typeface="Courier New" panose="02070309020205020404" pitchFamily="49" charset="0"/>
              </a:rPr>
              <a:t> = pts.get(pts.size()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a:t>
            </a:r>
            <a:r>
              <a:rPr lang="en-US" sz="2000" dirty="0">
                <a:latin typeface="Courier New" panose="02070309020205020404" pitchFamily="49" charset="0"/>
                <a:cs typeface="Courier New" panose="02070309020205020404" pitchFamily="49" charset="0"/>
              </a:rPr>
              <a:t> : pts)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B9469EB4-409C-F44F-832D-EDE73A4381A0}"/>
              </a:ext>
            </a:extLst>
          </p:cNvPr>
          <p:cNvSpPr/>
          <p:nvPr/>
        </p:nvSpPr>
        <p:spPr>
          <a:xfrm>
            <a:off x="1524000" y="4343400"/>
            <a:ext cx="4800600" cy="1143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 name="Rounded Rectangle 2">
            <a:extLst>
              <a:ext uri="{FF2B5EF4-FFF2-40B4-BE49-F238E27FC236}">
                <a16:creationId xmlns:a16="http://schemas.microsoft.com/office/drawing/2014/main" id="{3C98F043-3E64-B14E-B659-EC3892C1A67C}"/>
              </a:ext>
            </a:extLst>
          </p:cNvPr>
          <p:cNvSpPr/>
          <p:nvPr/>
        </p:nvSpPr>
        <p:spPr>
          <a:xfrm>
            <a:off x="3441300" y="4083700"/>
            <a:ext cx="228600" cy="228600"/>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41DC6F-AD38-E244-99BF-2F326EC5E27F}"/>
              </a:ext>
            </a:extLst>
          </p:cNvPr>
          <p:cNvSpPr/>
          <p:nvPr/>
        </p:nvSpPr>
        <p:spPr>
          <a:xfrm>
            <a:off x="3682203" y="4015068"/>
            <a:ext cx="1279340" cy="315006"/>
          </a:xfrm>
          <a:custGeom>
            <a:avLst/>
            <a:gdLst>
              <a:gd name="connsiteX0" fmla="*/ 0 w 1279340"/>
              <a:gd name="connsiteY0" fmla="*/ 118184 h 315006"/>
              <a:gd name="connsiteX1" fmla="*/ 405944 w 1279340"/>
              <a:gd name="connsiteY1" fmla="*/ 27974 h 315006"/>
              <a:gd name="connsiteX2" fmla="*/ 1021011 w 1279340"/>
              <a:gd name="connsiteY2" fmla="*/ 23874 h 315006"/>
              <a:gd name="connsiteX3" fmla="*/ 1279340 w 1279340"/>
              <a:gd name="connsiteY3" fmla="*/ 315006 h 315006"/>
            </a:gdLst>
            <a:ahLst/>
            <a:cxnLst>
              <a:cxn ang="0">
                <a:pos x="connsiteX0" y="connsiteY0"/>
              </a:cxn>
              <a:cxn ang="0">
                <a:pos x="connsiteX1" y="connsiteY1"/>
              </a:cxn>
              <a:cxn ang="0">
                <a:pos x="connsiteX2" y="connsiteY2"/>
              </a:cxn>
              <a:cxn ang="0">
                <a:pos x="connsiteX3" y="connsiteY3"/>
              </a:cxn>
            </a:cxnLst>
            <a:rect l="l" t="t" r="r" b="b"/>
            <a:pathLst>
              <a:path w="1279340" h="315006">
                <a:moveTo>
                  <a:pt x="0" y="118184"/>
                </a:moveTo>
                <a:cubicBezTo>
                  <a:pt x="117888" y="80938"/>
                  <a:pt x="235776" y="43692"/>
                  <a:pt x="405944" y="27974"/>
                </a:cubicBezTo>
                <a:cubicBezTo>
                  <a:pt x="576112" y="12256"/>
                  <a:pt x="875445" y="-23965"/>
                  <a:pt x="1021011" y="23874"/>
                </a:cubicBezTo>
                <a:cubicBezTo>
                  <a:pt x="1166577" y="71713"/>
                  <a:pt x="1222958" y="193359"/>
                  <a:pt x="1279340" y="31500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E814E3E-474D-0445-A86F-6BA76E3A41C5}"/>
              </a:ext>
            </a:extLst>
          </p:cNvPr>
          <p:cNvGrpSpPr/>
          <p:nvPr/>
        </p:nvGrpSpPr>
        <p:grpSpPr>
          <a:xfrm>
            <a:off x="1012555" y="3577528"/>
            <a:ext cx="6209655" cy="2381572"/>
            <a:chOff x="1012555" y="3577528"/>
            <a:chExt cx="6209655" cy="2381572"/>
          </a:xfrm>
        </p:grpSpPr>
        <p:cxnSp>
          <p:nvCxnSpPr>
            <p:cNvPr id="10" name="Straight Connector 9">
              <a:extLst>
                <a:ext uri="{FF2B5EF4-FFF2-40B4-BE49-F238E27FC236}">
                  <a16:creationId xmlns:a16="http://schemas.microsoft.com/office/drawing/2014/main" id="{CA9BFFB2-6923-9B4C-A30D-32B6F308987D}"/>
                </a:ext>
              </a:extLst>
            </p:cNvPr>
            <p:cNvCxnSpPr>
              <a:cxnSpLocks/>
            </p:cNvCxnSpPr>
            <p:nvPr/>
          </p:nvCxnSpPr>
          <p:spPr>
            <a:xfrm>
              <a:off x="1022888" y="5959100"/>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98238D-35FC-864B-9065-19D898A859A7}"/>
                </a:ext>
              </a:extLst>
            </p:cNvPr>
            <p:cNvCxnSpPr/>
            <p:nvPr/>
          </p:nvCxnSpPr>
          <p:spPr>
            <a:xfrm>
              <a:off x="1015139" y="3580108"/>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83601A-F09C-954F-ADA7-4B6003CBD682}"/>
                </a:ext>
              </a:extLst>
            </p:cNvPr>
            <p:cNvCxnSpPr/>
            <p:nvPr/>
          </p:nvCxnSpPr>
          <p:spPr>
            <a:xfrm>
              <a:off x="7219627" y="3585276"/>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F7DC0D-7E6E-E248-B51B-1455044BDE30}"/>
                </a:ext>
              </a:extLst>
            </p:cNvPr>
            <p:cNvCxnSpPr>
              <a:cxnSpLocks/>
            </p:cNvCxnSpPr>
            <p:nvPr/>
          </p:nvCxnSpPr>
          <p:spPr>
            <a:xfrm>
              <a:off x="1012555" y="3577528"/>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A017E029-513C-A84E-9DCA-B7838AC7F1CD}"/>
              </a:ext>
            </a:extLst>
          </p:cNvPr>
          <p:cNvSpPr/>
          <p:nvPr/>
        </p:nvSpPr>
        <p:spPr>
          <a:xfrm>
            <a:off x="7752249" y="4313717"/>
            <a:ext cx="736099" cy="646331"/>
          </a:xfrm>
          <a:prstGeom prst="rect">
            <a:avLst/>
          </a:prstGeom>
          <a:ln>
            <a:solidFill>
              <a:srgbClr val="C00000"/>
            </a:solidFill>
          </a:ln>
        </p:spPr>
        <p:txBody>
          <a:bodyPr wrap="none">
            <a:spAutoFit/>
          </a:bodyPr>
          <a:lstStyle/>
          <a:p>
            <a:r>
              <a:rPr lang="en-US" b="1" dirty="0">
                <a:solidFill>
                  <a:srgbClr val="C00000"/>
                </a:solidFill>
                <a:latin typeface="Courier New" panose="02070309020205020404" pitchFamily="49" charset="0"/>
                <a:cs typeface="Courier New" panose="02070309020205020404" pitchFamily="49" charset="0"/>
              </a:rPr>
              <a:t>sum</a:t>
            </a:r>
          </a:p>
          <a:p>
            <a:r>
              <a:rPr lang="en-US" b="1" dirty="0">
                <a:solidFill>
                  <a:srgbClr val="C00000"/>
                </a:solidFill>
                <a:latin typeface="Courier New" panose="02070309020205020404" pitchFamily="49" charset="0"/>
                <a:cs typeface="Courier New" panose="02070309020205020404" pitchFamily="49" charset="0"/>
              </a:rPr>
              <a:t>prev</a:t>
            </a:r>
            <a:endParaRPr lang="en-US" dirty="0"/>
          </a:p>
        </p:txBody>
      </p:sp>
      <p:sp>
        <p:nvSpPr>
          <p:cNvPr id="19" name="Freeform 18">
            <a:extLst>
              <a:ext uri="{FF2B5EF4-FFF2-40B4-BE49-F238E27FC236}">
                <a16:creationId xmlns:a16="http://schemas.microsoft.com/office/drawing/2014/main" id="{EFCA883E-1AF2-CB4A-B02D-C0AB6B4BEA5B}"/>
              </a:ext>
            </a:extLst>
          </p:cNvPr>
          <p:cNvSpPr/>
          <p:nvPr/>
        </p:nvSpPr>
        <p:spPr>
          <a:xfrm>
            <a:off x="7222211" y="4688238"/>
            <a:ext cx="519193" cy="309966"/>
          </a:xfrm>
          <a:custGeom>
            <a:avLst/>
            <a:gdLst>
              <a:gd name="connsiteX0" fmla="*/ 519193 w 519193"/>
              <a:gd name="connsiteY0" fmla="*/ 0 h 309966"/>
              <a:gd name="connsiteX1" fmla="*/ 348711 w 519193"/>
              <a:gd name="connsiteY1" fmla="*/ 201478 h 309966"/>
              <a:gd name="connsiteX2" fmla="*/ 0 w 519193"/>
              <a:gd name="connsiteY2" fmla="*/ 309966 h 309966"/>
            </a:gdLst>
            <a:ahLst/>
            <a:cxnLst>
              <a:cxn ang="0">
                <a:pos x="connsiteX0" y="connsiteY0"/>
              </a:cxn>
              <a:cxn ang="0">
                <a:pos x="connsiteX1" y="connsiteY1"/>
              </a:cxn>
              <a:cxn ang="0">
                <a:pos x="connsiteX2" y="connsiteY2"/>
              </a:cxn>
            </a:cxnLst>
            <a:rect l="l" t="t" r="r" b="b"/>
            <a:pathLst>
              <a:path w="519193" h="309966">
                <a:moveTo>
                  <a:pt x="519193" y="0"/>
                </a:moveTo>
                <a:cubicBezTo>
                  <a:pt x="477218" y="74908"/>
                  <a:pt x="435243" y="149817"/>
                  <a:pt x="348711" y="201478"/>
                </a:cubicBezTo>
                <a:cubicBezTo>
                  <a:pt x="262179" y="253139"/>
                  <a:pt x="131089" y="281552"/>
                  <a:pt x="0" y="30996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2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79"/>
            <a:ext cx="4114800" cy="3786995"/>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Scope of a class's member</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Allows a method to call another method that appears anywhere else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by using the class's name:</a:t>
            </a:r>
          </a:p>
          <a:p>
            <a:pPr lvl="1">
              <a:defRPr/>
            </a:pPr>
            <a:r>
              <a:rPr lang="en-US" sz="2000" b="1" dirty="0">
                <a:solidFill>
                  <a:srgbClr val="0070C0"/>
                </a:solidFill>
                <a:latin typeface="Consolas" pitchFamily="49" charset="0"/>
              </a:rPr>
              <a:t>Math.sqrt()</a:t>
            </a:r>
          </a:p>
          <a:p>
            <a:pPr lvl="1">
              <a:defRPr/>
            </a:pPr>
            <a:r>
              <a:rPr lang="en-US" sz="2000" b="1" dirty="0">
                <a:solidFill>
                  <a:srgbClr val="0070C0"/>
                </a:solidFill>
                <a:latin typeface="Consolas" pitchFamily="49" charset="0"/>
              </a:rPr>
              <a:t>System.in</a:t>
            </a: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800350"/>
            <a:ext cx="3919746" cy="222885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249517" y="3876675"/>
            <a:ext cx="3703983" cy="5715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half" idx="2"/>
          </p:nvPr>
        </p:nvSpPr>
        <p:spPr>
          <a:xfrm>
            <a:off x="4838700" y="1758626"/>
            <a:ext cx="4495800" cy="3870649"/>
          </a:xfrm>
        </p:spPr>
        <p:txBody>
          <a:bodyPr>
            <a:normAutofit lnSpcReduction="10000"/>
          </a:bodyPr>
          <a:lstStyle/>
          <a:p>
            <a:pPr marL="109537" indent="0">
              <a:buNone/>
            </a:pPr>
            <a:r>
              <a:rPr lang="en-US" sz="1600" dirty="0">
                <a:latin typeface="Consolas"/>
                <a:cs typeface="Consolas"/>
              </a:rPr>
              <a:t>Class MyClass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aMethod(params…)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a:latin typeface="Consolas"/>
                <a:cs typeface="Consolas"/>
              </a:rPr>
              <a:t>int k </a:t>
            </a:r>
            <a:r>
              <a:rPr lang="en-US" sz="1600" dirty="0">
                <a:latin typeface="Consolas"/>
                <a:cs typeface="Consolas"/>
              </a:rPr>
              <a:t>= 0</a:t>
            </a:r>
            <a:r>
              <a:rPr lang="en-US" sz="1600">
                <a:latin typeface="Consolas"/>
                <a:cs typeface="Consolas"/>
              </a:rPr>
              <a:t>; k </a:t>
            </a:r>
            <a:r>
              <a:rPr lang="en-US" sz="1600" dirty="0">
                <a:latin typeface="Consolas"/>
                <a:cs typeface="Consolas"/>
              </a:rPr>
              <a:t>&lt; 10</a:t>
            </a:r>
            <a:r>
              <a:rPr lang="en-US" sz="1600">
                <a:latin typeface="Consolas"/>
                <a:cs typeface="Consolas"/>
              </a:rPr>
              <a:t>; k++) </a:t>
            </a:r>
            <a:endParaRPr lang="en-US" sz="1600" dirty="0">
              <a:latin typeface="Consolas"/>
              <a:cs typeface="Consolas"/>
            </a:endParaRP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56800"/>
              <a:gd name="adj6" fmla="val -95554"/>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80294"/>
              <a:gd name="adj6" fmla="val -6652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603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TempReading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double temp;</a:t>
            </a:r>
          </a:p>
          <a:p>
            <a:pPr>
              <a:defRPr/>
            </a:pP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setTemp(double temp) {</a:t>
            </a:r>
          </a:p>
          <a:p>
            <a:pPr>
              <a:defRPr/>
            </a:pPr>
            <a:r>
              <a:rPr lang="en-US" sz="2400" dirty="0">
                <a:latin typeface="Courier New" panose="02070309020205020404" pitchFamily="49" charset="0"/>
                <a:cs typeface="Courier New" panose="02070309020205020404" pitchFamily="49" charset="0"/>
              </a:rPr>
              <a:t>		   …  temp …</a:t>
            </a:r>
          </a:p>
          <a:p>
            <a:pPr>
              <a:defRPr/>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 …</a:t>
            </a:r>
          </a:p>
          <a:p>
            <a:pPr>
              <a:defRPr/>
            </a:pPr>
            <a:r>
              <a:rPr lang="en-US" sz="2400" dirty="0">
                <a:latin typeface="Courier New" panose="02070309020205020404" pitchFamily="49" charset="0"/>
                <a:cs typeface="Courier New" panose="02070309020205020404"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dirty="0">
                <a:latin typeface="Courier New" panose="02070309020205020404" pitchFamily="49" charset="0"/>
                <a:cs typeface="Courier New" panose="02070309020205020404" pitchFamily="49" charset="0"/>
              </a:rPr>
              <a:t>this.temp = temp;</a:t>
            </a:r>
          </a:p>
        </p:txBody>
      </p:sp>
      <p:sp>
        <p:nvSpPr>
          <p:cNvPr id="8" name="Rounded Rectangle 7"/>
          <p:cNvSpPr/>
          <p:nvPr/>
        </p:nvSpPr>
        <p:spPr>
          <a:xfrm>
            <a:off x="1099930" y="4738204"/>
            <a:ext cx="6036365" cy="1536700"/>
          </a:xfrm>
          <a:prstGeom prst="roundRect">
            <a:avLst/>
          </a:prstGeom>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rgbClr val="C00000"/>
                </a:solidFill>
                <a:latin typeface="Consolas" pitchFamily="49" charset="0"/>
              </a:rPr>
              <a:t>this</a:t>
            </a:r>
            <a:r>
              <a:rPr lang="en-US" sz="2400" dirty="0"/>
              <a:t>.  </a:t>
            </a:r>
          </a:p>
          <a:p>
            <a:pPr algn="ctr">
              <a:defRPr/>
            </a:pPr>
            <a:r>
              <a:rPr lang="en-US" sz="2400" dirty="0"/>
              <a:t>It prevents accidental shadowing.</a:t>
            </a:r>
          </a:p>
        </p:txBody>
      </p:sp>
      <p:sp>
        <p:nvSpPr>
          <p:cNvPr id="10" name="Freeform 9">
            <a:extLst>
              <a:ext uri="{FF2B5EF4-FFF2-40B4-BE49-F238E27FC236}">
                <a16:creationId xmlns:a16="http://schemas.microsoft.com/office/drawing/2014/main" id="{493D24F1-0EF1-8F42-8ABA-7BB5BE83031F}"/>
              </a:ext>
            </a:extLst>
          </p:cNvPr>
          <p:cNvSpPr/>
          <p:nvPr/>
        </p:nvSpPr>
        <p:spPr>
          <a:xfrm>
            <a:off x="5279196" y="2707165"/>
            <a:ext cx="1720694" cy="756754"/>
          </a:xfrm>
          <a:custGeom>
            <a:avLst/>
            <a:gdLst>
              <a:gd name="connsiteX0" fmla="*/ 1720694 w 1720694"/>
              <a:gd name="connsiteY0" fmla="*/ 0 h 756754"/>
              <a:gd name="connsiteX1" fmla="*/ 1468445 w 1720694"/>
              <a:gd name="connsiteY1" fmla="*/ 414407 h 756754"/>
              <a:gd name="connsiteX2" fmla="*/ 382877 w 1720694"/>
              <a:gd name="connsiteY2" fmla="*/ 756744 h 756754"/>
              <a:gd name="connsiteX3" fmla="*/ 0 w 1720694"/>
              <a:gd name="connsiteY3" fmla="*/ 423416 h 756754"/>
            </a:gdLst>
            <a:ahLst/>
            <a:cxnLst>
              <a:cxn ang="0">
                <a:pos x="connsiteX0" y="connsiteY0"/>
              </a:cxn>
              <a:cxn ang="0">
                <a:pos x="connsiteX1" y="connsiteY1"/>
              </a:cxn>
              <a:cxn ang="0">
                <a:pos x="connsiteX2" y="connsiteY2"/>
              </a:cxn>
              <a:cxn ang="0">
                <a:pos x="connsiteX3" y="connsiteY3"/>
              </a:cxn>
            </a:cxnLst>
            <a:rect l="l" t="t" r="r" b="b"/>
            <a:pathLst>
              <a:path w="1720694" h="756754">
                <a:moveTo>
                  <a:pt x="1720694" y="0"/>
                </a:moveTo>
                <a:cubicBezTo>
                  <a:pt x="1706054" y="144141"/>
                  <a:pt x="1691414" y="288283"/>
                  <a:pt x="1468445" y="414407"/>
                </a:cubicBezTo>
                <a:cubicBezTo>
                  <a:pt x="1245475" y="540531"/>
                  <a:pt x="627618" y="755243"/>
                  <a:pt x="382877" y="756744"/>
                </a:cubicBezTo>
                <a:cubicBezTo>
                  <a:pt x="138136" y="758245"/>
                  <a:pt x="69068" y="590830"/>
                  <a:pt x="0" y="42341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45C3D-4FFA-F048-85F8-44100CBDB6F1}"/>
              </a:ext>
            </a:extLst>
          </p:cNvPr>
          <p:cNvSpPr/>
          <p:nvPr/>
        </p:nvSpPr>
        <p:spPr>
          <a:xfrm>
            <a:off x="2711669" y="2819775"/>
            <a:ext cx="1702676" cy="3468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51D9CDF1-1D7C-AD4C-9885-67D89CCDECD6}"/>
              </a:ext>
            </a:extLst>
          </p:cNvPr>
          <p:cNvSpPr/>
          <p:nvPr/>
        </p:nvSpPr>
        <p:spPr>
          <a:xfrm>
            <a:off x="3684627" y="1945915"/>
            <a:ext cx="990975" cy="864852"/>
          </a:xfrm>
          <a:custGeom>
            <a:avLst/>
            <a:gdLst>
              <a:gd name="connsiteX0" fmla="*/ 0 w 990975"/>
              <a:gd name="connsiteY0" fmla="*/ 864852 h 864852"/>
              <a:gd name="connsiteX1" fmla="*/ 117115 w 990975"/>
              <a:gd name="connsiteY1" fmla="*/ 716205 h 864852"/>
              <a:gd name="connsiteX2" fmla="*/ 130628 w 990975"/>
              <a:gd name="connsiteY2" fmla="*/ 391886 h 864852"/>
              <a:gd name="connsiteX3" fmla="*/ 806293 w 990975"/>
              <a:gd name="connsiteY3" fmla="*/ 220718 h 864852"/>
              <a:gd name="connsiteX4" fmla="*/ 990975 w 990975"/>
              <a:gd name="connsiteY4" fmla="*/ 0 h 864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975" h="864852">
                <a:moveTo>
                  <a:pt x="0" y="864852"/>
                </a:moveTo>
                <a:cubicBezTo>
                  <a:pt x="47672" y="829942"/>
                  <a:pt x="95344" y="795033"/>
                  <a:pt x="117115" y="716205"/>
                </a:cubicBezTo>
                <a:cubicBezTo>
                  <a:pt x="138886" y="637377"/>
                  <a:pt x="15765" y="474467"/>
                  <a:pt x="130628" y="391886"/>
                </a:cubicBezTo>
                <a:cubicBezTo>
                  <a:pt x="245491" y="309305"/>
                  <a:pt x="662902" y="286032"/>
                  <a:pt x="806293" y="220718"/>
                </a:cubicBezTo>
                <a:cubicBezTo>
                  <a:pt x="949684" y="155404"/>
                  <a:pt x="970329" y="77702"/>
                  <a:pt x="99097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228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15498</TotalTime>
  <Words>1574</Words>
  <Application>Microsoft Macintosh PowerPoint</Application>
  <PresentationFormat>On-screen Show (4:3)</PresentationFormat>
  <Paragraphs>194</Paragraphs>
  <Slides>22</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Courier New</vt:lpstr>
      <vt:lpstr>Office Theme</vt:lpstr>
      <vt:lpstr>CSSE 220</vt:lpstr>
      <vt:lpstr>Outline</vt:lpstr>
      <vt:lpstr>Review</vt:lpstr>
      <vt:lpstr>Rule of Thumb: No Global Variables</vt:lpstr>
      <vt:lpstr>Rule of Thumb: No Global Variables</vt:lpstr>
      <vt:lpstr>Variable Scope</vt:lpstr>
      <vt:lpstr>Variable Scope</vt:lpstr>
      <vt:lpstr>Member Scope (Field or Method)</vt:lpstr>
      <vt:lpstr>Overlapping Scope and Shadowing</vt:lpstr>
      <vt:lpstr>Global/Static Variables are bad, why? </vt:lpstr>
      <vt:lpstr>Global/Static Variables are bad, why? </vt:lpstr>
      <vt:lpstr>Console Input with java.util.scanner</vt:lpstr>
      <vt:lpstr>Console input with Scanner</vt:lpstr>
      <vt:lpstr>Unit Testing</vt:lpstr>
      <vt:lpstr>Why Unit Testing?</vt:lpstr>
      <vt:lpstr>Unit Tests (as done in CSSE120)</vt:lpstr>
      <vt:lpstr>Why JUnit?</vt:lpstr>
      <vt:lpstr>What are quality unit tests?</vt:lpstr>
      <vt:lpstr>What is a poor quality test case?</vt:lpstr>
      <vt:lpstr>Unit Testing</vt:lpstr>
      <vt:lpstr>UnitTesting Homework</vt:lpstr>
      <vt:lpstr>Exam 1 Review - Written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257</cp:revision>
  <cp:lastPrinted>2015-09-17T13:25:27Z</cp:lastPrinted>
  <dcterms:created xsi:type="dcterms:W3CDTF">2007-11-19T15:20:41Z</dcterms:created>
  <dcterms:modified xsi:type="dcterms:W3CDTF">2022-01-06T14:15:56Z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