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29"/>
  </p:notesMasterIdLst>
  <p:handoutMasterIdLst>
    <p:handoutMasterId r:id="rId30"/>
  </p:handoutMasterIdLst>
  <p:sldIdLst>
    <p:sldId id="300" r:id="rId5"/>
    <p:sldId id="319" r:id="rId6"/>
    <p:sldId id="269" r:id="rId7"/>
    <p:sldId id="302" r:id="rId8"/>
    <p:sldId id="382" r:id="rId9"/>
    <p:sldId id="383" r:id="rId10"/>
    <p:sldId id="310" r:id="rId11"/>
    <p:sldId id="265" r:id="rId12"/>
    <p:sldId id="266" r:id="rId13"/>
    <p:sldId id="268" r:id="rId14"/>
    <p:sldId id="375" r:id="rId15"/>
    <p:sldId id="376" r:id="rId16"/>
    <p:sldId id="377" r:id="rId17"/>
    <p:sldId id="379" r:id="rId18"/>
    <p:sldId id="380" r:id="rId19"/>
    <p:sldId id="378" r:id="rId20"/>
    <p:sldId id="385" r:id="rId21"/>
    <p:sldId id="381" r:id="rId22"/>
    <p:sldId id="258" r:id="rId23"/>
    <p:sldId id="384" r:id="rId24"/>
    <p:sldId id="270" r:id="rId25"/>
    <p:sldId id="271" r:id="rId26"/>
    <p:sldId id="272" r:id="rId27"/>
    <p:sldId id="273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6DCEC-30A4-4794-8141-6430DCF0A265}" v="3" dt="2023-11-21T15:39:48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281" autoAdjust="0"/>
  </p:normalViewPr>
  <p:slideViewPr>
    <p:cSldViewPr snapToGrid="0">
      <p:cViewPr varScale="1">
        <p:scale>
          <a:sx n="70" d="100"/>
          <a:sy n="70" d="100"/>
        </p:scale>
        <p:origin x="181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03E6DCEC-30A4-4794-8141-6430DCF0A265}"/>
    <pc:docChg chg="undo custSel addSld modSld">
      <pc:chgData name="Yoder, Jason" userId="28f4d4d8-da04-4f86-b14d-a21675737bc5" providerId="ADAL" clId="{03E6DCEC-30A4-4794-8141-6430DCF0A265}" dt="2023-11-21T15:46:31.032" v="276" actId="20577"/>
      <pc:docMkLst>
        <pc:docMk/>
      </pc:docMkLst>
      <pc:sldChg chg="addSp modSp add mod modNotesTx">
        <pc:chgData name="Yoder, Jason" userId="28f4d4d8-da04-4f86-b14d-a21675737bc5" providerId="ADAL" clId="{03E6DCEC-30A4-4794-8141-6430DCF0A265}" dt="2023-11-21T15:46:31.032" v="276" actId="20577"/>
        <pc:sldMkLst>
          <pc:docMk/>
          <pc:sldMk cId="3490648585" sldId="258"/>
        </pc:sldMkLst>
        <pc:spChg chg="mod">
          <ac:chgData name="Yoder, Jason" userId="28f4d4d8-da04-4f86-b14d-a21675737bc5" providerId="ADAL" clId="{03E6DCEC-30A4-4794-8141-6430DCF0A265}" dt="2023-11-21T15:45:24.787" v="221" actId="1076"/>
          <ac:spMkLst>
            <pc:docMk/>
            <pc:sldMk cId="3490648585" sldId="258"/>
            <ac:spMk id="2" creationId="{00000000-0000-0000-0000-000000000000}"/>
          </ac:spMkLst>
        </pc:spChg>
        <pc:spChg chg="mod">
          <ac:chgData name="Yoder, Jason" userId="28f4d4d8-da04-4f86-b14d-a21675737bc5" providerId="ADAL" clId="{03E6DCEC-30A4-4794-8141-6430DCF0A265}" dt="2023-11-21T15:46:31.032" v="276" actId="20577"/>
          <ac:spMkLst>
            <pc:docMk/>
            <pc:sldMk cId="3490648585" sldId="258"/>
            <ac:spMk id="3" creationId="{00000000-0000-0000-0000-000000000000}"/>
          </ac:spMkLst>
        </pc:spChg>
        <pc:spChg chg="add mod">
          <ac:chgData name="Yoder, Jason" userId="28f4d4d8-da04-4f86-b14d-a21675737bc5" providerId="ADAL" clId="{03E6DCEC-30A4-4794-8141-6430DCF0A265}" dt="2023-11-21T15:44:46.644" v="217" actId="20577"/>
          <ac:spMkLst>
            <pc:docMk/>
            <pc:sldMk cId="3490648585" sldId="258"/>
            <ac:spMk id="5" creationId="{B38A22DE-EAA2-2A6E-6B36-6CB57326C225}"/>
          </ac:spMkLst>
        </pc:spChg>
        <pc:picChg chg="mod">
          <ac:chgData name="Yoder, Jason" userId="28f4d4d8-da04-4f86-b14d-a21675737bc5" providerId="ADAL" clId="{03E6DCEC-30A4-4794-8141-6430DCF0A265}" dt="2023-11-21T15:45:26.906" v="222" actId="1076"/>
          <ac:picMkLst>
            <pc:docMk/>
            <pc:sldMk cId="3490648585" sldId="258"/>
            <ac:picMk id="4" creationId="{8EAB44CF-A3F6-4B4C-BC3A-0AA56C34627F}"/>
          </ac:picMkLst>
        </pc:picChg>
      </pc:sldChg>
      <pc:sldChg chg="addSp delSp modSp mod modNotesTx">
        <pc:chgData name="Yoder, Jason" userId="28f4d4d8-da04-4f86-b14d-a21675737bc5" providerId="ADAL" clId="{03E6DCEC-30A4-4794-8141-6430DCF0A265}" dt="2023-11-21T15:31:21.972" v="48" actId="1076"/>
        <pc:sldMkLst>
          <pc:docMk/>
          <pc:sldMk cId="3104463201" sldId="300"/>
        </pc:sldMkLst>
        <pc:spChg chg="del mod">
          <ac:chgData name="Yoder, Jason" userId="28f4d4d8-da04-4f86-b14d-a21675737bc5" providerId="ADAL" clId="{03E6DCEC-30A4-4794-8141-6430DCF0A265}" dt="2023-11-21T15:31:18.859" v="47" actId="478"/>
          <ac:spMkLst>
            <pc:docMk/>
            <pc:sldMk cId="3104463201" sldId="300"/>
            <ac:spMk id="3" creationId="{00000000-0000-0000-0000-000000000000}"/>
          </ac:spMkLst>
        </pc:spChg>
        <pc:spChg chg="add mod">
          <ac:chgData name="Yoder, Jason" userId="28f4d4d8-da04-4f86-b14d-a21675737bc5" providerId="ADAL" clId="{03E6DCEC-30A4-4794-8141-6430DCF0A265}" dt="2023-11-21T15:31:21.972" v="48" actId="1076"/>
          <ac:spMkLst>
            <pc:docMk/>
            <pc:sldMk cId="3104463201" sldId="300"/>
            <ac:spMk id="8" creationId="{55D4AF07-6744-AF07-4C40-5F09BC75DD40}"/>
          </ac:spMkLst>
        </pc:spChg>
      </pc:sldChg>
      <pc:sldChg chg="addSp modSp mod">
        <pc:chgData name="Yoder, Jason" userId="28f4d4d8-da04-4f86-b14d-a21675737bc5" providerId="ADAL" clId="{03E6DCEC-30A4-4794-8141-6430DCF0A265}" dt="2023-11-21T15:34:23.740" v="61" actId="1076"/>
        <pc:sldMkLst>
          <pc:docMk/>
          <pc:sldMk cId="232014179" sldId="382"/>
        </pc:sldMkLst>
        <pc:picChg chg="add mod">
          <ac:chgData name="Yoder, Jason" userId="28f4d4d8-da04-4f86-b14d-a21675737bc5" providerId="ADAL" clId="{03E6DCEC-30A4-4794-8141-6430DCF0A265}" dt="2023-11-21T15:34:23.740" v="61" actId="1076"/>
          <ac:picMkLst>
            <pc:docMk/>
            <pc:sldMk cId="232014179" sldId="382"/>
            <ac:picMk id="4" creationId="{44633198-4935-3084-822F-ABFCAB84F476}"/>
          </ac:picMkLst>
        </pc:picChg>
      </pc:sldChg>
      <pc:sldChg chg="addSp modSp mod">
        <pc:chgData name="Yoder, Jason" userId="28f4d4d8-da04-4f86-b14d-a21675737bc5" providerId="ADAL" clId="{03E6DCEC-30A4-4794-8141-6430DCF0A265}" dt="2023-11-21T15:34:05.061" v="59" actId="1076"/>
        <pc:sldMkLst>
          <pc:docMk/>
          <pc:sldMk cId="1141889518" sldId="383"/>
        </pc:sldMkLst>
        <pc:spChg chg="mod">
          <ac:chgData name="Yoder, Jason" userId="28f4d4d8-da04-4f86-b14d-a21675737bc5" providerId="ADAL" clId="{03E6DCEC-30A4-4794-8141-6430DCF0A265}" dt="2023-11-21T15:34:00.084" v="55" actId="14100"/>
          <ac:spMkLst>
            <pc:docMk/>
            <pc:sldMk cId="1141889518" sldId="383"/>
            <ac:spMk id="2" creationId="{0EAA58DD-CAF7-2612-ED73-C6C3BC806757}"/>
          </ac:spMkLst>
        </pc:spChg>
        <pc:picChg chg="add mod">
          <ac:chgData name="Yoder, Jason" userId="28f4d4d8-da04-4f86-b14d-a21675737bc5" providerId="ADAL" clId="{03E6DCEC-30A4-4794-8141-6430DCF0A265}" dt="2023-11-21T15:34:01.028" v="56" actId="1076"/>
          <ac:picMkLst>
            <pc:docMk/>
            <pc:sldMk cId="1141889518" sldId="383"/>
            <ac:picMk id="4" creationId="{6959979C-3053-5644-2E76-565B470D1D89}"/>
          </ac:picMkLst>
        </pc:picChg>
        <pc:picChg chg="add mod">
          <ac:chgData name="Yoder, Jason" userId="28f4d4d8-da04-4f86-b14d-a21675737bc5" providerId="ADAL" clId="{03E6DCEC-30A4-4794-8141-6430DCF0A265}" dt="2023-11-21T15:34:05.061" v="59" actId="1076"/>
          <ac:picMkLst>
            <pc:docMk/>
            <pc:sldMk cId="1141889518" sldId="383"/>
            <ac:picMk id="8" creationId="{1424ACDD-4614-947A-6E98-32CB2A29D0C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Note: You will want to use clicker for slides</a:t>
            </a:r>
            <a:r>
              <a:rPr lang="en-US" baseline="0" dirty="0"/>
              <a:t> today!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2DArraysAndMapsS</a:t>
            </a:r>
            <a:r>
              <a:rPr lang="en-US" baseline="0" dirty="0"/>
              <a:t>olution.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num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individual assignment, pair programming</a:t>
            </a:r>
            <a:r>
              <a:rPr lang="en-US" baseline="0"/>
              <a:t> is not allowed!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vague than top OK</a:t>
            </a:r>
          </a:p>
          <a:p>
            <a:endParaRPr lang="en-US"/>
          </a:p>
          <a:p>
            <a:r>
              <a:rPr lang="en-US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Exam, just immediately F</a:t>
            </a:r>
          </a:p>
          <a:p>
            <a:r>
              <a:rPr lang="en-US"/>
              <a:t>Worse</a:t>
            </a:r>
            <a:r>
              <a:rPr lang="en-US" baseline="0"/>
              <a:t> than a 0% actually negative 100%</a:t>
            </a:r>
          </a:p>
          <a:p>
            <a:r>
              <a:rPr lang="en-US" baseline="0"/>
              <a:t>1 or 2 lines from </a:t>
            </a:r>
            <a:r>
              <a:rPr lang="en-US" baseline="0" err="1"/>
              <a:t>stackoverflow</a:t>
            </a:r>
            <a:r>
              <a:rPr lang="en-US" baseline="0"/>
              <a:t> is ok, but not 8-10</a:t>
            </a:r>
          </a:p>
          <a:p>
            <a:r>
              <a:rPr lang="en-US" baseline="0"/>
              <a:t>Its ok to ask for help when you have one small thing.</a:t>
            </a:r>
          </a:p>
          <a:p>
            <a:r>
              <a:rPr lang="en-US" baseline="0"/>
              <a:t>Unlimited help with Eclipse </a:t>
            </a:r>
            <a:r>
              <a:rPr lang="en-US" baseline="0" err="1"/>
              <a:t>Git</a:t>
            </a:r>
            <a:r>
              <a:rPr lang="en-US" baseline="0"/>
              <a:t> tools </a:t>
            </a:r>
            <a:r>
              <a:rPr lang="en-US" baseline="0" err="1"/>
              <a:t>etc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 can handle this with a form or something else if they prefer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2D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4C88F-4BB3-02AE-2A6E-39DB1E04ADB7}"/>
              </a:ext>
            </a:extLst>
          </p:cNvPr>
          <p:cNvSpPr txBox="1"/>
          <p:nvPr/>
        </p:nvSpPr>
        <p:spPr>
          <a:xfrm>
            <a:off x="381000" y="1523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a handout on the back table!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B73AB-063F-EF8F-D2D2-479DA23B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" y="748494"/>
            <a:ext cx="3439026" cy="1432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260F8-3BD7-93F1-722A-AB733BBC9B0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72923-6EF9-7189-CFCA-04721663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8" name="Shape 54">
            <a:extLst>
              <a:ext uri="{FF2B5EF4-FFF2-40B4-BE49-F238E27FC236}">
                <a16:creationId xmlns:a16="http://schemas.microsoft.com/office/drawing/2014/main" id="{55D4AF07-6744-AF07-4C40-5F09BC75DD40}"/>
              </a:ext>
            </a:extLst>
          </p:cNvPr>
          <p:cNvSpPr/>
          <p:nvPr/>
        </p:nvSpPr>
        <p:spPr>
          <a:xfrm>
            <a:off x="520128" y="4786495"/>
            <a:ext cx="6648450" cy="1846659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746125" lvl="0" indent="-447675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Practice2DArraysAndMaps</a:t>
            </a:r>
          </a:p>
          <a:p>
            <a:pPr marL="746125" lvl="0" indent="-447675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PracticeSolution2DArraysAndMaps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>
                <a:solidFill>
                  <a:srgbClr val="FFFFFF"/>
                </a:solidFill>
              </a:rPr>
              <a:t>2DArraysAndMapsQuiz</a:t>
            </a:r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/>
              <a:t>Automatic F in the course</a:t>
            </a:r>
          </a:p>
          <a:p>
            <a:r>
              <a:rPr lang="en-US"/>
              <a:t>Drop 1 letter grade</a:t>
            </a:r>
          </a:p>
          <a:p>
            <a:r>
              <a:rPr lang="en-US"/>
              <a:t>-100% score on assignment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Yes, you can get an automatic F for cheating on one assignment one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You should always credit anyone you get help from on an assignment.  If you do, it lets us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3C80-8B5A-43FD-B6AF-96F8F864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714"/>
            <a:ext cx="3048000" cy="5886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Today’s Handout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available digitally if you ever lose 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235F5-EB49-CBC5-E74A-5426EDD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277" y="408709"/>
            <a:ext cx="453287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091CE-ADBB-8E8A-37FD-F2ECC3A3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37" y="437732"/>
            <a:ext cx="7173326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24F68-241A-2161-C629-18B2E415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9" y="658426"/>
            <a:ext cx="8156175" cy="3121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F64E37-0886-12F1-7241-1B3FD2A9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63" y="3780055"/>
            <a:ext cx="8156176" cy="26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EE708-66D0-E271-8641-841406A0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0" y="520677"/>
            <a:ext cx="8574110" cy="46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DA0F87-17D8-3018-463D-DFE17E04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1" y="309127"/>
            <a:ext cx="7249537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A8C8FB-2C27-4E38-AC98-8143A25236B9}"/>
              </a:ext>
            </a:extLst>
          </p:cNvPr>
          <p:cNvSpPr txBox="1"/>
          <p:nvPr/>
        </p:nvSpPr>
        <p:spPr>
          <a:xfrm>
            <a:off x="590782" y="5846786"/>
            <a:ext cx="796243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Ask me a question about a “gray area” right now!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C2D9B-6D44-42D8-A7D1-714D9757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7" y="314641"/>
            <a:ext cx="8450086" cy="34044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CE9531-AEA4-A4F9-D07A-88FEE005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8" y="3719072"/>
            <a:ext cx="8797043" cy="14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Integrity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/>
          </a:bodyPr>
          <a:lstStyle/>
          <a:p>
            <a:r>
              <a:rPr lang="en-US" sz="2800" dirty="0"/>
              <a:t>Before next class make at least one annotation on the Academic Integrity Guidelines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2AB1-7990-4F4B-8CD8-FCAEF398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3039"/>
            <a:ext cx="8029815" cy="1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Collaborative Exercises</a:t>
            </a:r>
          </a:p>
          <a:p>
            <a:r>
              <a:rPr lang="en-US" sz="2800" i="1" dirty="0"/>
              <a:t>Practice2DArraysAndMaps</a:t>
            </a:r>
          </a:p>
          <a:p>
            <a:r>
              <a:rPr lang="en-US" sz="2800" i="1" dirty="0"/>
              <a:t>2DArraysAndMapsQuiz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students. Helping other students can earn you Incentive points (see syllabus) or a future TA job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03" y="0"/>
            <a:ext cx="8229600" cy="640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HWMaps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79" y="2185359"/>
            <a:ext cx="8425363" cy="1951212"/>
          </a:xfrm>
        </p:spPr>
        <p:txBody>
          <a:bodyPr>
            <a:normAutofit/>
          </a:bodyPr>
          <a:lstStyle/>
          <a:p>
            <a:r>
              <a:rPr lang="en-US" sz="2000"/>
              <a:t>Can collaborate </a:t>
            </a:r>
            <a:r>
              <a:rPr lang="en-US" sz="2000" dirty="0"/>
              <a:t>with a partner on </a:t>
            </a:r>
            <a:r>
              <a:rPr lang="en-US" sz="2000" u="sng" dirty="0"/>
              <a:t>exactly 1 of the operations</a:t>
            </a:r>
          </a:p>
          <a:p>
            <a:r>
              <a:rPr lang="en-US" sz="2000" dirty="0"/>
              <a:t>Consider draw a few map diagrams for test data for </a:t>
            </a:r>
            <a:r>
              <a:rPr lang="en-US" sz="2000" i="1" dirty="0" err="1"/>
              <a:t>getNumberOfCoursesToTake</a:t>
            </a:r>
            <a:endParaRPr lang="en-US" sz="2000" i="1" dirty="0"/>
          </a:p>
          <a:p>
            <a:r>
              <a:rPr lang="en-US" sz="2000" dirty="0"/>
              <a:t>Each list the other’s name in </a:t>
            </a:r>
            <a:r>
              <a:rPr lang="en-US" sz="2000" i="1" dirty="0"/>
              <a:t>Help Citation</a:t>
            </a:r>
            <a:r>
              <a:rPr lang="en-US" sz="2000" dirty="0"/>
              <a:t> at top of file</a:t>
            </a:r>
          </a:p>
          <a:p>
            <a:r>
              <a:rPr lang="en-US" sz="2000" dirty="0"/>
              <a:t>Both responsible for submitting own code</a:t>
            </a:r>
          </a:p>
          <a:p>
            <a:endParaRPr lang="en-US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B44CF-A3F6-4B4C-BC3A-0AA56C34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47" y="640700"/>
            <a:ext cx="6195939" cy="1526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8A22DE-EAA2-2A6E-6B36-6CB57326C225}"/>
              </a:ext>
            </a:extLst>
          </p:cNvPr>
          <p:cNvSpPr txBox="1"/>
          <p:nvPr/>
        </p:nvSpPr>
        <p:spPr>
          <a:xfrm>
            <a:off x="152400" y="4380637"/>
            <a:ext cx="8839200" cy="2031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 Now: Take out a sheet of paper now and tear off a small piece.</a:t>
            </a:r>
          </a:p>
          <a:p>
            <a:pPr marL="342900" indent="-342900">
              <a:buAutoNum type="arabicPeriod"/>
            </a:pPr>
            <a:r>
              <a:rPr lang="en-US" dirty="0"/>
              <a:t>Put your name on it</a:t>
            </a:r>
          </a:p>
          <a:p>
            <a:pPr marL="342900" indent="-342900">
              <a:buAutoNum type="arabicPeriod"/>
            </a:pPr>
            <a:r>
              <a:rPr lang="en-US" dirty="0"/>
              <a:t>Put the name of 1 or more people you would LIKE to work with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don’t know anyone, but would like to work with someone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want to work alone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Put the name of anyone you would prefer NOT to work with</a:t>
            </a:r>
          </a:p>
          <a:p>
            <a:r>
              <a:rPr lang="en-US" dirty="0"/>
              <a:t>Hand this to our TA and they will make pairs for you to use</a:t>
            </a:r>
          </a:p>
        </p:txBody>
      </p:sp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Help: Piazza, TA Help Hours, Panopto Videos</a:t>
            </a:r>
          </a:p>
          <a:p>
            <a:r>
              <a:rPr lang="en-US" strike="sngStrike" dirty="0"/>
              <a:t>Quizzes</a:t>
            </a:r>
          </a:p>
          <a:p>
            <a:r>
              <a:rPr lang="en-US" strike="sngStrike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307591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numbers = { 2, 4, 8, 16};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Convenient Syntax</a:t>
            </a:r>
          </a:p>
          <a:p>
            <a:r>
              <a:rPr lang="en-US"/>
              <a:t>for iterating through collections</a:t>
            </a:r>
          </a:p>
          <a:p>
            <a:r>
              <a:rPr lang="en-US"/>
              <a:t>More readable</a:t>
            </a:r>
          </a:p>
          <a:p>
            <a:r>
              <a:rPr lang="en-US"/>
              <a:t>Less Typing</a:t>
            </a:r>
          </a:p>
          <a:p>
            <a:r>
              <a:rPr lang="en-US"/>
              <a:t>Less Error Prone</a:t>
            </a:r>
          </a:p>
          <a:p>
            <a:r>
              <a:rPr lang="en-US"/>
              <a:t>Works for Arrays, </a:t>
            </a:r>
            <a:r>
              <a:rPr lang="en-US" err="1"/>
              <a:t>ArrayList</a:t>
            </a:r>
            <a:r>
              <a:rPr lang="en-US"/>
              <a:t>, Map (later)</a:t>
            </a:r>
          </a:p>
          <a:p>
            <a:r>
              <a:rPr lang="en-US"/>
              <a:t>Similar to Python: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92528" y="219670"/>
              <a:ext cx="2405743" cy="1846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and </a:t>
            </a:r>
            <a:r>
              <a:rPr sz="4400" err="1"/>
              <a:t>ArrayList’s</a:t>
            </a:r>
            <a:endParaRPr sz="440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9BBB59"/>
              </a:buClr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&lt;State&gt; states = </a:t>
            </a:r>
            <a:r>
              <a:rPr lang="en-US" sz="3200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(State </a:t>
            </a:r>
            <a:r>
              <a:rPr lang="en-US" sz="32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: states) {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total += </a:t>
            </a:r>
            <a:r>
              <a:rPr lang="en-US" sz="28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2800" err="1">
                <a:latin typeface="Courier New"/>
                <a:ea typeface="Courier New"/>
                <a:cs typeface="Courier New"/>
                <a:sym typeface="Courier New"/>
              </a:rPr>
              <a:t>.getElectoralVotes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// end for	</a:t>
            </a:r>
          </a:p>
          <a:p>
            <a:pPr>
              <a:defRPr sz="1800"/>
            </a:pP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State is a user defined class</a:t>
            </a:r>
          </a:p>
          <a:p>
            <a:pPr>
              <a:defRPr sz="1800"/>
            </a:pPr>
            <a:r>
              <a:rPr lang="en-US" sz="3200" err="1">
                <a:latin typeface="+mj-lt"/>
                <a:ea typeface="Courier New"/>
                <a:cs typeface="Courier New"/>
                <a:sym typeface="Courier New"/>
              </a:rPr>
              <a:t>getElectoralVotes</a:t>
            </a: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() is a method in State</a:t>
            </a:r>
            <a:br>
              <a:rPr lang="en-US" sz="3200"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which returns an </a:t>
            </a:r>
            <a:r>
              <a:rPr lang="en-US" sz="3200" i="1">
                <a:latin typeface="+mj-lt"/>
                <a:ea typeface="Courier New"/>
                <a:cs typeface="Courier New"/>
                <a:sym typeface="Courier New"/>
              </a:rPr>
              <a:t>int</a:t>
            </a:r>
            <a:endParaRPr sz="320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Help: Piazza, TA Help Hours, Panopto Videos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PLEASE </a:t>
            </a:r>
            <a:r>
              <a:rPr lang="en-US" u="sng"/>
              <a:t>Post All Questions to Piazza</a:t>
            </a:r>
          </a:p>
          <a:p>
            <a:pPr lvl="1"/>
            <a:r>
              <a:rPr lang="en-US"/>
              <a:t>If asking a question about an </a:t>
            </a:r>
            <a:r>
              <a:rPr lang="en-US" b="1"/>
              <a:t>individual assignment</a:t>
            </a:r>
            <a:r>
              <a:rPr lang="en-US"/>
              <a:t> (i.e. </a:t>
            </a:r>
            <a:r>
              <a:rPr lang="en-US" b="1"/>
              <a:t>Homework</a:t>
            </a:r>
            <a:r>
              <a:rPr lang="en-US"/>
              <a:t>) and you must share code (Homework) to ask your question:</a:t>
            </a:r>
          </a:p>
          <a:p>
            <a:pPr lvl="1"/>
            <a:r>
              <a:rPr lang="en-US" b="1"/>
              <a:t>Email instructors ONLY </a:t>
            </a:r>
            <a:r>
              <a:rPr lang="en-US"/>
              <a:t>(see below)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Otherwise: please post questions and look to help </a:t>
            </a:r>
            <a:r>
              <a:rPr lang="en-US" i="1" u="sng"/>
              <a:t>provide hints</a:t>
            </a:r>
            <a:r>
              <a:rPr lang="en-US" i="1"/>
              <a:t> </a:t>
            </a:r>
            <a:r>
              <a:rPr lang="en-US"/>
              <a:t>to other students </a:t>
            </a:r>
          </a:p>
          <a:p>
            <a:r>
              <a:rPr lang="en-US"/>
              <a:t>Collaborative (i.e.,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TA Help Hours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0D454C-94BA-AA44-FB1B-EE8F3A70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" y="1166018"/>
            <a:ext cx="8938624" cy="5427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Linked from Moodle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on links in sheet</a:t>
            </a:r>
          </a:p>
          <a:p>
            <a:r>
              <a:rPr lang="en-US" dirty="0"/>
              <a:t>Opens MS Team Channel</a:t>
            </a:r>
          </a:p>
          <a:p>
            <a:r>
              <a:rPr lang="en-US" dirty="0"/>
              <a:t>Send message, then video call/screen share w/ 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7382E-1E13-0A3B-590C-4E5C8624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87" y="695324"/>
            <a:ext cx="2905125" cy="2733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777EDB-314E-60BE-307E-C3639E284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86" y="3872309"/>
            <a:ext cx="2428875" cy="885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DE752-9E46-CD13-2ECD-D50361BD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520" y="4924563"/>
            <a:ext cx="4550065" cy="553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A973B-4F6B-D179-69C8-0DEC4E709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88" y="2024459"/>
            <a:ext cx="5626549" cy="2733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633198-4935-3084-822F-ABFCAB84F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" y="535384"/>
            <a:ext cx="51530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58DD-CAF7-2612-ED73-C6C3BC8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11"/>
            <a:ext cx="5261020" cy="828274"/>
          </a:xfrm>
        </p:spPr>
        <p:txBody>
          <a:bodyPr/>
          <a:lstStyle/>
          <a:p>
            <a:r>
              <a:rPr lang="en-US" dirty="0"/>
              <a:t>Panopto Videos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73F3-09C0-C4B4-564D-2E6A325F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5" y="1988"/>
            <a:ext cx="304800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E61FA-E3F5-DBD5-1E70-BB90616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905"/>
            <a:ext cx="9144000" cy="1710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E0E69-E421-855E-80F2-8DE1CA4C5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05" y="3432294"/>
            <a:ext cx="3430995" cy="3430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74377-73D7-7EFE-1948-35DB72C2C542}"/>
              </a:ext>
            </a:extLst>
          </p:cNvPr>
          <p:cNvSpPr txBox="1"/>
          <p:nvPr/>
        </p:nvSpPr>
        <p:spPr>
          <a:xfrm>
            <a:off x="106862" y="4185633"/>
            <a:ext cx="4606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Videos cover the content, sometimes slightly different, but always an options for extra review and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9979C-3053-5644-2E76-565B470D1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55" y="843122"/>
            <a:ext cx="517207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4ACDD-4614-947A-6E98-32CB2A29D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167" y="1501851"/>
            <a:ext cx="2350263" cy="12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8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Each week's quizzes due date are the </a:t>
            </a:r>
            <a:r>
              <a:rPr lang="en-US" dirty="0">
                <a:highlight>
                  <a:srgbClr val="FFFF00"/>
                </a:highlight>
              </a:rPr>
              <a:t>Sunday</a:t>
            </a:r>
            <a:r>
              <a:rPr lang="en-US" dirty="0"/>
              <a:t> of beginning of the following week at 23:55 </a:t>
            </a:r>
          </a:p>
          <a:p>
            <a:r>
              <a:rPr lang="en-US" dirty="0"/>
              <a:t>You can post questions relating to </a:t>
            </a:r>
            <a:r>
              <a:rPr lang="en-US" u="sng" dirty="0"/>
              <a:t>quizzes</a:t>
            </a:r>
            <a:r>
              <a:rPr lang="en-US" dirty="0"/>
              <a:t> on Piazza,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in CSSE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/>
              <a:t>What is definitely not OK: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/>
              <a:t>Pair programming on an </a:t>
            </a:r>
            <a:r>
              <a:rPr lang="en-US" i="1"/>
              <a:t>individual assignment</a:t>
            </a:r>
          </a:p>
          <a:p>
            <a:pPr fontAlgn="auto">
              <a:spcAft>
                <a:spcPts val="0"/>
              </a:spcAft>
            </a:pPr>
            <a:r>
              <a:rPr lang="en-US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“So you loop across the array elements, getting each element and seeing if it’s in the </a:t>
            </a:r>
            <a:r>
              <a:rPr lang="en-US" err="1"/>
              <a:t>hashtable</a:t>
            </a:r>
            <a:r>
              <a:rPr lang="en-US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/>
              <a:t>“So you write a for loop, 0 to array length - 1.  Your key variable is </a:t>
            </a:r>
            <a:r>
              <a:rPr lang="en-US" err="1"/>
              <a:t>gonna</a:t>
            </a:r>
            <a:r>
              <a:rPr lang="en-US"/>
              <a:t> be array[</a:t>
            </a:r>
            <a:r>
              <a:rPr lang="en-US" err="1"/>
              <a:t>i</a:t>
            </a:r>
            <a:r>
              <a:rPr lang="en-US"/>
              <a:t>].  You check if </a:t>
            </a:r>
            <a:r>
              <a:rPr lang="en-US" err="1"/>
              <a:t>hashMap.get</a:t>
            </a:r>
            <a:r>
              <a:rPr lang="en-US"/>
              <a:t>(key) is null, if not,  you get the value with get, then </a:t>
            </a:r>
            <a:r>
              <a:rPr lang="en-US" err="1"/>
              <a:t>hashMap.put</a:t>
            </a:r>
            <a:r>
              <a:rPr lang="en-US"/>
              <a:t>(key, </a:t>
            </a:r>
            <a:r>
              <a:rPr lang="en-US" err="1"/>
              <a:t>oldValue</a:t>
            </a:r>
            <a:r>
              <a:rPr lang="en-US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826914"/>
            <a:ext cx="2743200" cy="86177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Giving away the 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answer.  Cheating.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</TotalTime>
  <Words>1464</Words>
  <Application>Microsoft Office PowerPoint</Application>
  <PresentationFormat>On-screen Show (4:3)</PresentationFormat>
  <Paragraphs>191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Wingdings 3</vt:lpstr>
      <vt:lpstr>Office Theme</vt:lpstr>
      <vt:lpstr>CSSE 220</vt:lpstr>
      <vt:lpstr>How to access slides (locally)</vt:lpstr>
      <vt:lpstr>Today’s Agenda</vt:lpstr>
      <vt:lpstr>Questions: Post to Piazza</vt:lpstr>
      <vt:lpstr>TA Help Hours</vt:lpstr>
      <vt:lpstr>Panopto Videos</vt:lpstr>
      <vt:lpstr>Quizzes</vt:lpstr>
      <vt:lpstr>Academic Integrity in CSSE</vt:lpstr>
      <vt:lpstr>How much help is too much help?</vt:lpstr>
      <vt:lpstr>Penalties – they are severe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Integrity Annotation</vt:lpstr>
      <vt:lpstr>Questions from Today</vt:lpstr>
      <vt:lpstr>HWMaps</vt:lpstr>
      <vt:lpstr>Today’s Agenda</vt:lpstr>
      <vt:lpstr>Coding Gotchas – the size of things</vt:lpstr>
      <vt:lpstr>Enhanced For Loops</vt:lpstr>
      <vt:lpstr>Enhanced For Loop and Arrays</vt:lpstr>
      <vt:lpstr>Enhanced For and ArrayList’s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18</cp:revision>
  <cp:lastPrinted>2012-11-29T20:56:52Z</cp:lastPrinted>
  <dcterms:created xsi:type="dcterms:W3CDTF">2007-11-19T15:20:41Z</dcterms:created>
  <dcterms:modified xsi:type="dcterms:W3CDTF">2023-11-21T15:46:33Z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