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629" r:id="rId4"/>
  </p:sldMasterIdLst>
  <p:notesMasterIdLst>
    <p:notesMasterId r:id="rId13"/>
  </p:notesMasterIdLst>
  <p:handoutMasterIdLst>
    <p:handoutMasterId r:id="rId14"/>
  </p:handoutMasterIdLst>
  <p:sldIdLst>
    <p:sldId id="298" r:id="rId5"/>
    <p:sldId id="313" r:id="rId6"/>
    <p:sldId id="297" r:id="rId7"/>
    <p:sldId id="273" r:id="rId8"/>
    <p:sldId id="330" r:id="rId9"/>
    <p:sldId id="299" r:id="rId10"/>
    <p:sldId id="331" r:id="rId11"/>
    <p:sldId id="332" r:id="rId12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oder, Jason" initials="YJ" lastIdx="1" clrIdx="0">
    <p:extLst>
      <p:ext uri="{19B8F6BF-5375-455C-9EA6-DF929625EA0E}">
        <p15:presenceInfo xmlns:p15="http://schemas.microsoft.com/office/powerpoint/2012/main" userId="S-1-5-21-1965730717-1486086910-2027319071-7454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DA1F28"/>
    <a:srgbClr val="EE7D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498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2" y="2"/>
            <a:ext cx="2982418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45" tIns="46573" rIns="93145" bIns="46573" numCol="1" anchor="t" anchorCtr="0" compatLnSpc="1">
            <a:prstTxWarp prst="textNoShape">
              <a:avLst/>
            </a:prstTxWarp>
          </a:bodyPr>
          <a:lstStyle>
            <a:lvl1pPr defTabSz="913401">
              <a:defRPr sz="1200">
                <a:latin typeface="Calibri" pitchFamily="34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9396" y="2"/>
            <a:ext cx="2980924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45" tIns="46573" rIns="93145" bIns="46573" numCol="1" anchor="t" anchorCtr="0" compatLnSpc="1">
            <a:prstTxWarp prst="textNoShape">
              <a:avLst/>
            </a:prstTxWarp>
          </a:bodyPr>
          <a:lstStyle>
            <a:lvl1pPr algn="r" defTabSz="913401">
              <a:defRPr sz="1200">
                <a:latin typeface="Calibri" pitchFamily="-111" charset="0"/>
              </a:defRPr>
            </a:lvl1pPr>
          </a:lstStyle>
          <a:p>
            <a:fld id="{68AFFCC9-E980-4A2E-8F84-91052C1F2C22}" type="datetime1">
              <a:rPr lang="en-US"/>
              <a:pPr/>
              <a:t>1/23/2023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2" y="8829123"/>
            <a:ext cx="2982418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45" tIns="46573" rIns="93145" bIns="46573" numCol="1" anchor="b" anchorCtr="0" compatLnSpc="1">
            <a:prstTxWarp prst="textNoShape">
              <a:avLst/>
            </a:prstTxWarp>
          </a:bodyPr>
          <a:lstStyle>
            <a:lvl1pPr defTabSz="913401">
              <a:defRPr sz="1200">
                <a:latin typeface="Calibri" pitchFamily="34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9396" y="8829123"/>
            <a:ext cx="2980924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45" tIns="46573" rIns="93145" bIns="46573" numCol="1" anchor="b" anchorCtr="0" compatLnSpc="1">
            <a:prstTxWarp prst="textNoShape">
              <a:avLst/>
            </a:prstTxWarp>
          </a:bodyPr>
          <a:lstStyle>
            <a:lvl1pPr algn="r" defTabSz="913401">
              <a:defRPr sz="1200">
                <a:latin typeface="Calibri" pitchFamily="-111" charset="0"/>
              </a:defRPr>
            </a:lvl1pPr>
          </a:lstStyle>
          <a:p>
            <a:fld id="{F41AE4A4-4012-4846-B3D6-5232032A83F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985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2" y="2"/>
            <a:ext cx="2982418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45" tIns="46573" rIns="93145" bIns="46573" numCol="1" anchor="t" anchorCtr="0" compatLnSpc="1">
            <a:prstTxWarp prst="textNoShape">
              <a:avLst/>
            </a:prstTxWarp>
          </a:bodyPr>
          <a:lstStyle>
            <a:lvl1pPr defTabSz="913401">
              <a:defRPr sz="1200">
                <a:latin typeface="Calibri" pitchFamily="34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903" y="2"/>
            <a:ext cx="2982418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45" tIns="46573" rIns="93145" bIns="46573" numCol="1" anchor="t" anchorCtr="0" compatLnSpc="1">
            <a:prstTxWarp prst="textNoShape">
              <a:avLst/>
            </a:prstTxWarp>
          </a:bodyPr>
          <a:lstStyle>
            <a:lvl1pPr algn="r" defTabSz="913401">
              <a:defRPr sz="1200">
                <a:latin typeface="Calibri" pitchFamily="-111" charset="0"/>
              </a:defRPr>
            </a:lvl1pPr>
          </a:lstStyle>
          <a:p>
            <a:fld id="{C4411CED-79EF-4046-B79B-F8927B54B6B0}" type="datetime1">
              <a:rPr lang="en-US"/>
              <a:pPr/>
              <a:t>1/23/2023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8500"/>
            <a:ext cx="4646613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9795" tIns="44898" rIns="89795" bIns="44898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8482" y="4416100"/>
            <a:ext cx="5504853" cy="4183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45" tIns="46573" rIns="93145" bIns="4657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2" y="8829123"/>
            <a:ext cx="2982418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45" tIns="46573" rIns="93145" bIns="46573" numCol="1" anchor="b" anchorCtr="0" compatLnSpc="1">
            <a:prstTxWarp prst="textNoShape">
              <a:avLst/>
            </a:prstTxWarp>
          </a:bodyPr>
          <a:lstStyle>
            <a:lvl1pPr defTabSz="913401">
              <a:defRPr sz="1200">
                <a:latin typeface="Calibri" pitchFamily="34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903" y="8829123"/>
            <a:ext cx="2982418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45" tIns="46573" rIns="93145" bIns="46573" numCol="1" anchor="b" anchorCtr="0" compatLnSpc="1">
            <a:prstTxWarp prst="textNoShape">
              <a:avLst/>
            </a:prstTxWarp>
          </a:bodyPr>
          <a:lstStyle>
            <a:lvl1pPr algn="r" defTabSz="913401">
              <a:defRPr sz="1200">
                <a:latin typeface="Calibri" pitchFamily="-111" charset="0"/>
              </a:defRPr>
            </a:lvl1pPr>
          </a:lstStyle>
          <a:p>
            <a:fld id="{36B4252A-5ADE-4726-AF7E-E9EADC640C8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9039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1" charset="-128"/>
        <a:cs typeface="ＭＳ Ｐゴシック" pitchFamily="-111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Consider drawing a single diagram on the board showing separate thread of execution</a:t>
            </a:r>
            <a:r>
              <a:rPr lang="en-US" baseline="0"/>
              <a:t> as lines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4252A-5ADE-4726-AF7E-E9EADC640C88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07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Ask students: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Imagine a list gets changed while you try to move through it,</a:t>
            </a:r>
            <a:r>
              <a:rPr lang="en-US" baseline="0"/>
              <a:t> what could go wrong?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/>
              <a:t>Read from bad location in memory, get into infinite loop, double visit, skip, etc.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4252A-5ADE-4726-AF7E-E9EADC640C88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1754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69" name="Shape 16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577374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69" name="Shape 16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785219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>
                <a:solidFill>
                  <a:schemeClr val="tx1"/>
                </a:solidFill>
                <a:latin typeface="+mn-lt"/>
                <a:ea typeface="ＭＳ Ｐゴシック" pitchFamily="-111" charset="-128"/>
                <a:cs typeface="ＭＳ Ｐゴシック" pitchFamily="-111" charset="-128"/>
              </a:rPr>
              <a:t> * In this exercise, we develop each of these ideas.</a:t>
            </a:r>
          </a:p>
          <a:p>
            <a:r>
              <a:rPr lang="en-US" sz="1200" kern="1200">
                <a:solidFill>
                  <a:schemeClr val="tx1"/>
                </a:solidFill>
                <a:latin typeface="+mn-lt"/>
                <a:ea typeface="ＭＳ Ｐゴシック" pitchFamily="-111" charset="-128"/>
                <a:cs typeface="ＭＳ Ｐゴシック" pitchFamily="-111" charset="-128"/>
              </a:rPr>
              <a:t> * </a:t>
            </a:r>
            <a:r>
              <a:rPr lang="en-US" sz="1200" b="1" kern="1200">
                <a:solidFill>
                  <a:schemeClr val="tx1"/>
                </a:solidFill>
                <a:latin typeface="+mn-lt"/>
                <a:ea typeface="ＭＳ Ｐゴシック" pitchFamily="-111" charset="-128"/>
                <a:cs typeface="ＭＳ Ｐゴシック" pitchFamily="-111" charset="-128"/>
              </a:rPr>
              <a:t>TODO: Replace the loop with button input to advance one tick.</a:t>
            </a:r>
          </a:p>
          <a:p>
            <a:r>
              <a:rPr lang="en-US" sz="1200" kern="1200">
                <a:solidFill>
                  <a:schemeClr val="tx1"/>
                </a:solidFill>
                <a:latin typeface="+mn-lt"/>
                <a:ea typeface="ＭＳ Ｐゴシック" pitchFamily="-111" charset="-128"/>
                <a:cs typeface="ＭＳ Ｐゴシック" pitchFamily="-111" charset="-128"/>
              </a:rPr>
              <a:t> * </a:t>
            </a:r>
            <a:r>
              <a:rPr lang="en-US" sz="1200" b="1" kern="1200">
                <a:solidFill>
                  <a:schemeClr val="tx1"/>
                </a:solidFill>
                <a:latin typeface="+mn-lt"/>
                <a:ea typeface="ＭＳ Ｐゴシック" pitchFamily="-111" charset="-128"/>
                <a:cs typeface="ＭＳ Ｐゴシック" pitchFamily="-111" charset="-128"/>
              </a:rPr>
              <a:t>TODO: Replace the button with a timer.</a:t>
            </a:r>
          </a:p>
          <a:p>
            <a:r>
              <a:rPr lang="en-US" sz="1200" kern="1200">
                <a:solidFill>
                  <a:schemeClr val="tx1"/>
                </a:solidFill>
                <a:latin typeface="+mn-lt"/>
                <a:ea typeface="ＭＳ Ｐゴシック" pitchFamily="-111" charset="-128"/>
                <a:cs typeface="ＭＳ Ｐゴシック" pitchFamily="-111" charset="-128"/>
              </a:rPr>
              <a:t> * </a:t>
            </a:r>
            <a:r>
              <a:rPr lang="en-US" sz="1200" b="1" kern="1200">
                <a:solidFill>
                  <a:schemeClr val="tx1"/>
                </a:solidFill>
                <a:latin typeface="+mn-lt"/>
                <a:ea typeface="ＭＳ Ｐゴシック" pitchFamily="-111" charset="-128"/>
                <a:cs typeface="ＭＳ Ｐゴシック" pitchFamily="-111" charset="-128"/>
              </a:rPr>
              <a:t>TODO: Make the button change the direction of motion.</a:t>
            </a:r>
          </a:p>
          <a:p>
            <a:r>
              <a:rPr lang="en-US" sz="1200" kern="1200">
                <a:solidFill>
                  <a:schemeClr val="tx1"/>
                </a:solidFill>
                <a:latin typeface="+mn-lt"/>
                <a:ea typeface="ＭＳ Ｐゴシック" pitchFamily="-111" charset="-128"/>
                <a:cs typeface="ＭＳ Ｐゴシック" pitchFamily="-111" charset="-128"/>
              </a:rPr>
              <a:t> * </a:t>
            </a:r>
            <a:r>
              <a:rPr lang="en-US" sz="1200" b="1" kern="1200">
                <a:solidFill>
                  <a:schemeClr val="tx1"/>
                </a:solidFill>
                <a:latin typeface="+mn-lt"/>
                <a:ea typeface="ＭＳ Ｐゴシック" pitchFamily="-111" charset="-128"/>
                <a:cs typeface="ＭＳ Ｐゴシック" pitchFamily="-111" charset="-128"/>
              </a:rPr>
              <a:t>TODO: Add falling raindrops.</a:t>
            </a:r>
          </a:p>
          <a:p>
            <a:r>
              <a:rPr lang="en-US" sz="1200" kern="1200">
                <a:solidFill>
                  <a:schemeClr val="tx1"/>
                </a:solidFill>
                <a:latin typeface="+mn-lt"/>
                <a:ea typeface="ＭＳ Ｐゴシック" pitchFamily="-111" charset="-128"/>
                <a:cs typeface="ＭＳ Ｐゴシック" pitchFamily="-111" charset="-128"/>
              </a:rPr>
              <a:t> * </a:t>
            </a:r>
            <a:r>
              <a:rPr lang="en-US" sz="1200" b="1" kern="1200">
                <a:solidFill>
                  <a:schemeClr val="tx1"/>
                </a:solidFill>
                <a:latin typeface="+mn-lt"/>
                <a:ea typeface="ＭＳ Ｐゴシック" pitchFamily="-111" charset="-128"/>
                <a:cs typeface="ＭＳ Ｐゴシック" pitchFamily="-111" charset="-128"/>
              </a:rPr>
              <a:t>TODO: Make the box "catch" drops that hit it.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4252A-5ADE-4726-AF7E-E9EADC640C88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1590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6E5DC-7A70-4CAB-B8CA-FD7CFBA6DDCF}" type="datetime1">
              <a:rPr lang="en-US" smtClean="0"/>
              <a:pPr/>
              <a:t>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279A9-3DEE-405E-A3ED-1337E6526E5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166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58A64-F6CF-4D4F-A14E-4E9A6689521C}" type="datetime1">
              <a:rPr lang="en-US" smtClean="0"/>
              <a:pPr/>
              <a:t>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E06D9-6568-4CC7-A897-8E442FE2D5D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354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961FD-7946-4EF3-8B09-2E96C5099CE1}" type="datetime1">
              <a:rPr lang="en-US" smtClean="0"/>
              <a:pPr/>
              <a:t>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F5F2C-5211-44E5-BB1B-6C1BB3133E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991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E03A8-3A50-4824-93B1-5AB2817A85E6}" type="datetime1">
              <a:rPr lang="en-US" smtClean="0"/>
              <a:pPr/>
              <a:t>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7FD1A-4189-457E-B97C-F61512EFD48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23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E78C3-2E3E-4EDD-A8FC-A11FEA9CDF04}" type="datetime1">
              <a:rPr lang="en-US" smtClean="0"/>
              <a:pPr/>
              <a:t>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10310-F82F-4A8F-9F78-25E7EF6436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08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D6738-AE48-490E-BA60-16B31C3E5798}" type="datetime1">
              <a:rPr lang="en-US" smtClean="0"/>
              <a:pPr/>
              <a:t>1/23/2023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2F2D-BD7E-4068-B307-13356AE7A81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304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37309-80BC-4890-B91A-AB9885E172E5}" type="datetime1">
              <a:rPr lang="en-US" smtClean="0"/>
              <a:pPr/>
              <a:t>1/23/2023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8C143-3083-4165-877B-73F388BB2A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626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16A63-0F78-4E9D-81E4-A84E1F25A0A3}" type="datetime1">
              <a:rPr lang="en-US" smtClean="0"/>
              <a:pPr/>
              <a:t>1/23/2023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145B1-AB7B-41C8-8F02-97E53B4015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039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FF9E9-979C-4422-A1BB-1DC64426F0DA}" type="datetime1">
              <a:rPr lang="en-US" smtClean="0"/>
              <a:pPr/>
              <a:t>1/23/2023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D4611-C3B2-4DA2-BEBE-7E1D4A958E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556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7020D-910B-4676-A902-AD52382F28B6}" type="datetime1">
              <a:rPr lang="en-US" smtClean="0"/>
              <a:pPr/>
              <a:t>1/23/2023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050B1-62D7-446A-A93A-BF045FB723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374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5FF79-924D-47D6-A727-6A03000C0C91}" type="datetime1">
              <a:rPr lang="en-US" smtClean="0"/>
              <a:pPr/>
              <a:t>1/23/2023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9942E-C3EC-459D-A3C4-71A098A989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355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1E304D-C692-4D58-A925-D35D66927263}" type="datetime1">
              <a:rPr lang="en-US" smtClean="0"/>
              <a:pPr/>
              <a:t>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F1AF9C-A98B-4538-9C1F-470DAC7B20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925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30" r:id="rId1"/>
    <p:sldLayoutId id="2147484631" r:id="rId2"/>
    <p:sldLayoutId id="2147484632" r:id="rId3"/>
    <p:sldLayoutId id="2147484633" r:id="rId4"/>
    <p:sldLayoutId id="2147484634" r:id="rId5"/>
    <p:sldLayoutId id="2147484635" r:id="rId6"/>
    <p:sldLayoutId id="2147484636" r:id="rId7"/>
    <p:sldLayoutId id="2147484637" r:id="rId8"/>
    <p:sldLayoutId id="2147484638" r:id="rId9"/>
    <p:sldLayoutId id="2147484639" r:id="rId10"/>
    <p:sldLayoutId id="2147484640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Threads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6156" y="1392238"/>
            <a:ext cx="8413044" cy="4779962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dirty="0"/>
              <a:t>Computers can run more than one thread of execution at the same time</a:t>
            </a:r>
          </a:p>
          <a:p>
            <a:pPr lvl="1"/>
            <a:r>
              <a:rPr lang="en-US" dirty="0"/>
              <a:t>Even single core processor can simulate this by timesharing (more about this in future courses)</a:t>
            </a:r>
            <a:endParaRPr lang="en-US" dirty="0">
              <a:cs typeface="Calibri"/>
            </a:endParaRPr>
          </a:p>
          <a:p>
            <a:r>
              <a:rPr lang="en-US" dirty="0"/>
              <a:t>Main starts every Java program</a:t>
            </a:r>
            <a:endParaRPr lang="en-US" dirty="0">
              <a:cs typeface="Calibri"/>
            </a:endParaRPr>
          </a:p>
          <a:p>
            <a:r>
              <a:rPr lang="en-US" dirty="0"/>
              <a:t>Graphics start a </a:t>
            </a:r>
            <a:r>
              <a:rPr lang="en-US" i="1" dirty="0"/>
              <a:t>separate</a:t>
            </a:r>
            <a:r>
              <a:rPr lang="en-US" dirty="0"/>
              <a:t> thread</a:t>
            </a:r>
            <a:endParaRPr lang="en-US" dirty="0">
              <a:cs typeface="Calibri"/>
            </a:endParaRPr>
          </a:p>
          <a:p>
            <a:r>
              <a:rPr lang="en-US" dirty="0"/>
              <a:t>Multiple threads can create very painful problems </a:t>
            </a:r>
            <a:endParaRPr lang="en-US" dirty="0">
              <a:cs typeface="Calibri"/>
            </a:endParaRPr>
          </a:p>
          <a:p>
            <a:pPr lvl="1"/>
            <a:r>
              <a:rPr lang="en-US" dirty="0"/>
              <a:t>Can be hard to debug (race conditions)</a:t>
            </a:r>
            <a:endParaRPr lang="en-US" dirty="0">
              <a:cs typeface="Calibri"/>
            </a:endParaRPr>
          </a:p>
          <a:p>
            <a:pPr lvl="1"/>
            <a:r>
              <a:rPr lang="en-US" dirty="0"/>
              <a:t>Example include </a:t>
            </a:r>
            <a:r>
              <a:rPr lang="en-US" dirty="0" err="1"/>
              <a:t>ConcurrentModificationExceptions</a:t>
            </a:r>
            <a:endParaRPr lang="en-US" dirty="0"/>
          </a:p>
          <a:p>
            <a:pPr lvl="1"/>
            <a:r>
              <a:rPr lang="en-US" dirty="0">
                <a:cs typeface="Calibri"/>
              </a:rPr>
              <a:t>Join Daniel </a:t>
            </a:r>
            <a:r>
              <a:rPr lang="en-US" dirty="0" err="1">
                <a:cs typeface="Calibri"/>
              </a:rPr>
              <a:t>Ignram</a:t>
            </a:r>
            <a:r>
              <a:rPr lang="en-US" dirty="0">
                <a:cs typeface="Calibri"/>
              </a:rPr>
              <a:t> we </a:t>
            </a:r>
            <a:r>
              <a:rPr lang="en-US" dirty="0" err="1">
                <a:cs typeface="Calibri"/>
              </a:rPr>
              <a:t>welcom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efree</a:t>
            </a:r>
            <a:r>
              <a:rPr lang="en-US" dirty="0">
                <a:cs typeface="Calibri"/>
              </a:rPr>
              <a:t> agents</a:t>
            </a:r>
          </a:p>
          <a:p>
            <a:pPr lvl="1"/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76839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/>
              <a:t>'s and Graphics' Threads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810000" cy="4525963"/>
          </a:xfrm>
        </p:spPr>
        <p:txBody>
          <a:bodyPr>
            <a:normAutofit/>
          </a:bodyPr>
          <a:lstStyle/>
          <a:p>
            <a:r>
              <a:rPr lang="en-US" sz="1800"/>
              <a:t>Every program starts in </a:t>
            </a: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sz="1800"/>
              <a:t> and begins executing one statement at a time</a:t>
            </a:r>
          </a:p>
          <a:p>
            <a:r>
              <a:rPr lang="en-US" sz="1800"/>
              <a:t>When a </a:t>
            </a:r>
            <a:r>
              <a:rPr lang="en-US" sz="1800" err="1"/>
              <a:t>JFrame</a:t>
            </a:r>
            <a:r>
              <a:rPr lang="en-US" sz="1800"/>
              <a:t> is created there is a second thread that starts running (at the same time, i.e., in parallel) and it will continue to run even if our </a:t>
            </a: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sz="1800"/>
              <a:t> thread completes exits</a:t>
            </a:r>
          </a:p>
          <a:p>
            <a:r>
              <a:rPr lang="en-US" sz="1800"/>
              <a:t>The setting for JFrame </a:t>
            </a:r>
            <a:r>
              <a:rPr lang="en-US" sz="1600" err="1">
                <a:latin typeface="Courier New" panose="02070309020205020404" pitchFamily="49" charset="0"/>
                <a:cs typeface="Courier New" panose="02070309020205020404" pitchFamily="49" charset="0"/>
              </a:rPr>
              <a:t>setDefaultCloseOperation</a:t>
            </a: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1800"/>
              <a:t> determines if the Java Graphics thread continues to run after closing the window.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791200" y="2286000"/>
            <a:ext cx="0" cy="25146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7696200" y="3200400"/>
            <a:ext cx="0" cy="2514600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5791200" y="3200400"/>
            <a:ext cx="1905000" cy="217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876800" y="1915795"/>
            <a:ext cx="2895600" cy="400110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's</a:t>
            </a:r>
            <a:r>
              <a:rPr lang="en-US" sz="2000"/>
              <a:t> t</a:t>
            </a:r>
            <a:r>
              <a:rPr lang="en-US"/>
              <a:t>hread of control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858000" y="2514600"/>
            <a:ext cx="1981200" cy="646331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Java Graphics' </a:t>
            </a:r>
          </a:p>
          <a:p>
            <a:r>
              <a:rPr lang="en-US"/>
              <a:t>thread of control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891264" y="5941497"/>
            <a:ext cx="3256923" cy="369332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err="1"/>
              <a:t>JFrame.EXIT_ON_CLOSE</a:t>
            </a:r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0378321-E52F-D840-9E9C-E55E5925DFCE}"/>
              </a:ext>
            </a:extLst>
          </p:cNvPr>
          <p:cNvCxnSpPr/>
          <p:nvPr/>
        </p:nvCxnSpPr>
        <p:spPr>
          <a:xfrm>
            <a:off x="4724400" y="1752600"/>
            <a:ext cx="0" cy="41148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96C13BC-A8EA-944E-A56E-46FCB853DF6F}"/>
              </a:ext>
            </a:extLst>
          </p:cNvPr>
          <p:cNvSpPr txBox="1"/>
          <p:nvPr/>
        </p:nvSpPr>
        <p:spPr>
          <a:xfrm>
            <a:off x="4343400" y="1447800"/>
            <a:ext cx="689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3503138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Concurrent Modification Exceptions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Happens when you try to change something that is being used</a:t>
            </a:r>
          </a:p>
          <a:p>
            <a:r>
              <a:rPr lang="en-US"/>
              <a:t>Example:</a:t>
            </a:r>
          </a:p>
          <a:p>
            <a:pPr lvl="1"/>
            <a:r>
              <a:rPr lang="en-US"/>
              <a:t>Removing something from a list while the list is itself being iterated through (drawing/updating)</a:t>
            </a:r>
          </a:p>
          <a:p>
            <a:r>
              <a:rPr lang="en-US"/>
              <a:t>Why?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3543300" y="4583759"/>
            <a:ext cx="0" cy="20330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5460442" y="4765403"/>
            <a:ext cx="0" cy="1851373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3543300" y="4765403"/>
            <a:ext cx="1905000" cy="217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628900" y="4213554"/>
            <a:ext cx="1981200" cy="369332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Main Thread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460442" y="4396071"/>
            <a:ext cx="2533023" cy="369332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Java Graphics Thread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233854" y="5572602"/>
            <a:ext cx="2222361" cy="369332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r>
              <a:rPr lang="en-US" err="1"/>
              <a:t>myList.remove</a:t>
            </a:r>
            <a:r>
              <a:rPr lang="en-US"/>
              <a:t>(0);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472585" y="5290141"/>
            <a:ext cx="2533023" cy="923330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for (Item </a:t>
            </a:r>
            <a:r>
              <a:rPr lang="en-US" err="1"/>
              <a:t>item</a:t>
            </a:r>
            <a:r>
              <a:rPr lang="en-US"/>
              <a:t>: </a:t>
            </a:r>
            <a:r>
              <a:rPr lang="en-US" err="1"/>
              <a:t>myList</a:t>
            </a:r>
            <a:r>
              <a:rPr lang="en-US"/>
              <a:t>){</a:t>
            </a:r>
          </a:p>
          <a:p>
            <a:r>
              <a:rPr lang="en-US"/>
              <a:t>   </a:t>
            </a:r>
            <a:r>
              <a:rPr lang="en-US" err="1"/>
              <a:t>item.draw</a:t>
            </a:r>
            <a:r>
              <a:rPr lang="en-US"/>
              <a:t>();</a:t>
            </a:r>
          </a:p>
          <a:p>
            <a:r>
              <a:rPr lang="en-US"/>
              <a:t>}</a:t>
            </a:r>
          </a:p>
        </p:txBody>
      </p:sp>
      <p:sp>
        <p:nvSpPr>
          <p:cNvPr id="16" name="Oval 15"/>
          <p:cNvSpPr/>
          <p:nvPr/>
        </p:nvSpPr>
        <p:spPr>
          <a:xfrm>
            <a:off x="5368332" y="5657175"/>
            <a:ext cx="184220" cy="1892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456215" y="5674546"/>
            <a:ext cx="184220" cy="189262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>
            <a:stCxn id="18" idx="6"/>
            <a:endCxn id="16" idx="2"/>
          </p:cNvCxnSpPr>
          <p:nvPr/>
        </p:nvCxnSpPr>
        <p:spPr>
          <a:xfrm flipV="1">
            <a:off x="3640435" y="5751806"/>
            <a:ext cx="1727897" cy="17371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1" name="7-Point Star 20"/>
          <p:cNvSpPr/>
          <p:nvPr/>
        </p:nvSpPr>
        <p:spPr>
          <a:xfrm>
            <a:off x="4211935" y="5446638"/>
            <a:ext cx="685800" cy="627705"/>
          </a:xfrm>
          <a:prstGeom prst="star7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997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/>
            </a:pPr>
            <a:r>
              <a:rPr lang="en-US" sz="4000" i="1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en-US" sz="4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4000">
                <a:latin typeface="Arial" panose="020B0604020202020204" pitchFamily="34" charset="0"/>
                <a:cs typeface="Arial" panose="020B0604020202020204" pitchFamily="34" charset="0"/>
              </a:rPr>
              <a:t>Loop</a:t>
            </a:r>
            <a:r>
              <a:rPr lang="en-US" sz="400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4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sz="4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err="1">
                <a:latin typeface="Arial" panose="020B0604020202020204" pitchFamily="34" charset="0"/>
                <a:cs typeface="Arial" panose="020B0604020202020204" pitchFamily="34" charset="0"/>
              </a:rPr>
              <a:t>ArrayList</a:t>
            </a:r>
            <a:endParaRPr sz="4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B79EFDE-B945-42DA-9AA8-1AA0D446E4F9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553200" y="6406785"/>
            <a:ext cx="2133600" cy="264255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457200"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914400"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1371600"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1828800"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2286000">
              <a:defRPr>
                <a:latin typeface="Calibri"/>
                <a:ea typeface="Calibri"/>
                <a:cs typeface="Calibri"/>
                <a:sym typeface="Calibri"/>
              </a:defRPr>
            </a:lvl6pPr>
            <a:lvl7pPr indent="2743200">
              <a:defRPr>
                <a:latin typeface="Calibri"/>
                <a:ea typeface="Calibri"/>
                <a:cs typeface="Calibri"/>
                <a:sym typeface="Calibri"/>
              </a:defRPr>
            </a:lvl7pPr>
            <a:lvl8pPr indent="3200400">
              <a:defRPr>
                <a:latin typeface="Calibri"/>
                <a:ea typeface="Calibri"/>
                <a:cs typeface="Calibri"/>
                <a:sym typeface="Calibri"/>
              </a:defRPr>
            </a:lvl8pPr>
            <a:lvl9pPr indent="3657600">
              <a:defRPr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fld id="{86CB4B4D-7CA3-9044-876B-883B54F8677D}" type="slidenum">
              <a:rPr lang="en-US" smtClean="0"/>
              <a:pPr lvl="0"/>
              <a:t>4</a:t>
            </a:fld>
            <a:endParaRPr lang="en-US"/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BC72E322-86AA-A647-AD55-EC7E24C257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232" y="1176244"/>
            <a:ext cx="7726680" cy="538572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1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/>
            </a:pPr>
            <a:r>
              <a:rPr lang="en-US" sz="4000" i="1">
                <a:latin typeface="Arial" panose="020B0604020202020204" pitchFamily="34" charset="0"/>
                <a:cs typeface="Arial" panose="020B0604020202020204" pitchFamily="34" charset="0"/>
              </a:rPr>
              <a:t>Concurrent Modification Error</a:t>
            </a:r>
            <a:endParaRPr sz="4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B79EFDE-B945-42DA-9AA8-1AA0D446E4F9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553200" y="6406785"/>
            <a:ext cx="2133600" cy="264255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457200"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914400"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1371600"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1828800"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2286000">
              <a:defRPr>
                <a:latin typeface="Calibri"/>
                <a:ea typeface="Calibri"/>
                <a:cs typeface="Calibri"/>
                <a:sym typeface="Calibri"/>
              </a:defRPr>
            </a:lvl6pPr>
            <a:lvl7pPr indent="2743200">
              <a:defRPr>
                <a:latin typeface="Calibri"/>
                <a:ea typeface="Calibri"/>
                <a:cs typeface="Calibri"/>
                <a:sym typeface="Calibri"/>
              </a:defRPr>
            </a:lvl7pPr>
            <a:lvl8pPr indent="3200400">
              <a:defRPr>
                <a:latin typeface="Calibri"/>
                <a:ea typeface="Calibri"/>
                <a:cs typeface="Calibri"/>
                <a:sym typeface="Calibri"/>
              </a:defRPr>
            </a:lvl8pPr>
            <a:lvl9pPr indent="3657600">
              <a:defRPr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fld id="{86CB4B4D-7CA3-9044-876B-883B54F8677D}" type="slidenum">
              <a:rPr lang="en-US" smtClean="0"/>
              <a:pPr lvl="0"/>
              <a:t>5</a:t>
            </a:fld>
            <a:endParaRPr lang="en-US"/>
          </a:p>
        </p:txBody>
      </p:sp>
      <p:pic>
        <p:nvPicPr>
          <p:cNvPr id="7" name="Picture 6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3353A7CE-EB86-A841-B194-E67EB34A92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150" y="857956"/>
            <a:ext cx="6904655" cy="370275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C4E3821-2B85-3C4E-ADDE-73F6368B9670}"/>
              </a:ext>
            </a:extLst>
          </p:cNvPr>
          <p:cNvSpPr txBox="1"/>
          <p:nvPr/>
        </p:nvSpPr>
        <p:spPr>
          <a:xfrm>
            <a:off x="7145867" y="925688"/>
            <a:ext cx="1794933" cy="277706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norm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This is a problem 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for enhanced </a:t>
            </a:r>
            <a:r>
              <a:rPr kumimoji="0" lang="en-US" sz="1800" b="0" i="1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for</a:t>
            </a:r>
            <a:r>
              <a:rPr kumimoji="0" lang="en-US" sz="1800" b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because length of 'a' has changed 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>
              <a:solidFill>
                <a:srgbClr val="000000"/>
              </a:solidFill>
            </a:endParaRP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But enhanced </a:t>
            </a:r>
            <a:r>
              <a:rPr kumimoji="0" lang="en-US" sz="1800" b="0" i="1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for</a:t>
            </a:r>
            <a:r>
              <a:rPr kumimoji="0" lang="en-US" sz="1800" b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 is still using 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original length of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i="0">
                <a:solidFill>
                  <a:srgbClr val="000000"/>
                </a:solidFill>
              </a:rPr>
              <a:t>'a'</a:t>
            </a: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" name="Picture 11" descr="Text&#10;&#10;Description automatically generated">
            <a:extLst>
              <a:ext uri="{FF2B5EF4-FFF2-40B4-BE49-F238E27FC236}">
                <a16:creationId xmlns:a16="http://schemas.microsoft.com/office/drawing/2014/main" id="{8C8E5F70-F0A5-5A46-B1C6-F04B7F7D31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489" y="4583288"/>
            <a:ext cx="7809736" cy="2171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3892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Timer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An alternative to a thread that waits/sleeps</a:t>
            </a:r>
          </a:p>
          <a:p>
            <a:r>
              <a:rPr lang="en-US"/>
              <a:t>Creates events periodically</a:t>
            </a:r>
          </a:p>
          <a:p>
            <a:r>
              <a:rPr lang="en-US"/>
              <a:t>Allows main thread to finish</a:t>
            </a:r>
          </a:p>
          <a:p>
            <a:r>
              <a:rPr lang="en-US"/>
              <a:t>Designed to work in same thread as graphics</a:t>
            </a:r>
          </a:p>
          <a:p>
            <a:r>
              <a:rPr lang="en-US"/>
              <a:t>Superior approach for </a:t>
            </a:r>
            <a:r>
              <a:rPr lang="en-US" err="1"/>
              <a:t>ArcadeGame</a:t>
            </a:r>
            <a:r>
              <a:rPr lang="en-US"/>
              <a:t> project</a:t>
            </a:r>
          </a:p>
          <a:p>
            <a:r>
              <a:rPr lang="en-US"/>
              <a:t>Similar functionality required for GARP</a:t>
            </a:r>
          </a:p>
        </p:txBody>
      </p:sp>
    </p:spTree>
    <p:extLst>
      <p:ext uri="{BB962C8B-B14F-4D97-AF65-F5344CB8AC3E}">
        <p14:creationId xmlns:p14="http://schemas.microsoft.com/office/powerpoint/2010/main" val="13860205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/>
              <a:t>Timer</a:t>
            </a:r>
          </a:p>
        </p:txBody>
      </p:sp>
      <p:cxnSp>
        <p:nvCxnSpPr>
          <p:cNvPr id="5" name="Straight Arrow Connector 4"/>
          <p:cNvCxnSpPr>
            <a:cxnSpLocks/>
          </p:cNvCxnSpPr>
          <p:nvPr/>
        </p:nvCxnSpPr>
        <p:spPr>
          <a:xfrm>
            <a:off x="2301922" y="1505298"/>
            <a:ext cx="0" cy="15483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cxnSpLocks/>
          </p:cNvCxnSpPr>
          <p:nvPr/>
        </p:nvCxnSpPr>
        <p:spPr>
          <a:xfrm>
            <a:off x="4191000" y="2438400"/>
            <a:ext cx="0" cy="3942766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cxnSpLocks/>
          </p:cNvCxnSpPr>
          <p:nvPr/>
        </p:nvCxnSpPr>
        <p:spPr>
          <a:xfrm>
            <a:off x="2299741" y="2438400"/>
            <a:ext cx="1891259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523999" y="1107798"/>
            <a:ext cx="1447801" cy="369332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/>
              <a:t> thread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048000" y="1828800"/>
            <a:ext cx="2539873" cy="381000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Java Graphics Thread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1524000" y="3124200"/>
            <a:ext cx="1495269" cy="489466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Exit</a:t>
            </a:r>
          </a:p>
        </p:txBody>
      </p:sp>
      <p:cxnSp>
        <p:nvCxnSpPr>
          <p:cNvPr id="13" name="Straight Arrow Connector 12"/>
          <p:cNvCxnSpPr>
            <a:cxnSpLocks/>
          </p:cNvCxnSpPr>
          <p:nvPr/>
        </p:nvCxnSpPr>
        <p:spPr>
          <a:xfrm>
            <a:off x="4343400" y="2753769"/>
            <a:ext cx="963407" cy="0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cxnSpLocks/>
          </p:cNvCxnSpPr>
          <p:nvPr/>
        </p:nvCxnSpPr>
        <p:spPr>
          <a:xfrm>
            <a:off x="4363387" y="4125369"/>
            <a:ext cx="963407" cy="0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334000" y="3820569"/>
            <a:ext cx="3505200" cy="954107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err="1">
                <a:latin typeface="Courier New" panose="02070309020205020404" pitchFamily="49" charset="0"/>
                <a:cs typeface="Courier New" panose="02070309020205020404" pitchFamily="49" charset="0"/>
              </a:rPr>
              <a:t>advanceOneTick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() {    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err="1">
                <a:latin typeface="Courier New" panose="02070309020205020404" pitchFamily="49" charset="0"/>
                <a:cs typeface="Courier New" panose="02070309020205020404" pitchFamily="49" charset="0"/>
              </a:rPr>
              <a:t>myComponent.updateState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err="1">
                <a:latin typeface="Courier New" panose="02070309020205020404" pitchFamily="49" charset="0"/>
                <a:cs typeface="Courier New" panose="02070309020205020404" pitchFamily="49" charset="0"/>
              </a:rPr>
              <a:t>myComponent.drawScreen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cxnSp>
        <p:nvCxnSpPr>
          <p:cNvPr id="19" name="Straight Arrow Connector 18"/>
          <p:cNvCxnSpPr>
            <a:cxnSpLocks/>
          </p:cNvCxnSpPr>
          <p:nvPr/>
        </p:nvCxnSpPr>
        <p:spPr>
          <a:xfrm>
            <a:off x="4343400" y="5425231"/>
            <a:ext cx="963407" cy="0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295400" y="3972969"/>
            <a:ext cx="2518348" cy="369332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Each tick of the Timer</a:t>
            </a:r>
          </a:p>
        </p:txBody>
      </p:sp>
      <p:cxnSp>
        <p:nvCxnSpPr>
          <p:cNvPr id="23" name="Straight Arrow Connector 22"/>
          <p:cNvCxnSpPr>
            <a:cxnSpLocks/>
          </p:cNvCxnSpPr>
          <p:nvPr/>
        </p:nvCxnSpPr>
        <p:spPr>
          <a:xfrm flipV="1">
            <a:off x="3733800" y="2753769"/>
            <a:ext cx="609600" cy="1371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cxnSpLocks/>
          </p:cNvCxnSpPr>
          <p:nvPr/>
        </p:nvCxnSpPr>
        <p:spPr>
          <a:xfrm>
            <a:off x="3733800" y="4125369"/>
            <a:ext cx="62958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cxnSpLocks/>
          </p:cNvCxnSpPr>
          <p:nvPr/>
        </p:nvCxnSpPr>
        <p:spPr>
          <a:xfrm>
            <a:off x="3733800" y="4125369"/>
            <a:ext cx="609600" cy="12954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2E092D7-FF4F-184D-875F-D6653C5F9CFB}"/>
              </a:ext>
            </a:extLst>
          </p:cNvPr>
          <p:cNvSpPr txBox="1"/>
          <p:nvPr/>
        </p:nvSpPr>
        <p:spPr>
          <a:xfrm>
            <a:off x="5257800" y="2525169"/>
            <a:ext cx="3581400" cy="954107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err="1">
                <a:latin typeface="Courier New" panose="02070309020205020404" pitchFamily="49" charset="0"/>
                <a:cs typeface="Courier New" panose="02070309020205020404" pitchFamily="49" charset="0"/>
              </a:rPr>
              <a:t>advanceOneTick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() {    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err="1">
                <a:latin typeface="Courier New" panose="02070309020205020404" pitchFamily="49" charset="0"/>
                <a:cs typeface="Courier New" panose="02070309020205020404" pitchFamily="49" charset="0"/>
              </a:rPr>
              <a:t>myComponent.updateState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err="1">
                <a:latin typeface="Courier New" panose="02070309020205020404" pitchFamily="49" charset="0"/>
                <a:cs typeface="Courier New" panose="02070309020205020404" pitchFamily="49" charset="0"/>
              </a:rPr>
              <a:t>myComponent.drawScreen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FAFDAB9-3EAD-0B4D-8208-E388102FB634}"/>
              </a:ext>
            </a:extLst>
          </p:cNvPr>
          <p:cNvSpPr txBox="1"/>
          <p:nvPr/>
        </p:nvSpPr>
        <p:spPr>
          <a:xfrm>
            <a:off x="5257800" y="5238166"/>
            <a:ext cx="3581400" cy="954107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err="1">
                <a:latin typeface="Courier New" panose="02070309020205020404" pitchFamily="49" charset="0"/>
                <a:cs typeface="Courier New" panose="02070309020205020404" pitchFamily="49" charset="0"/>
              </a:rPr>
              <a:t>advanceOneTick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() {    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err="1">
                <a:latin typeface="Courier New" panose="02070309020205020404" pitchFamily="49" charset="0"/>
                <a:cs typeface="Courier New" panose="02070309020205020404" pitchFamily="49" charset="0"/>
              </a:rPr>
              <a:t>myComponent.updateState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err="1">
                <a:latin typeface="Courier New" panose="02070309020205020404" pitchFamily="49" charset="0"/>
                <a:cs typeface="Courier New" panose="02070309020205020404" pitchFamily="49" charset="0"/>
              </a:rPr>
              <a:t>myComponent.drawScreen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B32C3AA-63F0-A84E-B5B1-7E7D80710DB5}"/>
              </a:ext>
            </a:extLst>
          </p:cNvPr>
          <p:cNvCxnSpPr>
            <a:cxnSpLocks/>
          </p:cNvCxnSpPr>
          <p:nvPr/>
        </p:nvCxnSpPr>
        <p:spPr>
          <a:xfrm>
            <a:off x="685800" y="1066800"/>
            <a:ext cx="0" cy="52578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D1A42C32-06E3-444C-A0DC-9F9B21A76217}"/>
              </a:ext>
            </a:extLst>
          </p:cNvPr>
          <p:cNvSpPr txBox="1"/>
          <p:nvPr/>
        </p:nvSpPr>
        <p:spPr>
          <a:xfrm>
            <a:off x="304800" y="762000"/>
            <a:ext cx="689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5538438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Live-coding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Today's import: </a:t>
            </a:r>
            <a:r>
              <a:rPr lang="en-US" i="1" err="1"/>
              <a:t>PracticeEventBasedGameLoop</a:t>
            </a:r>
            <a:endParaRPr lang="en-US" i="1"/>
          </a:p>
          <a:p>
            <a:r>
              <a:rPr lang="en-US" err="1"/>
              <a:t>Subpackage</a:t>
            </a:r>
            <a:r>
              <a:rPr lang="en-US"/>
              <a:t>: </a:t>
            </a:r>
            <a:r>
              <a:rPr lang="en-US" i="1" err="1"/>
              <a:t>gameEventLoop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047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820f9cb1-409d-4c4b-8197-1d4f7dd48124" xsi:nil="true"/>
    <lcf76f155ced4ddcb4097134ff3c332f xmlns="08600313-7276-4ca7-b5d3-7d86193ee0ac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285D81DBE5F5A448E892B34D6B8CF20" ma:contentTypeVersion="8" ma:contentTypeDescription="Create a new document." ma:contentTypeScope="" ma:versionID="ecce54155d2ea7caa9aed06c8b6b9867">
  <xsd:schema xmlns:xsd="http://www.w3.org/2001/XMLSchema" xmlns:xs="http://www.w3.org/2001/XMLSchema" xmlns:p="http://schemas.microsoft.com/office/2006/metadata/properties" xmlns:ns2="08600313-7276-4ca7-b5d3-7d86193ee0ac" xmlns:ns3="820f9cb1-409d-4c4b-8197-1d4f7dd48124" targetNamespace="http://schemas.microsoft.com/office/2006/metadata/properties" ma:root="true" ma:fieldsID="bfd7385540b70b2fe84ac888cc214377" ns2:_="" ns3:_="">
    <xsd:import namespace="08600313-7276-4ca7-b5d3-7d86193ee0ac"/>
    <xsd:import namespace="820f9cb1-409d-4c4b-8197-1d4f7dd4812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8600313-7276-4ca7-b5d3-7d86193ee0a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71a83542-6b13-4414-947d-2211b265f7b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20f9cb1-409d-4c4b-8197-1d4f7dd48124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5e4b8413-bde8-45bb-ad7f-2c4efb398c4d}" ma:internalName="TaxCatchAll" ma:showField="CatchAllData" ma:web="820f9cb1-409d-4c4b-8197-1d4f7dd4812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A7C915E-4009-47CE-94D4-97E75DE59B2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A9CC447-D9E4-472B-8F77-5984014F62A7}">
  <ds:schemaRefs>
    <ds:schemaRef ds:uri="08600313-7276-4ca7-b5d3-7d86193ee0ac"/>
    <ds:schemaRef ds:uri="820f9cb1-409d-4c4b-8197-1d4f7dd48124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54EB4FC6-A2A2-40B0-A84A-BBFCE3674D6D}">
  <ds:schemaRefs>
    <ds:schemaRef ds:uri="08600313-7276-4ca7-b5d3-7d86193ee0ac"/>
    <ds:schemaRef ds:uri="820f9cb1-409d-4c4b-8197-1d4f7dd48124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1113</TotalTime>
  <Words>495</Words>
  <Application>Microsoft Office PowerPoint</Application>
  <PresentationFormat>On-screen Show (4:3)</PresentationFormat>
  <Paragraphs>81</Paragraphs>
  <Slides>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Courier New</vt:lpstr>
      <vt:lpstr>Times New Roman</vt:lpstr>
      <vt:lpstr>Office Theme</vt:lpstr>
      <vt:lpstr>Threads</vt:lpstr>
      <vt:lpstr>main's and Graphics' Threads</vt:lpstr>
      <vt:lpstr>Concurrent Modification Exceptions</vt:lpstr>
      <vt:lpstr>for Loops and ArrayList</vt:lpstr>
      <vt:lpstr>Concurrent Modification Error</vt:lpstr>
      <vt:lpstr>Timer</vt:lpstr>
      <vt:lpstr>Timer</vt:lpstr>
      <vt:lpstr>Live-coding</vt:lpstr>
    </vt:vector>
  </TitlesOfParts>
  <Manager/>
  <Company>RHIT CSSE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>CSSE Faculty</dc:creator>
  <cp:keywords/>
  <dc:description/>
  <cp:lastModifiedBy>Yoder, Jason</cp:lastModifiedBy>
  <cp:revision>30</cp:revision>
  <cp:lastPrinted>2015-10-26T14:31:05Z</cp:lastPrinted>
  <dcterms:created xsi:type="dcterms:W3CDTF">2011-02-07T04:01:01Z</dcterms:created>
  <dcterms:modified xsi:type="dcterms:W3CDTF">2023-01-23T21:57:33Z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TC101671231033</vt:lpwstr>
  </property>
  <property fmtid="{D5CDD505-2E9C-101B-9397-08002B2CF9AE}" pid="3" name="ContentTypeId">
    <vt:lpwstr>0x0101004285D81DBE5F5A448E892B34D6B8CF20</vt:lpwstr>
  </property>
  <property fmtid="{D5CDD505-2E9C-101B-9397-08002B2CF9AE}" pid="4" name="MediaServiceImageTags">
    <vt:lpwstr/>
  </property>
</Properties>
</file>