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29" r:id="rId4"/>
  </p:sldMasterIdLst>
  <p:notesMasterIdLst>
    <p:notesMasterId r:id="rId13"/>
  </p:notesMasterIdLst>
  <p:handoutMasterIdLst>
    <p:handoutMasterId r:id="rId14"/>
  </p:handoutMasterIdLst>
  <p:sldIdLst>
    <p:sldId id="301" r:id="rId5"/>
    <p:sldId id="302" r:id="rId6"/>
    <p:sldId id="335" r:id="rId7"/>
    <p:sldId id="312" r:id="rId8"/>
    <p:sldId id="309" r:id="rId9"/>
    <p:sldId id="310" r:id="rId10"/>
    <p:sldId id="311" r:id="rId11"/>
    <p:sldId id="294" r:id="rId12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der, Jason" initials="YJ" lastIdx="1" clrIdx="0">
    <p:extLst>
      <p:ext uri="{19B8F6BF-5375-455C-9EA6-DF929625EA0E}">
        <p15:presenceInfo xmlns:p15="http://schemas.microsoft.com/office/powerpoint/2012/main" userId="S-1-5-21-1965730717-1486086910-2027319071-745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A1F28"/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2" y="2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9396" y="2"/>
            <a:ext cx="298092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68AFFCC9-E980-4A2E-8F84-91052C1F2C22}" type="datetime1">
              <a:rPr lang="en-US"/>
              <a:pPr/>
              <a:t>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2" y="8829123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9396" y="8829123"/>
            <a:ext cx="298092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F41AE4A4-4012-4846-B3D6-5232032A83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8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2" y="2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903" y="2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C4411CED-79EF-4046-B79B-F8927B54B6B0}" type="datetime1">
              <a:rPr lang="en-US"/>
              <a:pPr/>
              <a:t>1/23/2023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6613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795" tIns="44898" rIns="89795" bIns="4489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8482" y="4416100"/>
            <a:ext cx="5504853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2" y="8829123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903" y="8829123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36B4252A-5ADE-4726-AF7E-E9EADC640C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039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819B2D56-A067-4F75-8E24-C71378F0A1C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8216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endParaRPr lang="en-US" sz="2000" b="0" strike="noStrike" spc="-1" baseline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0" strike="noStrike" spc="-1" baseline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4D56FA17-A64E-4E1E-B65D-B09535FC0EA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089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Can live-code a </a:t>
            </a:r>
            <a:r>
              <a:rPr lang="en-US" sz="1200" b="0" strike="noStrike" spc="-1" baseline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quick example to save a list of numbers or a simple game Level to a file, then read them/it back in again. There is an example in the solution code.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630EBB8-CEB5-4E8D-9A06-06438377CF61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19935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Try to read</a:t>
            </a:r>
            <a:r>
              <a:rPr lang="en-US" sz="2000" b="0" strike="noStrike" spc="-1" baseline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from file when the file does not exist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9A3B7B5C-4FE7-427D-BDD2-2865C7667CBE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4989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E02099-3122-448C-8379-2F83E5A8613A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86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E5DC-7A70-4CAB-B8CA-FD7CFBA6DDCF}" type="datetime1">
              <a:rPr lang="en-US" smtClean="0"/>
              <a:pPr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79A9-3DEE-405E-A3ED-1337E6526E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6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8A64-F6CF-4D4F-A14E-4E9A6689521C}" type="datetime1">
              <a:rPr lang="en-US" smtClean="0"/>
              <a:pPr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06D9-6568-4CC7-A897-8E442FE2D5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5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961FD-7946-4EF3-8B09-2E96C5099CE1}" type="datetime1">
              <a:rPr lang="en-US" smtClean="0"/>
              <a:pPr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5F2C-5211-44E5-BB1B-6C1BB3133E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91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3078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03A8-3A50-4824-93B1-5AB2817A85E6}" type="datetime1">
              <a:rPr lang="en-US" smtClean="0"/>
              <a:pPr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7FD1A-4189-457E-B97C-F61512EFD4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78C3-2E3E-4EDD-A8FC-A11FEA9CDF04}" type="datetime1">
              <a:rPr lang="en-US" smtClean="0"/>
              <a:pPr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10310-F82F-4A8F-9F78-25E7EF6436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8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6738-AE48-490E-BA60-16B31C3E5798}" type="datetime1">
              <a:rPr lang="en-US" smtClean="0"/>
              <a:pPr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2F2D-BD7E-4068-B307-13356AE7A8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0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7309-80BC-4890-B91A-AB9885E172E5}" type="datetime1">
              <a:rPr lang="en-US" smtClean="0"/>
              <a:pPr/>
              <a:t>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C143-3083-4165-877B-73F388BB2A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2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6A63-0F78-4E9D-81E4-A84E1F25A0A3}" type="datetime1">
              <a:rPr lang="en-US" smtClean="0"/>
              <a:pPr/>
              <a:t>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45B1-AB7B-41C8-8F02-97E53B4015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3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F9E9-979C-4422-A1BB-1DC64426F0DA}" type="datetime1">
              <a:rPr lang="en-US" smtClean="0"/>
              <a:pPr/>
              <a:t>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4611-C3B2-4DA2-BEBE-7E1D4A958E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56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020D-910B-4676-A902-AD52382F28B6}" type="datetime1">
              <a:rPr lang="en-US" smtClean="0"/>
              <a:pPr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050B1-62D7-446A-A93A-BF045FB723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74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FF79-924D-47D6-A727-6A03000C0C91}" type="datetime1">
              <a:rPr lang="en-US" smtClean="0"/>
              <a:pPr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942E-C3EC-459D-A3C4-71A098A98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55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E304D-C692-4D58-A925-D35D66927263}" type="datetime1">
              <a:rPr lang="en-US" smtClean="0"/>
              <a:pPr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AF9C-A98B-4538-9C1F-470DAC7B20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2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30" r:id="rId1"/>
    <p:sldLayoutId id="2147484631" r:id="rId2"/>
    <p:sldLayoutId id="2147484632" r:id="rId3"/>
    <p:sldLayoutId id="2147484633" r:id="rId4"/>
    <p:sldLayoutId id="2147484634" r:id="rId5"/>
    <p:sldLayoutId id="2147484635" r:id="rId6"/>
    <p:sldLayoutId id="2147484636" r:id="rId7"/>
    <p:sldLayoutId id="2147484637" r:id="rId8"/>
    <p:sldLayoutId id="2147484638" r:id="rId9"/>
    <p:sldLayoutId id="2147484639" r:id="rId10"/>
    <p:sldLayoutId id="2147484640" r:id="rId11"/>
    <p:sldLayoutId id="214748464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722160" y="4406760"/>
            <a:ext cx="7771320" cy="136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Files and Exceptions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3922560" y="2932200"/>
            <a:ext cx="4570920" cy="145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Reading &amp; writing files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 the unexpected happens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8186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Input: </a:t>
            </a:r>
            <a:r>
              <a:rPr lang="en-US" sz="3200" b="1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DejaVu Sans"/>
              </a:rPr>
              <a:t>File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and </a:t>
            </a:r>
            <a:r>
              <a:rPr lang="en-US" sz="3200" b="1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DejaVu Sans"/>
              </a:rPr>
              <a:t>Scanner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Output: </a:t>
            </a:r>
            <a:r>
              <a:rPr lang="en-US" sz="3200" b="1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DejaVu Sans"/>
              </a:rPr>
              <a:t>PrintWriter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and </a:t>
            </a:r>
            <a:r>
              <a:rPr lang="en-US" sz="3200" b="1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DejaVu Sans"/>
              </a:rPr>
              <a:t>println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  <a:ea typeface="DejaVu Sans"/>
              </a:rPr>
              <a:t>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Be kind to your OS: </a:t>
            </a:r>
            <a:r>
              <a:rPr lang="en-US" sz="3200" b="1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DejaVu Sans"/>
              </a:rPr>
              <a:t>close()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all files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Letting users choose: </a:t>
            </a:r>
            <a:r>
              <a:rPr lang="en-US" sz="3200" b="1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DejaVu Sans"/>
              </a:rPr>
              <a:t>JFileChooser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and </a:t>
            </a:r>
            <a:r>
              <a:rPr lang="en-US" sz="3200" b="1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DejaVu Sans"/>
              </a:rPr>
              <a:t>File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Expect the unexpected: </a:t>
            </a:r>
            <a:r>
              <a:rPr lang="en-US" sz="3200" b="1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DejaVu Sans"/>
              </a:rPr>
              <a:t>Exception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handling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Refer to examples when you need to…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 I/O: Key Pieces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63592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charRg st="218" end="2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charRg st="218" end="2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charRg st="218" end="2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charRg st="218" end="2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charRg st="218" end="2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Live code a level loader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6C49A-9F92-2243-AF97-708A00A280F7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Today's import: </a:t>
            </a:r>
            <a:r>
              <a:rPr lang="en-US" i="1" dirty="0" err="1"/>
              <a:t>PracticeEventBasedGameLoop</a:t>
            </a:r>
            <a:endParaRPr lang="en-US" i="1" dirty="0"/>
          </a:p>
          <a:p>
            <a:pPr fontAlgn="auto">
              <a:spcAft>
                <a:spcPts val="0"/>
              </a:spcAft>
            </a:pPr>
            <a:r>
              <a:rPr lang="en-US" dirty="0" err="1"/>
              <a:t>Subpackage</a:t>
            </a:r>
            <a:r>
              <a:rPr lang="en-US" dirty="0"/>
              <a:t>: </a:t>
            </a:r>
            <a:r>
              <a:rPr lang="en-US" i="1" dirty="0" err="1"/>
              <a:t>fileIO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58118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Exceptions – What, When, Why, How?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Examples from today’s class:</a:t>
            </a:r>
          </a:p>
          <a:p>
            <a:pPr marL="800280" lvl="1" indent="-342000">
              <a:buClr>
                <a:srgbClr val="000000"/>
              </a:buClr>
              <a:buFont typeface="Arial"/>
              <a:buChar char="•"/>
            </a:pPr>
            <a:r>
              <a:rPr lang="en-US" sz="3200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ConcurrentModificationException</a:t>
            </a:r>
            <a:endParaRPr 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DejaVu Sans"/>
            </a:endParaRPr>
          </a:p>
          <a:p>
            <a:pPr marL="800280" lvl="1" indent="-342000">
              <a:buClr>
                <a:srgbClr val="000000"/>
              </a:buClr>
              <a:buFont typeface="Arial"/>
              <a:buChar char="•"/>
            </a:pPr>
            <a:r>
              <a:rPr lang="en-US" sz="3200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FileNotFoundException</a:t>
            </a:r>
            <a:endParaRPr 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7817424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Exceptions – What, When, Why, How?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What: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Used to signal that something in the code has gone wrong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 error has occurred that cannot be handled in the current code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Why: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Breaks the execution flow and passes exception up the stack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25295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Exceptions – How?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457200" y="1600200"/>
            <a:ext cx="8228520" cy="495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Handling (catching) an exception: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try {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//code that could throw an exception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catch (</a:t>
            </a:r>
            <a:r>
              <a:rPr lang="en-US" sz="28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ExceptionType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ex) {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//code to handle exception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 caught you can: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Recover from the error OR exit gracefully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90278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57200" y="1219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 has two sorts of </a:t>
            </a:r>
            <a:r>
              <a:rPr lang="en-US" sz="32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exceptions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23880" indent="-513360">
              <a:lnSpc>
                <a:spcPct val="100000"/>
              </a:lnSpc>
              <a:buClr>
                <a:srgbClr val="800000"/>
              </a:buClr>
              <a:buFont typeface="Calibri"/>
              <a:buAutoNum type="arabicPeriod"/>
            </a:pPr>
            <a:r>
              <a:rPr lang="en-US" sz="3200" b="1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Checked exceptions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compiler </a:t>
            </a:r>
            <a:r>
              <a:rPr lang="en-US" sz="3200" b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checks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that calling code isn’t ignoring the problem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172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Used for </a:t>
            </a:r>
            <a:r>
              <a:rPr lang="en-US" sz="2800" b="1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expected</a:t>
            </a:r>
            <a:r>
              <a:rPr lang="en-US" sz="28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problems</a:t>
            </a:r>
          </a:p>
          <a:p>
            <a:pPr marL="80172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Example: </a:t>
            </a: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FileNotFoundException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DejaVu Sans"/>
            </a:endParaRPr>
          </a:p>
          <a:p>
            <a:pPr marL="80172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24870" indent="-514350">
              <a:lnSpc>
                <a:spcPct val="100000"/>
              </a:lnSpc>
              <a:buClr>
                <a:srgbClr val="800000"/>
              </a:buClr>
              <a:buFont typeface="+mj-lt"/>
              <a:buAutoNum type="arabicPeriod" startAt="2"/>
            </a:pPr>
            <a:r>
              <a:rPr lang="en-US" sz="3200" b="1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Unchecked exceptions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: compiler lets us ignore these if we want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172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Used for fatal or avoidable problems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172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Are subclasses of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RunTimeException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or Error</a:t>
            </a:r>
          </a:p>
          <a:p>
            <a:pPr marL="801720" lvl="1" indent="-284760">
              <a:buClr>
                <a:srgbClr val="000000"/>
              </a:buClr>
              <a:buFont typeface="Arial"/>
              <a:buChar char="–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Example: </a:t>
            </a: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ConcurrentModificationException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DejaVu Sans"/>
            </a:endParaRPr>
          </a:p>
          <a:p>
            <a:pPr marL="80172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Checkered Past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01544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charRg st="287" end="2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charRg st="287" end="2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charRg st="287" end="2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charRg st="287" end="2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charRg st="287" end="2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Team Project</a:t>
            </a:r>
          </a:p>
        </p:txBody>
      </p:sp>
      <p:sp>
        <p:nvSpPr>
          <p:cNvPr id="29699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Work time</a:t>
            </a:r>
          </a:p>
          <a:p>
            <a:r>
              <a:rPr lang="en-US" i="1"/>
              <a:t>Be sure everyone is getting a chance to drive.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20f9cb1-409d-4c4b-8197-1d4f7dd48124" xsi:nil="true"/>
    <lcf76f155ced4ddcb4097134ff3c332f xmlns="08600313-7276-4ca7-b5d3-7d86193ee0ac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8" ma:contentTypeDescription="Create a new document." ma:contentTypeScope="" ma:versionID="ecce54155d2ea7caa9aed06c8b6b9867">
  <xsd:schema xmlns:xsd="http://www.w3.org/2001/XMLSchema" xmlns:xs="http://www.w3.org/2001/XMLSchema" xmlns:p="http://schemas.microsoft.com/office/2006/metadata/properties" xmlns:ns2="08600313-7276-4ca7-b5d3-7d86193ee0ac" xmlns:ns3="820f9cb1-409d-4c4b-8197-1d4f7dd48124" targetNamespace="http://schemas.microsoft.com/office/2006/metadata/properties" ma:root="true" ma:fieldsID="bfd7385540b70b2fe84ac888cc214377" ns2:_="" ns3:_="">
    <xsd:import namespace="08600313-7276-4ca7-b5d3-7d86193ee0ac"/>
    <xsd:import namespace="820f9cb1-409d-4c4b-8197-1d4f7dd481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1a83542-6b13-4414-947d-2211b265f7b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0f9cb1-409d-4c4b-8197-1d4f7dd4812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5e4b8413-bde8-45bb-ad7f-2c4efb398c4d}" ma:internalName="TaxCatchAll" ma:showField="CatchAllData" ma:web="820f9cb1-409d-4c4b-8197-1d4f7dd481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A7C915E-4009-47CE-94D4-97E75DE59B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9CC447-D9E4-472B-8F77-5984014F62A7}">
  <ds:schemaRefs>
    <ds:schemaRef ds:uri="08600313-7276-4ca7-b5d3-7d86193ee0ac"/>
    <ds:schemaRef ds:uri="820f9cb1-409d-4c4b-8197-1d4f7dd4812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4EB4FC6-A2A2-40B0-A84A-BBFCE3674D6D}">
  <ds:schemaRefs>
    <ds:schemaRef ds:uri="08600313-7276-4ca7-b5d3-7d86193ee0ac"/>
    <ds:schemaRef ds:uri="820f9cb1-409d-4c4b-8197-1d4f7dd4812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1272</TotalTime>
  <Words>307</Words>
  <Application>Microsoft Office PowerPoint</Application>
  <PresentationFormat>On-screen Show (4:3)</PresentationFormat>
  <Paragraphs>56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Lucida Sans Typewriter</vt:lpstr>
      <vt:lpstr>Times New Roman</vt:lpstr>
      <vt:lpstr>Wingdings</vt:lpstr>
      <vt:lpstr>Office Theme</vt:lpstr>
      <vt:lpstr>PowerPoint Presentation</vt:lpstr>
      <vt:lpstr>PowerPoint Presentation</vt:lpstr>
      <vt:lpstr>Live code a level loader</vt:lpstr>
      <vt:lpstr>PowerPoint Presentation</vt:lpstr>
      <vt:lpstr>PowerPoint Presentation</vt:lpstr>
      <vt:lpstr>PowerPoint Presentation</vt:lpstr>
      <vt:lpstr>PowerPoint Presentation</vt:lpstr>
      <vt:lpstr>Team Project</vt:lpstr>
    </vt:vector>
  </TitlesOfParts>
  <Manager/>
  <Company>RHIT CSSE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CSSE Faculty</dc:creator>
  <cp:keywords/>
  <dc:description/>
  <cp:lastModifiedBy>Yoder, Jason</cp:lastModifiedBy>
  <cp:revision>31</cp:revision>
  <cp:lastPrinted>2015-10-26T14:31:05Z</cp:lastPrinted>
  <dcterms:created xsi:type="dcterms:W3CDTF">2011-02-07T04:01:01Z</dcterms:created>
  <dcterms:modified xsi:type="dcterms:W3CDTF">2023-01-23T21:57:46Z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  <property fmtid="{D5CDD505-2E9C-101B-9397-08002B2CF9AE}" pid="3" name="ContentTypeId">
    <vt:lpwstr>0x0101004285D81DBE5F5A448E892B34D6B8CF20</vt:lpwstr>
  </property>
  <property fmtid="{D5CDD505-2E9C-101B-9397-08002B2CF9AE}" pid="4" name="MediaServiceImageTags">
    <vt:lpwstr/>
  </property>
</Properties>
</file>