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305" r:id="rId4"/>
    <p:sldId id="306" r:id="rId5"/>
    <p:sldId id="293" r:id="rId6"/>
    <p:sldId id="313" r:id="rId7"/>
    <p:sldId id="314" r:id="rId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39" autoAdjust="0"/>
    <p:restoredTop sz="85034" autoAdjust="0"/>
  </p:normalViewPr>
  <p:slideViewPr>
    <p:cSldViewPr snapToObjects="1">
      <p:cViewPr varScale="1">
        <p:scale>
          <a:sx n="73" d="100"/>
          <a:sy n="73" d="100"/>
        </p:scale>
        <p:origin x="1325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6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6" y="0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7563301-559A-4ABC-AA2B-6FE6708B755E}" type="datetimeFigureOut">
              <a:rPr lang="en-US"/>
              <a:pPr>
                <a:defRPr/>
              </a:pPr>
              <a:t>1/5/2023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6" y="8829122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9FA71DF-C021-41F0-8072-9DABD6C95C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742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5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A2CEEB4-0792-4477-89F5-C9EB695061F7}" type="datetimeFigureOut">
              <a:rPr lang="en-US"/>
              <a:pPr>
                <a:defRPr/>
              </a:pPr>
              <a:t>1/5/2023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03" tIns="44902" rIns="89803" bIns="44902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099"/>
            <a:ext cx="5607711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5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1BB943A-C3B9-42AE-8B54-C233581231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319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Bring hard copy of code from UnitTesting</a:t>
            </a:r>
            <a:endParaRPr lang="en-US" baseline="0" dirty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2D2F29-D266-4A73-9105-1080FD86BA4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490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18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63304-4803-46E9-8053-E8AD2B380643}" type="datetime2">
              <a:rPr lang="en-US" smtClean="0"/>
              <a:pPr>
                <a:defRPr/>
              </a:pPr>
              <a:t>Thursday, January 5,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242930-7B11-4C91-93D9-A54E2CD74A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5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621D6E-7091-4510-88D1-5FA26E14D11A}" type="datetime2">
              <a:rPr lang="en-US" smtClean="0"/>
              <a:pPr>
                <a:defRPr/>
              </a:pPr>
              <a:t>Thursday, January 5,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59483E-09E4-48D5-BA16-BD54A45260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55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03A13-9CFF-4839-B20A-D00C049D77D5}" type="datetime2">
              <a:rPr lang="en-US" smtClean="0"/>
              <a:pPr>
                <a:defRPr/>
              </a:pPr>
              <a:t>Thursday, January 5,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CA0CD3-0616-4975-8CB6-395FF73FEB5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23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450AFD-1AD4-40A7-ADB3-7F87D0F8D819}" type="datetime2">
              <a:rPr lang="en-US" smtClean="0"/>
              <a:pPr>
                <a:defRPr/>
              </a:pPr>
              <a:t>Thursday, January 5,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719A2B-6AB5-4698-BD1C-B24CF46110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61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E205AC-0D9D-49E5-90F5-84A523F53AD4}" type="datetime2">
              <a:rPr lang="en-US" smtClean="0"/>
              <a:pPr>
                <a:defRPr/>
              </a:pPr>
              <a:t>Thursday, January 5,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4BE59B-51DA-440B-8545-A062048D7B9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2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E96CC7-A4B9-4483-A454-FAC873D5CC60}" type="datetime2">
              <a:rPr lang="en-US" smtClean="0"/>
              <a:pPr>
                <a:defRPr/>
              </a:pPr>
              <a:t>Thursday, January 5,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32177C-87C6-43B9-A935-6328F9639B7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95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6B0ADB-9602-482B-85CF-ADC1BAEB4D83}" type="datetime2">
              <a:rPr lang="en-US" smtClean="0"/>
              <a:pPr>
                <a:defRPr/>
              </a:pPr>
              <a:t>Thursday, January 5, 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939F39-A2B5-4674-BBDC-FB0FC7799A0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4EB50F-1288-4DFE-A2B7-2FC74B6FF41B}" type="datetime2">
              <a:rPr lang="en-US" smtClean="0"/>
              <a:pPr>
                <a:defRPr/>
              </a:pPr>
              <a:t>Thursday, January 5,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0A32C-847A-4008-98DF-1431C4BD4B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2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81446E-4544-488E-A5FE-1BC8CCF1495A}" type="datetime2">
              <a:rPr lang="en-US" smtClean="0"/>
              <a:pPr>
                <a:defRPr/>
              </a:pPr>
              <a:t>Thursday, January 5, 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320C44-97C4-4C75-8F69-EA40841DDD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70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C57AFD-AD8B-4ACE-BF5F-D584921D5881}" type="datetime2">
              <a:rPr lang="en-US" smtClean="0"/>
              <a:pPr>
                <a:defRPr/>
              </a:pPr>
              <a:t>Thursday, January 5,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DA3404-8575-4D7A-B473-E1271220171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26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BD2CCA-3B9B-4204-8C40-14009DD5CC52}" type="datetime2">
              <a:rPr lang="en-US" smtClean="0"/>
              <a:pPr>
                <a:defRPr/>
              </a:pPr>
              <a:t>Thursday, January 5,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2B96DF-88DE-48C3-B785-8FAF2A41F85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06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8A073B1-0DA8-47AB-B7E2-D5D57F68FCE3}" type="datetime2">
              <a:rPr lang="en-US" smtClean="0"/>
              <a:pPr>
                <a:defRPr/>
              </a:pPr>
              <a:t>Thursday, January 5,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341FED-3A60-48F0-B693-9093865656C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76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RHIT-CSSE/csse220/tree/master/Docs/ExampleDesignProblem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>
          <a:xfrm>
            <a:off x="1371600" y="3124200"/>
            <a:ext cx="6400800" cy="1752600"/>
          </a:xfrm>
        </p:spPr>
        <p:txBody>
          <a:bodyPr/>
          <a:lstStyle/>
          <a:p>
            <a:r>
              <a:rPr lang="en-US" dirty="0"/>
              <a:t>Variable Scope</a:t>
            </a:r>
          </a:p>
          <a:p>
            <a:r>
              <a:rPr lang="en-US" dirty="0"/>
              <a:t>Console Input</a:t>
            </a:r>
          </a:p>
          <a:p>
            <a:r>
              <a:rPr lang="en-US" dirty="0"/>
              <a:t>Unit Testing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F4B67C-EF48-998C-3AFC-31304802D527}"/>
              </a:ext>
            </a:extLst>
          </p:cNvPr>
          <p:cNvSpPr/>
          <p:nvPr/>
        </p:nvSpPr>
        <p:spPr>
          <a:xfrm>
            <a:off x="304800" y="5105400"/>
            <a:ext cx="8534400" cy="1295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PracticeConsoleAndUnitTesting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PracticeConsoleAndUnitTestingSolution</a:t>
            </a:r>
            <a:endParaRPr lang="en-US" sz="24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41497-5F64-FF61-176C-4F45ACBF6A1C}"/>
              </a:ext>
            </a:extLst>
          </p:cNvPr>
          <p:cNvSpPr txBox="1"/>
          <p:nvPr/>
        </p:nvSpPr>
        <p:spPr>
          <a:xfrm>
            <a:off x="4585447" y="-10818"/>
            <a:ext cx="4619625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 dirty="0">
                <a:highlight>
                  <a:srgbClr val="FFFF00"/>
                </a:highlight>
              </a:rPr>
              <a:t>__________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23E0AB-8988-4BB4-9454-AAE0781EE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409" y="1015626"/>
            <a:ext cx="2816626" cy="243917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Review: Dependencies, Coupling, Cohesion</a:t>
            </a:r>
          </a:p>
          <a:p>
            <a:r>
              <a:rPr lang="en-US" dirty="0"/>
              <a:t>Variable Scoping</a:t>
            </a:r>
          </a:p>
          <a:p>
            <a:r>
              <a:rPr lang="en-US" dirty="0"/>
              <a:t>Console Input</a:t>
            </a:r>
          </a:p>
          <a:p>
            <a:r>
              <a:rPr lang="en-US" dirty="0"/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357242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Encapsulation</a:t>
            </a:r>
          </a:p>
          <a:p>
            <a:r>
              <a:rPr lang="en-US" dirty="0"/>
              <a:t>Collocate within a class data fields and the methods that work on those fields</a:t>
            </a:r>
          </a:p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 keyword for most data fields, this is called </a:t>
            </a:r>
            <a:r>
              <a:rPr lang="en-US" i="1" dirty="0"/>
              <a:t>compiler enforced encapsulation</a:t>
            </a:r>
          </a:p>
        </p:txBody>
      </p:sp>
    </p:spTree>
    <p:extLst>
      <p:ext uri="{BB962C8B-B14F-4D97-AF65-F5344CB8AC3E}">
        <p14:creationId xmlns:p14="http://schemas.microsoft.com/office/powerpoint/2010/main" val="1488292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Minimize Dependencies by (low coupling)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Using </a:t>
            </a:r>
            <a:r>
              <a:rPr lang="en-US" i="1" dirty="0"/>
              <a:t>tell don’t ask</a:t>
            </a:r>
            <a:r>
              <a:rPr lang="en-US" dirty="0"/>
              <a:t> – when a </a:t>
            </a:r>
            <a:r>
              <a:rPr lang="en-US" u="sng" dirty="0"/>
              <a:t>client</a:t>
            </a:r>
            <a:r>
              <a:rPr lang="en-US" dirty="0"/>
              <a:t> of a class has an algorithm that could be located within that class (this is an </a:t>
            </a:r>
            <a:r>
              <a:rPr lang="en-US" i="1" dirty="0"/>
              <a:t>ask</a:t>
            </a:r>
            <a:r>
              <a:rPr lang="en-US" dirty="0"/>
              <a:t> algorithm), move that algorithm/method from client into the class (so it becomes a </a:t>
            </a:r>
            <a:r>
              <a:rPr lang="en-US" i="1" dirty="0"/>
              <a:t>tell</a:t>
            </a:r>
            <a:r>
              <a:rPr lang="en-US" dirty="0"/>
              <a:t> algorithm)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Don’t use message chains – instead instrument the called-on classes to provide methods to do the work</a:t>
            </a:r>
          </a:p>
          <a:p>
            <a:pPr lvl="1"/>
            <a:r>
              <a:rPr lang="en-US" i="1" dirty="0"/>
              <a:t>Low</a:t>
            </a:r>
            <a:r>
              <a:rPr lang="en-US" dirty="0"/>
              <a:t> </a:t>
            </a:r>
            <a:r>
              <a:rPr lang="en-US" i="1" dirty="0"/>
              <a:t>coupling</a:t>
            </a:r>
            <a:r>
              <a:rPr lang="en-US" dirty="0"/>
              <a:t> means dependencies are minimized</a:t>
            </a:r>
          </a:p>
        </p:txBody>
      </p:sp>
    </p:spTree>
    <p:extLst>
      <p:ext uri="{BB962C8B-B14F-4D97-AF65-F5344CB8AC3E}">
        <p14:creationId xmlns:p14="http://schemas.microsoft.com/office/powerpoint/2010/main" val="3160988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High Cohesion Rule for Classes</a:t>
            </a:r>
          </a:p>
          <a:p>
            <a:r>
              <a:rPr lang="en-US" dirty="0"/>
              <a:t>Make each class do one thing well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Micro-Cohesion Rules for Class Implementations</a:t>
            </a:r>
          </a:p>
          <a:p>
            <a:r>
              <a:rPr lang="en-US" dirty="0"/>
              <a:t>Make each operation do one thing well</a:t>
            </a:r>
          </a:p>
          <a:p>
            <a:r>
              <a:rPr lang="en-US" dirty="0"/>
              <a:t>Make each loop do only one thing</a:t>
            </a:r>
          </a:p>
        </p:txBody>
      </p:sp>
    </p:spTree>
    <p:extLst>
      <p:ext uri="{BB962C8B-B14F-4D97-AF65-F5344CB8AC3E}">
        <p14:creationId xmlns:p14="http://schemas.microsoft.com/office/powerpoint/2010/main" val="51755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22498"/>
          </a:xfrm>
        </p:spPr>
        <p:txBody>
          <a:bodyPr>
            <a:normAutofit/>
          </a:bodyPr>
          <a:lstStyle/>
          <a:p>
            <a:r>
              <a:rPr lang="en-US" dirty="0"/>
              <a:t>Questions about DPs thus far?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901" y="1287625"/>
            <a:ext cx="8546841" cy="5570375"/>
          </a:xfrm>
        </p:spPr>
        <p:txBody>
          <a:bodyPr>
            <a:normAutofit fontScale="62500" lnSpcReduction="20000"/>
          </a:bodyPr>
          <a:lstStyle/>
          <a:p>
            <a:pPr marL="457200" indent="-457200" fontAlgn="base">
              <a:buFont typeface="+mj-lt"/>
              <a:buAutoNum type="arabicPeriod"/>
            </a:pPr>
            <a:r>
              <a:rPr lang="en-US" sz="2400" dirty="0">
                <a:highlight>
                  <a:srgbClr val="FFFF00"/>
                </a:highlight>
              </a:rPr>
              <a:t>Make sure your design </a:t>
            </a:r>
            <a:r>
              <a:rPr lang="en-US" sz="2400" b="1" dirty="0">
                <a:highlight>
                  <a:srgbClr val="FFFF00"/>
                </a:highlight>
              </a:rPr>
              <a:t>allows proper functionality</a:t>
            </a:r>
            <a:endParaRPr lang="en-US" sz="2400" dirty="0">
              <a:highlight>
                <a:srgbClr val="FFFF00"/>
              </a:highlight>
            </a:endParaRPr>
          </a:p>
          <a:p>
            <a:pPr marL="685800" lvl="1" indent="-342900" fontAlgn="base">
              <a:buFont typeface="+mj-lt"/>
              <a:buAutoNum type="alphaLcParenR"/>
            </a:pPr>
            <a:r>
              <a:rPr lang="en-US" dirty="0">
                <a:highlight>
                  <a:srgbClr val="FFFF00"/>
                </a:highlight>
              </a:rPr>
              <a:t>Must be able to </a:t>
            </a:r>
            <a:r>
              <a:rPr lang="en-US" b="1" dirty="0">
                <a:highlight>
                  <a:srgbClr val="FFFF00"/>
                </a:highlight>
              </a:rPr>
              <a:t>store required information</a:t>
            </a:r>
            <a:r>
              <a:rPr lang="en-US" dirty="0">
                <a:highlight>
                  <a:srgbClr val="FFFF00"/>
                </a:highlight>
              </a:rPr>
              <a:t> (one/many to one/many relationships)</a:t>
            </a:r>
          </a:p>
          <a:p>
            <a:pPr marL="685800" lvl="1" indent="-342900" fontAlgn="base">
              <a:buFont typeface="+mj-lt"/>
              <a:buAutoNum type="alphaLcParenR"/>
            </a:pPr>
            <a:r>
              <a:rPr lang="en-US" dirty="0">
                <a:highlight>
                  <a:srgbClr val="FFFF00"/>
                </a:highlight>
              </a:rPr>
              <a:t>Must be able to </a:t>
            </a:r>
            <a:r>
              <a:rPr lang="en-US" b="1" dirty="0">
                <a:highlight>
                  <a:srgbClr val="FFFF00"/>
                </a:highlight>
              </a:rPr>
              <a:t>access the required information</a:t>
            </a:r>
            <a:r>
              <a:rPr lang="en-US" dirty="0">
                <a:highlight>
                  <a:srgbClr val="FFFF00"/>
                </a:highlight>
              </a:rPr>
              <a:t> to accomplish tasks</a:t>
            </a:r>
          </a:p>
          <a:p>
            <a:pPr marL="685800" lvl="1" indent="-342900" fontAlgn="base">
              <a:buFont typeface="+mj-lt"/>
              <a:buAutoNum type="alphaLcParenR"/>
            </a:pPr>
            <a:r>
              <a:rPr lang="en-US" dirty="0">
                <a:highlight>
                  <a:srgbClr val="FFFF00"/>
                </a:highlight>
              </a:rPr>
              <a:t>Data should </a:t>
            </a:r>
            <a:r>
              <a:rPr lang="en-US" b="1" dirty="0">
                <a:highlight>
                  <a:srgbClr val="FFFF00"/>
                </a:highlight>
              </a:rPr>
              <a:t>not be duplicated</a:t>
            </a:r>
            <a:r>
              <a:rPr lang="en-US" dirty="0">
                <a:highlight>
                  <a:srgbClr val="FFFF00"/>
                </a:highlight>
              </a:rPr>
              <a:t> (id/identifiers are OK!)</a:t>
            </a:r>
            <a:endParaRPr lang="en-US" sz="2400" dirty="0">
              <a:highlight>
                <a:srgbClr val="FFFF00"/>
              </a:highlight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highlight>
                  <a:srgbClr val="FFFF00"/>
                </a:highlight>
              </a:rPr>
              <a:t>Structure design </a:t>
            </a:r>
            <a:r>
              <a:rPr lang="en-US" sz="2400" b="1" dirty="0">
                <a:highlight>
                  <a:srgbClr val="FFFF00"/>
                </a:highlight>
              </a:rPr>
              <a:t>around the data</a:t>
            </a:r>
            <a:r>
              <a:rPr lang="en-US" sz="2400" dirty="0">
                <a:highlight>
                  <a:srgbClr val="FFFF00"/>
                </a:highlight>
              </a:rPr>
              <a:t> to be stored</a:t>
            </a:r>
          </a:p>
          <a:p>
            <a:pPr marL="685800" lvl="1" indent="-342900" fontAlgn="base">
              <a:buFont typeface="+mj-lt"/>
              <a:buAutoNum type="alphaLcParenR"/>
            </a:pPr>
            <a:r>
              <a:rPr lang="en-US" b="1" dirty="0">
                <a:highlight>
                  <a:srgbClr val="FFFF00"/>
                </a:highlight>
              </a:rPr>
              <a:t>Nouns should become classes</a:t>
            </a:r>
            <a:endParaRPr lang="en-US" dirty="0">
              <a:highlight>
                <a:srgbClr val="FFFF00"/>
              </a:highlight>
            </a:endParaRPr>
          </a:p>
          <a:p>
            <a:pPr marL="685800" lvl="1" indent="-342900" fontAlgn="base">
              <a:buFont typeface="+mj-lt"/>
              <a:buAutoNum type="alphaLcParenR"/>
            </a:pPr>
            <a:r>
              <a:rPr lang="en-US" b="1" dirty="0">
                <a:highlight>
                  <a:srgbClr val="FFFF00"/>
                </a:highlight>
              </a:rPr>
              <a:t>Classes should have intelligent behaviors</a:t>
            </a:r>
            <a:r>
              <a:rPr lang="en-US" dirty="0">
                <a:highlight>
                  <a:srgbClr val="FFFF00"/>
                </a:highlight>
              </a:rPr>
              <a:t> (methods) </a:t>
            </a:r>
            <a:r>
              <a:rPr lang="en-US" b="1" dirty="0">
                <a:highlight>
                  <a:srgbClr val="FFFF00"/>
                </a:highlight>
              </a:rPr>
              <a:t>that may operate on their data</a:t>
            </a:r>
            <a:endParaRPr lang="en-US" dirty="0">
              <a:highlight>
                <a:srgbClr val="FFFF00"/>
              </a:highlight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en-US" sz="2400" dirty="0">
                <a:highlight>
                  <a:srgbClr val="FFFF00"/>
                </a:highlight>
              </a:rPr>
              <a:t>Functionality should be </a:t>
            </a:r>
            <a:r>
              <a:rPr lang="en-US" sz="2400" b="1" dirty="0">
                <a:highlight>
                  <a:srgbClr val="FFFF00"/>
                </a:highlight>
              </a:rPr>
              <a:t>distributed efficiently</a:t>
            </a:r>
            <a:endParaRPr lang="en-US" sz="2400" dirty="0">
              <a:highlight>
                <a:srgbClr val="FFFF00"/>
              </a:highlight>
            </a:endParaRPr>
          </a:p>
          <a:p>
            <a:pPr marL="685800" lvl="1" indent="-342900" fontAlgn="base">
              <a:buFont typeface="+mj-lt"/>
              <a:buAutoNum type="alphaLcParenR"/>
            </a:pPr>
            <a:r>
              <a:rPr lang="en-US" b="1" dirty="0">
                <a:highlight>
                  <a:srgbClr val="FFFF00"/>
                </a:highlight>
              </a:rPr>
              <a:t>No class/part should get too large</a:t>
            </a:r>
          </a:p>
          <a:p>
            <a:pPr marL="685800" lvl="1" indent="-342900" fontAlgn="base">
              <a:buFont typeface="+mj-lt"/>
              <a:buAutoNum type="alphaLcParenR"/>
            </a:pPr>
            <a:r>
              <a:rPr lang="en-US" b="1" dirty="0">
                <a:highlight>
                  <a:srgbClr val="FFFF00"/>
                </a:highlight>
              </a:rPr>
              <a:t>Each class should have a single responsibility</a:t>
            </a:r>
            <a:r>
              <a:rPr lang="en-US" dirty="0">
                <a:highlight>
                  <a:srgbClr val="FFFF00"/>
                </a:highlight>
              </a:rPr>
              <a:t> it accomplishes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400" b="1" dirty="0">
                <a:highlight>
                  <a:srgbClr val="FFFF00"/>
                </a:highlight>
              </a:rPr>
              <a:t>Minimize dependencies</a:t>
            </a:r>
            <a:r>
              <a:rPr lang="en-US" sz="2400" dirty="0">
                <a:highlight>
                  <a:srgbClr val="FFFF00"/>
                </a:highlight>
              </a:rPr>
              <a:t> between objects when it does not disrupt usability or extendibility</a:t>
            </a:r>
          </a:p>
          <a:p>
            <a:pPr marL="685800" lvl="1" indent="-342900" fontAlgn="base">
              <a:buFont typeface="+mj-lt"/>
              <a:buAutoNum type="alphaLcParenR"/>
            </a:pPr>
            <a:r>
              <a:rPr lang="en-US" dirty="0">
                <a:highlight>
                  <a:srgbClr val="FFFF00"/>
                </a:highlight>
              </a:rPr>
              <a:t>Tell don't ask</a:t>
            </a:r>
          </a:p>
          <a:p>
            <a:pPr marL="685800" lvl="1" indent="-342900" fontAlgn="base">
              <a:buFont typeface="+mj-lt"/>
              <a:buAutoNum type="alphaLcParenR"/>
            </a:pPr>
            <a:r>
              <a:rPr lang="en-US" dirty="0">
                <a:highlight>
                  <a:srgbClr val="FFFF00"/>
                </a:highlight>
              </a:rPr>
              <a:t>Don't have message chains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400" b="1" dirty="0">
                <a:highlight>
                  <a:srgbClr val="FFFF00"/>
                </a:highlight>
              </a:rPr>
              <a:t>Don't duplicate</a:t>
            </a:r>
            <a:r>
              <a:rPr lang="en-US" sz="2400" dirty="0">
                <a:highlight>
                  <a:srgbClr val="FFFF00"/>
                </a:highlight>
              </a:rPr>
              <a:t> code</a:t>
            </a:r>
          </a:p>
          <a:p>
            <a:pPr marL="685800" lvl="1" indent="-342900" fontAlgn="base">
              <a:buFont typeface="+mj-lt"/>
              <a:buAutoNum type="alphaLcParenR"/>
            </a:pPr>
            <a:r>
              <a:rPr lang="en-US" dirty="0">
                <a:highlight>
                  <a:srgbClr val="FFFF00"/>
                </a:highlight>
              </a:rPr>
              <a:t>Similar "chunks" of code should be </a:t>
            </a:r>
            <a:r>
              <a:rPr lang="en-US" b="1" dirty="0">
                <a:highlight>
                  <a:srgbClr val="FFFF00"/>
                </a:highlight>
              </a:rPr>
              <a:t>unified into functions</a:t>
            </a:r>
            <a:endParaRPr lang="en-US" dirty="0">
              <a:highlight>
                <a:srgbClr val="FFFF00"/>
              </a:highlight>
            </a:endParaRPr>
          </a:p>
          <a:p>
            <a:pPr marL="685800" lvl="1" indent="-342900" fontAlgn="base">
              <a:buFont typeface="+mj-lt"/>
              <a:buAutoNum type="alphaLcParenR"/>
            </a:pPr>
            <a:r>
              <a:rPr lang="en-US" dirty="0"/>
              <a:t>Classes with similar features should be given </a:t>
            </a:r>
            <a:r>
              <a:rPr lang="en-US" b="1" dirty="0"/>
              <a:t>common interfaces</a:t>
            </a:r>
            <a:endParaRPr lang="en-US" dirty="0"/>
          </a:p>
          <a:p>
            <a:pPr marL="685800" lvl="1" indent="-342900">
              <a:buFont typeface="+mj-lt"/>
              <a:buAutoNum type="alphaLcParenR"/>
            </a:pPr>
            <a:r>
              <a:rPr lang="en-US" dirty="0"/>
              <a:t>Classes with similar internals should be simplified using </a:t>
            </a:r>
            <a:r>
              <a:rPr lang="en-US" b="1" dirty="0"/>
              <a:t>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012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90ECD-8183-55EE-2AE4-41CF636EF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DPs for Practice!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3406D-B5E3-38EB-E7A1-3B34C0570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219" y="1600200"/>
            <a:ext cx="5114925" cy="23923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https://github.com/RHIT-CSSE/csse220/tree/master/Docs/ExampleDesignProblems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269C7A-E2B5-45A7-6F11-21D07C0EC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543" y="1417637"/>
            <a:ext cx="3022593" cy="47716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13484C-A117-05BB-2909-5FBE42364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264" y="3505200"/>
            <a:ext cx="5387770" cy="22680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7567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15532</TotalTime>
  <Words>357</Words>
  <Application>Microsoft Office PowerPoint</Application>
  <PresentationFormat>On-screen Show (4:3)</PresentationFormat>
  <Paragraphs>53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Courier New</vt:lpstr>
      <vt:lpstr>Office Theme</vt:lpstr>
      <vt:lpstr>CSSE 220</vt:lpstr>
      <vt:lpstr>Outline</vt:lpstr>
      <vt:lpstr>Review</vt:lpstr>
      <vt:lpstr>Review</vt:lpstr>
      <vt:lpstr>Review</vt:lpstr>
      <vt:lpstr>Questions about DPs thus far?</vt:lpstr>
      <vt:lpstr>Example DPs for Practice!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Yoder, Jason</cp:lastModifiedBy>
  <cp:revision>270</cp:revision>
  <cp:lastPrinted>2015-09-17T13:25:27Z</cp:lastPrinted>
  <dcterms:created xsi:type="dcterms:W3CDTF">2007-11-19T15:20:41Z</dcterms:created>
  <dcterms:modified xsi:type="dcterms:W3CDTF">2023-01-05T18:07:51Z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</Properties>
</file>