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19"/>
  </p:notesMasterIdLst>
  <p:handoutMasterIdLst>
    <p:handoutMasterId r:id="rId20"/>
  </p:handoutMasterIdLst>
  <p:sldIdLst>
    <p:sldId id="256" r:id="rId5"/>
    <p:sldId id="287" r:id="rId6"/>
    <p:sldId id="291" r:id="rId7"/>
    <p:sldId id="288" r:id="rId8"/>
    <p:sldId id="292" r:id="rId9"/>
    <p:sldId id="289" r:id="rId10"/>
    <p:sldId id="301" r:id="rId11"/>
    <p:sldId id="315" r:id="rId12"/>
    <p:sldId id="316" r:id="rId13"/>
    <p:sldId id="302" r:id="rId14"/>
    <p:sldId id="312" r:id="rId15"/>
    <p:sldId id="313" r:id="rId16"/>
    <p:sldId id="314" r:id="rId17"/>
    <p:sldId id="300" r:id="rId18"/>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4" autoAdjust="0"/>
    <p:restoredTop sz="88317" autoAdjust="0"/>
  </p:normalViewPr>
  <p:slideViewPr>
    <p:cSldViewPr snapToObjects="1">
      <p:cViewPr varScale="1">
        <p:scale>
          <a:sx n="76" d="100"/>
          <a:sy n="76" d="100"/>
        </p:scale>
        <p:origin x="145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1/5/2023</a:t>
            </a:fld>
            <a:endParaRPr lang="en-US"/>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1/5/2023</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400"/>
              </a:spcBef>
              <a:spcAft>
                <a:spcPts val="1400"/>
              </a:spcAft>
            </a:pPr>
            <a:r>
              <a:rPr lang="en-US" sz="1800" b="1" i="0" u="none" strike="noStrike" dirty="0">
                <a:solidFill>
                  <a:srgbClr val="000000"/>
                </a:solidFill>
                <a:effectLst/>
                <a:latin typeface="Times New Roman" panose="02020603050405020304" pitchFamily="18" charset="0"/>
              </a:rPr>
              <a:t>Explanation of diagram in Figure 1:</a:t>
            </a:r>
            <a:endParaRPr lang="en-US" b="0" dirty="0">
              <a:effectLst/>
            </a:endParaRPr>
          </a:p>
          <a:p>
            <a:pPr rtl="0" fontAlgn="base">
              <a:spcBef>
                <a:spcPts val="14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app's boundary from outside data is in blue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red modules are responsible for handling incoming (and possibly malformed data)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green modules never see raw data from outside the app, they only see data that has made it past the red module</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red modules must be written to hand "unintentional" mistakes (or intentional malicious incoming data)</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once the data gets past the red modules, it has crossed the </a:t>
            </a:r>
            <a:r>
              <a:rPr lang="en-US" sz="1800" b="0" i="1" u="none" strike="noStrike" dirty="0">
                <a:solidFill>
                  <a:srgbClr val="000000"/>
                </a:solidFill>
                <a:effectLst/>
                <a:latin typeface="Times New Roman" panose="02020603050405020304" pitchFamily="18" charset="0"/>
              </a:rPr>
              <a:t>inner app module boundary</a:t>
            </a:r>
            <a:r>
              <a:rPr lang="en-US" sz="1800" b="0" i="0" u="none" strike="noStrike" dirty="0">
                <a:solidFill>
                  <a:srgbClr val="000000"/>
                </a:solidFill>
                <a:effectLst/>
                <a:latin typeface="Times New Roman" panose="02020603050405020304" pitchFamily="18" charset="0"/>
              </a:rPr>
              <a:t>, and made its way to the green modules </a:t>
            </a: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the green modules can be written to have "requirements" on their incoming data (passed in by parameter)</a:t>
            </a:r>
          </a:p>
          <a:p>
            <a:pPr rtl="0" fontAlgn="base">
              <a:spcBef>
                <a:spcPts val="0"/>
              </a:spcBef>
              <a:spcAft>
                <a:spcPts val="1400"/>
              </a:spcAft>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all calls to green modules are from other green modules or the red modules</a:t>
            </a:r>
          </a:p>
          <a:p>
            <a:endParaRPr lang="en-US" dirty="0"/>
          </a:p>
        </p:txBody>
      </p:sp>
      <p:sp>
        <p:nvSpPr>
          <p:cNvPr id="4" name="Slide Number Placeholder 3"/>
          <p:cNvSpPr>
            <a:spLocks noGrp="1"/>
          </p:cNvSpPr>
          <p:nvPr>
            <p:ph type="sldNum" sz="quarter" idx="5"/>
          </p:nvPr>
        </p:nvSpPr>
        <p:spPr/>
        <p:txBody>
          <a:bodyPr/>
          <a:lstStyle/>
          <a:p>
            <a:pPr>
              <a:defRPr/>
            </a:pPr>
            <a:fld id="{41BB943A-C3B9-42AE-8B54-C2335812312E}" type="slidenum">
              <a:rPr lang="en-US" smtClean="0"/>
              <a:pPr>
                <a:defRPr/>
              </a:pPr>
              <a:t>8</a:t>
            </a:fld>
            <a:endParaRPr lang="en-US"/>
          </a:p>
        </p:txBody>
      </p:sp>
    </p:spTree>
    <p:extLst>
      <p:ext uri="{BB962C8B-B14F-4D97-AF65-F5344CB8AC3E}">
        <p14:creationId xmlns:p14="http://schemas.microsoft.com/office/powerpoint/2010/main" val="221477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400"/>
              </a:spcBef>
              <a:spcAft>
                <a:spcPts val="1400"/>
              </a:spcAft>
            </a:pPr>
            <a:r>
              <a:rPr lang="en-US" sz="1800" b="0" i="0" u="none" strike="noStrike" dirty="0">
                <a:solidFill>
                  <a:srgbClr val="000000"/>
                </a:solidFill>
                <a:effectLst/>
                <a:latin typeface="Times New Roman" panose="02020603050405020304" pitchFamily="18" charset="0"/>
              </a:rPr>
              <a:t>Here is where the </a:t>
            </a:r>
            <a:r>
              <a:rPr lang="en-US" sz="1800" b="0" i="1" u="none" strike="noStrike" dirty="0">
                <a:solidFill>
                  <a:srgbClr val="000000"/>
                </a:solidFill>
                <a:effectLst/>
                <a:latin typeface="Times New Roman" panose="02020603050405020304" pitchFamily="18" charset="0"/>
              </a:rPr>
              <a:t>rubber meets the road - </a:t>
            </a:r>
            <a:r>
              <a:rPr lang="en-US" sz="1800" b="0" i="0" u="none" strike="noStrike" dirty="0">
                <a:solidFill>
                  <a:srgbClr val="000000"/>
                </a:solidFill>
                <a:effectLst/>
                <a:latin typeface="Times New Roman" panose="02020603050405020304" pitchFamily="18" charset="0"/>
              </a:rPr>
              <a:t>and the basis for what is known as</a:t>
            </a:r>
            <a:r>
              <a:rPr lang="en-US" sz="1800" b="0" i="1" u="none" strike="noStrike" dirty="0">
                <a:solidFill>
                  <a:srgbClr val="000000"/>
                </a:solidFill>
                <a:effectLst/>
                <a:latin typeface="Times New Roman" panose="02020603050405020304" pitchFamily="18" charset="0"/>
              </a:rPr>
              <a:t> Design by Contract</a:t>
            </a:r>
            <a:endParaRPr lang="en-US" sz="2800" b="0" dirty="0">
              <a:effectLst/>
            </a:endParaRPr>
          </a:p>
          <a:p>
            <a:pPr rtl="0" fontAlgn="base">
              <a:spcBef>
                <a:spcPts val="140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we write the code for a green module assuming that the callers of a green module have met the </a:t>
            </a:r>
            <a:r>
              <a:rPr lang="en-US" sz="1800" b="0" i="1" u="none" strike="noStrike" dirty="0">
                <a:solidFill>
                  <a:srgbClr val="000000"/>
                </a:solidFill>
                <a:effectLst/>
                <a:latin typeface="Times New Roman" panose="02020603050405020304" pitchFamily="18" charset="0"/>
              </a:rPr>
              <a:t>requirements </a:t>
            </a:r>
            <a:r>
              <a:rPr lang="en-US" sz="1800" b="0" i="0" u="none" strike="noStrike" dirty="0">
                <a:solidFill>
                  <a:srgbClr val="000000"/>
                </a:solidFill>
                <a:effectLst/>
                <a:latin typeface="Times New Roman" panose="02020603050405020304" pitchFamily="18" charset="0"/>
              </a:rPr>
              <a:t>placed on the parameters being passed to the green module</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this allows the code in a green module method to be:  (1) simpler because it doesn't have to check that the incoming data meets the requirements; (2) more efficient; (3) always written in a consistent manner, i.e., where it is written assuming the </a:t>
            </a:r>
            <a:r>
              <a:rPr lang="en-US" sz="1800" b="0" i="1" u="none" strike="noStrike" dirty="0">
                <a:solidFill>
                  <a:srgbClr val="000000"/>
                </a:solidFill>
                <a:effectLst/>
                <a:latin typeface="Times New Roman" panose="02020603050405020304" pitchFamily="18" charset="0"/>
              </a:rPr>
              <a:t>requirements </a:t>
            </a:r>
            <a:r>
              <a:rPr lang="en-US" sz="1800" b="0" i="0" u="none" strike="noStrike" dirty="0">
                <a:solidFill>
                  <a:srgbClr val="000000"/>
                </a:solidFill>
                <a:effectLst/>
                <a:latin typeface="Times New Roman" panose="02020603050405020304" pitchFamily="18" charset="0"/>
              </a:rPr>
              <a:t>have been met</a:t>
            </a:r>
          </a:p>
          <a:p>
            <a:pPr rtl="0" fontAlgn="base">
              <a:spcBef>
                <a:spcPts val="0"/>
              </a:spcBef>
              <a:spcAft>
                <a:spcPts val="0"/>
              </a:spcAft>
              <a:buFont typeface="+mj-lt"/>
              <a:buAutoNum type="arabicPeriod"/>
            </a:pPr>
            <a:r>
              <a:rPr lang="en-US" sz="1800" b="0" i="0" u="none" strike="noStrike" dirty="0">
                <a:solidFill>
                  <a:srgbClr val="000000"/>
                </a:solidFill>
                <a:effectLst/>
                <a:latin typeface="Times New Roman" panose="02020603050405020304" pitchFamily="18" charset="0"/>
              </a:rPr>
              <a:t>if a caller (a red module or another green module) is written so that it violates a green module's </a:t>
            </a:r>
            <a:r>
              <a:rPr lang="en-US" sz="1800" b="0" i="1" u="none" strike="noStrike" dirty="0">
                <a:solidFill>
                  <a:srgbClr val="000000"/>
                </a:solidFill>
                <a:effectLst/>
                <a:latin typeface="Times New Roman" panose="02020603050405020304" pitchFamily="18" charset="0"/>
              </a:rPr>
              <a:t>requirements</a:t>
            </a:r>
            <a:r>
              <a:rPr lang="en-US" sz="1800" b="0" i="0" u="none" strike="noStrike" dirty="0">
                <a:solidFill>
                  <a:srgbClr val="000000"/>
                </a:solidFill>
                <a:effectLst/>
                <a:latin typeface="Times New Roman" panose="02020603050405020304" pitchFamily="18" charset="0"/>
              </a:rPr>
              <a:t>, then that caller is defective (not the called operation)</a:t>
            </a:r>
          </a:p>
          <a:p>
            <a:pPr rtl="0" fontAlgn="base">
              <a:spcBef>
                <a:spcPts val="0"/>
              </a:spcBef>
              <a:spcAft>
                <a:spcPts val="1400"/>
              </a:spcAft>
              <a:buFont typeface="+mj-lt"/>
              <a:buAutoNum type="arabicPeriod"/>
            </a:pPr>
            <a:r>
              <a:rPr lang="en-US" sz="1800" b="0" i="0" u="none" strike="noStrike" dirty="0">
                <a:solidFill>
                  <a:srgbClr val="000000"/>
                </a:solidFill>
                <a:effectLst/>
                <a:latin typeface="Times New Roman" panose="02020603050405020304" pitchFamily="18" charset="0"/>
              </a:rPr>
              <a:t>Since green module methods assume the caller meets the </a:t>
            </a:r>
            <a:r>
              <a:rPr lang="en-US" sz="1800" b="0" i="1" u="none" strike="noStrike" dirty="0">
                <a:solidFill>
                  <a:srgbClr val="000000"/>
                </a:solidFill>
                <a:effectLst/>
                <a:latin typeface="Times New Roman" panose="02020603050405020304" pitchFamily="18" charset="0"/>
              </a:rPr>
              <a:t>requirements</a:t>
            </a:r>
            <a:r>
              <a:rPr lang="en-US" sz="1800" b="0" i="0" u="none" strike="noStrike" dirty="0">
                <a:solidFill>
                  <a:srgbClr val="000000"/>
                </a:solidFill>
                <a:effectLst/>
                <a:latin typeface="Times New Roman" panose="02020603050405020304" pitchFamily="18" charset="0"/>
              </a:rPr>
              <a:t>, it doesn't make sense to write JUnit test cases where the </a:t>
            </a:r>
            <a:r>
              <a:rPr lang="en-US" sz="1800" b="0" i="1" u="none" strike="noStrike" dirty="0">
                <a:solidFill>
                  <a:srgbClr val="000000"/>
                </a:solidFill>
                <a:effectLst/>
                <a:latin typeface="Times New Roman" panose="02020603050405020304" pitchFamily="18" charset="0"/>
              </a:rPr>
              <a:t>requirements</a:t>
            </a:r>
            <a:r>
              <a:rPr lang="en-US" sz="1800" b="0" i="0" u="none" strike="noStrike" dirty="0">
                <a:solidFill>
                  <a:srgbClr val="000000"/>
                </a:solidFill>
                <a:effectLst/>
                <a:latin typeface="Times New Roman" panose="02020603050405020304" pitchFamily="18" charset="0"/>
              </a:rPr>
              <a:t> are violated</a:t>
            </a:r>
          </a:p>
          <a:p>
            <a:pPr rtl="0">
              <a:spcBef>
                <a:spcPts val="1400"/>
              </a:spcBef>
              <a:spcAft>
                <a:spcPts val="1400"/>
              </a:spcAft>
            </a:pPr>
            <a:endParaRPr lang="en-US" sz="1800" b="0" i="0" u="none" strike="noStrike" dirty="0">
              <a:solidFill>
                <a:srgbClr val="000000"/>
              </a:solidFill>
              <a:effectLst/>
              <a:latin typeface="Times New Roman" panose="02020603050405020304" pitchFamily="18" charset="0"/>
            </a:endParaRPr>
          </a:p>
          <a:p>
            <a:pPr rtl="0">
              <a:spcBef>
                <a:spcPts val="1400"/>
              </a:spcBef>
              <a:spcAft>
                <a:spcPts val="1400"/>
              </a:spcAft>
            </a:pPr>
            <a:r>
              <a:rPr lang="en-US" sz="1800" b="0" i="0" u="none" strike="noStrike" dirty="0">
                <a:solidFill>
                  <a:srgbClr val="000000"/>
                </a:solidFill>
                <a:effectLst/>
                <a:latin typeface="Times New Roman" panose="02020603050405020304" pitchFamily="18" charset="0"/>
              </a:rPr>
              <a:t>#2 above says green module methods will be more efficient, why?</a:t>
            </a:r>
            <a:endParaRPr lang="en-US" sz="2800" b="0" dirty="0">
              <a:effectLst/>
            </a:endParaRPr>
          </a:p>
          <a:p>
            <a:pPr rtl="0">
              <a:spcBef>
                <a:spcPts val="1400"/>
              </a:spcBef>
              <a:spcAft>
                <a:spcPts val="0"/>
              </a:spcAft>
            </a:pPr>
            <a:r>
              <a:rPr lang="en-US" sz="1800" b="0" i="0" u="none" strike="noStrike" dirty="0">
                <a:solidFill>
                  <a:srgbClr val="000000"/>
                </a:solidFill>
                <a:effectLst/>
                <a:latin typeface="Times New Roman" panose="02020603050405020304" pitchFamily="18" charset="0"/>
              </a:rPr>
              <a:t>Example, suppose your method is binary search of an array. You have to write that method assuming the array meets the requirement of being sorting. Otherwise, you'd have to include code in your binary search method to check that it is sorted each time that method gets called. If you did this, you just took your O(log(n)) method and turned it into an O(n) method</a:t>
            </a:r>
            <a:endParaRPr lang="en-US" sz="2800" b="0" dirty="0">
              <a:effectLst/>
            </a:endParaRPr>
          </a:p>
          <a:p>
            <a:br>
              <a:rPr lang="en-US" sz="2800" dirty="0"/>
            </a:br>
            <a:endParaRPr lang="en-US" dirty="0"/>
          </a:p>
        </p:txBody>
      </p:sp>
      <p:sp>
        <p:nvSpPr>
          <p:cNvPr id="4" name="Slide Number Placeholder 3"/>
          <p:cNvSpPr>
            <a:spLocks noGrp="1"/>
          </p:cNvSpPr>
          <p:nvPr>
            <p:ph type="sldNum" sz="quarter" idx="5"/>
          </p:nvPr>
        </p:nvSpPr>
        <p:spPr/>
        <p:txBody>
          <a:bodyPr/>
          <a:lstStyle/>
          <a:p>
            <a:pPr>
              <a:defRPr/>
            </a:pPr>
            <a:fld id="{41BB943A-C3B9-42AE-8B54-C2335812312E}" type="slidenum">
              <a:rPr lang="en-US" smtClean="0"/>
              <a:pPr>
                <a:defRPr/>
              </a:pPr>
              <a:t>9</a:t>
            </a:fld>
            <a:endParaRPr lang="en-US"/>
          </a:p>
        </p:txBody>
      </p:sp>
    </p:spTree>
    <p:extLst>
      <p:ext uri="{BB962C8B-B14F-4D97-AF65-F5344CB8AC3E}">
        <p14:creationId xmlns:p14="http://schemas.microsoft.com/office/powerpoint/2010/main" val="3087341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dirty="0"/>
          </a:p>
        </p:txBody>
      </p:sp>
    </p:spTree>
    <p:extLst>
      <p:ext uri="{BB962C8B-B14F-4D97-AF65-F5344CB8AC3E}">
        <p14:creationId xmlns:p14="http://schemas.microsoft.com/office/powerpoint/2010/main" val="4134501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12</a:t>
            </a:fld>
            <a:endParaRPr lang="en-US" dirty="0"/>
          </a:p>
        </p:txBody>
      </p:sp>
    </p:spTree>
    <p:extLst>
      <p:ext uri="{BB962C8B-B14F-4D97-AF65-F5344CB8AC3E}">
        <p14:creationId xmlns:p14="http://schemas.microsoft.com/office/powerpoint/2010/main" val="3482684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dirty="0"/>
          </a:p>
        </p:txBody>
      </p:sp>
    </p:spTree>
    <p:extLst>
      <p:ext uri="{BB962C8B-B14F-4D97-AF65-F5344CB8AC3E}">
        <p14:creationId xmlns:p14="http://schemas.microsoft.com/office/powerpoint/2010/main" val="60056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Thursday, January 5,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Thursday, January 5,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Thursday, January 5,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Thursday, January 5,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Thursday, January 5, 2023</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Thursday, January 5, 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Thursday, January 5, 2023</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Thursday, January 5, 2023</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Thursday, January 5, 2023</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Thursday, January 5, 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Thursday, January 5, 2023</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Thursday, January 5, 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junit.org/junit4/javadoc/latest/org/junit/Asser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p:txBody>
          <a:bodyPr/>
          <a:lstStyle/>
          <a:p>
            <a:r>
              <a:rPr lang="en-US" dirty="0"/>
              <a:t>Unit Testing</a:t>
            </a:r>
          </a:p>
        </p:txBody>
      </p:sp>
      <p:sp>
        <p:nvSpPr>
          <p:cNvPr id="3" name="Rectangle 2">
            <a:extLst>
              <a:ext uri="{FF2B5EF4-FFF2-40B4-BE49-F238E27FC236}">
                <a16:creationId xmlns:a16="http://schemas.microsoft.com/office/drawing/2014/main" id="{678C4403-74EC-D32D-04C3-70921D724E77}"/>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JUnit “assert” to make sure results match</a:t>
            </a:r>
            <a:br>
              <a:rPr lang="en-US" dirty="0"/>
            </a:br>
            <a:r>
              <a:rPr lang="en-US" sz="1600" dirty="0">
                <a:latin typeface="Courier New" panose="02070309020205020404" pitchFamily="49" charset="0"/>
                <a:cs typeface="Courier New" panose="02070309020205020404" pitchFamily="49" charset="0"/>
                <a:hlinkClick r:id="rId3"/>
              </a:rPr>
              <a:t>https://junit.org/junit4/javadoc/latest/org/junit/Assert.html</a:t>
            </a:r>
            <a:r>
              <a:rPr lang="en-US" dirty="0"/>
              <a:t> </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411475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Unit Testing</a:t>
            </a:r>
          </a:p>
        </p:txBody>
      </p:sp>
      <p:sp>
        <p:nvSpPr>
          <p:cNvPr id="3" name="Content Placeholder 2"/>
          <p:cNvSpPr>
            <a:spLocks noGrp="1"/>
          </p:cNvSpPr>
          <p:nvPr>
            <p:ph idx="1"/>
          </p:nvPr>
        </p:nvSpPr>
        <p:spPr>
          <a:xfrm>
            <a:off x="457200" y="1143000"/>
            <a:ext cx="8610600" cy="4983163"/>
          </a:xfrm>
        </p:spPr>
        <p:txBody>
          <a:bodyPr/>
          <a:lstStyle/>
          <a:p>
            <a:r>
              <a:rPr lang="en-US" dirty="0"/>
              <a:t>Create </a:t>
            </a:r>
            <a:r>
              <a:rPr lang="en-US" i="1" dirty="0" err="1"/>
              <a:t>BadFracTest.java</a:t>
            </a:r>
            <a:r>
              <a:rPr lang="en-US" dirty="0"/>
              <a:t> – then create test cases</a:t>
            </a:r>
          </a:p>
        </p:txBody>
      </p:sp>
      <p:pic>
        <p:nvPicPr>
          <p:cNvPr id="5" name="Picture 4">
            <a:extLst>
              <a:ext uri="{FF2B5EF4-FFF2-40B4-BE49-F238E27FC236}">
                <a16:creationId xmlns:a16="http://schemas.microsoft.com/office/drawing/2014/main" id="{DFA7F2F9-BE22-5249-A6F5-63A41A8A8EFA}"/>
              </a:ext>
            </a:extLst>
          </p:cNvPr>
          <p:cNvPicPr>
            <a:picLocks noChangeAspect="1"/>
          </p:cNvPicPr>
          <p:nvPr/>
        </p:nvPicPr>
        <p:blipFill>
          <a:blip r:embed="rId3"/>
          <a:stretch>
            <a:fillRect/>
          </a:stretch>
        </p:blipFill>
        <p:spPr>
          <a:xfrm>
            <a:off x="76200" y="1816545"/>
            <a:ext cx="9144000" cy="5033818"/>
          </a:xfrm>
          <a:prstGeom prst="rect">
            <a:avLst/>
          </a:prstGeom>
        </p:spPr>
      </p:pic>
    </p:spTree>
    <p:extLst>
      <p:ext uri="{BB962C8B-B14F-4D97-AF65-F5344CB8AC3E}">
        <p14:creationId xmlns:p14="http://schemas.microsoft.com/office/powerpoint/2010/main" val="3442696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4" name="Picture 3">
            <a:extLst>
              <a:ext uri="{FF2B5EF4-FFF2-40B4-BE49-F238E27FC236}">
                <a16:creationId xmlns:a16="http://schemas.microsoft.com/office/drawing/2014/main" id="{C866C87D-BBAB-F9D6-A1DB-260EA4E5EF48}"/>
              </a:ext>
            </a:extLst>
          </p:cNvPr>
          <p:cNvPicPr>
            <a:picLocks noChangeAspect="1"/>
          </p:cNvPicPr>
          <p:nvPr/>
        </p:nvPicPr>
        <p:blipFill>
          <a:blip r:embed="rId3"/>
          <a:stretch>
            <a:fillRect/>
          </a:stretch>
        </p:blipFill>
        <p:spPr>
          <a:xfrm>
            <a:off x="2201635" y="1143000"/>
            <a:ext cx="4740729" cy="5105400"/>
          </a:xfrm>
          <a:prstGeom prst="rect">
            <a:avLst/>
          </a:prstGeom>
        </p:spPr>
      </p:pic>
    </p:spTree>
    <p:extLst>
      <p:ext uri="{BB962C8B-B14F-4D97-AF65-F5344CB8AC3E}">
        <p14:creationId xmlns:p14="http://schemas.microsoft.com/office/powerpoint/2010/main" val="104940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3" name="Picture 2">
            <a:extLst>
              <a:ext uri="{FF2B5EF4-FFF2-40B4-BE49-F238E27FC236}">
                <a16:creationId xmlns:a16="http://schemas.microsoft.com/office/drawing/2014/main" id="{4DAB1745-F4FB-7776-10C8-5BAAB233247E}"/>
              </a:ext>
            </a:extLst>
          </p:cNvPr>
          <p:cNvPicPr>
            <a:picLocks noChangeAspect="1"/>
          </p:cNvPicPr>
          <p:nvPr/>
        </p:nvPicPr>
        <p:blipFill>
          <a:blip r:embed="rId3"/>
          <a:stretch>
            <a:fillRect/>
          </a:stretch>
        </p:blipFill>
        <p:spPr>
          <a:xfrm>
            <a:off x="1723406" y="1018309"/>
            <a:ext cx="5697187" cy="5697187"/>
          </a:xfrm>
          <a:prstGeom prst="rect">
            <a:avLst/>
          </a:prstGeom>
        </p:spPr>
      </p:pic>
    </p:spTree>
    <p:extLst>
      <p:ext uri="{BB962C8B-B14F-4D97-AF65-F5344CB8AC3E}">
        <p14:creationId xmlns:p14="http://schemas.microsoft.com/office/powerpoint/2010/main" val="3756369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UnitTesting</a:t>
            </a:r>
            <a:r>
              <a:rPr lang="en-US" dirty="0"/>
              <a:t> Homework</a:t>
            </a:r>
          </a:p>
        </p:txBody>
      </p:sp>
      <p:sp>
        <p:nvSpPr>
          <p:cNvPr id="3" name="Content Placeholder 2"/>
          <p:cNvSpPr>
            <a:spLocks noGrp="1"/>
          </p:cNvSpPr>
          <p:nvPr>
            <p:ph idx="1"/>
          </p:nvPr>
        </p:nvSpPr>
        <p:spPr/>
        <p:txBody>
          <a:bodyPr/>
          <a:lstStyle/>
          <a:p>
            <a:r>
              <a:rPr lang="en-US" dirty="0"/>
              <a:t>To be assigned soon</a:t>
            </a:r>
          </a:p>
        </p:txBody>
      </p:sp>
    </p:spTree>
    <p:extLst>
      <p:ext uri="{BB962C8B-B14F-4D97-AF65-F5344CB8AC3E}">
        <p14:creationId xmlns:p14="http://schemas.microsoft.com/office/powerpoint/2010/main" val="15977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Use Java's JUnit testing framework</a:t>
            </a:r>
          </a:p>
          <a:p>
            <a:pPr lvl="2"/>
            <a:r>
              <a:rPr lang="en-US" dirty="0"/>
              <a:t>Creating a Tester </a:t>
            </a:r>
            <a:r>
              <a:rPr lang="en-US" dirty="0" err="1"/>
              <a:t>JUnit</a:t>
            </a:r>
            <a:r>
              <a:rPr lang="en-US" dirty="0"/>
              <a: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92384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Printouts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a:t>
            </a:r>
            <a:r>
              <a:rPr lang="en-US" dirty="0" err="1"/>
              <a:t>BankAccount</a:t>
            </a:r>
            <a:r>
              <a:rPr lang="en-US" dirty="0"/>
              <a:t> class</a:t>
            </a:r>
          </a:p>
          <a:p>
            <a:pPr lvl="1"/>
            <a:r>
              <a:rPr lang="en-US" dirty="0"/>
              <a:t>It has a requires clause that states the </a:t>
            </a:r>
            <a:r>
              <a:rPr lang="en-US" dirty="0" err="1"/>
              <a:t>depositAmount</a:t>
            </a:r>
            <a:r>
              <a:rPr lang="en-US" dirty="0"/>
              <a:t> &gt; 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B8EF-0F32-A880-F309-8620FFB337F0}"/>
              </a:ext>
            </a:extLst>
          </p:cNvPr>
          <p:cNvSpPr>
            <a:spLocks noGrp="1"/>
          </p:cNvSpPr>
          <p:nvPr>
            <p:ph type="title"/>
          </p:nvPr>
        </p:nvSpPr>
        <p:spPr>
          <a:xfrm>
            <a:off x="437941" y="0"/>
            <a:ext cx="8229600" cy="1143000"/>
          </a:xfrm>
        </p:spPr>
        <p:txBody>
          <a:bodyPr>
            <a:normAutofit/>
          </a:bodyPr>
          <a:lstStyle/>
          <a:p>
            <a:r>
              <a:rPr lang="en-US" sz="2800" b="1" i="0" u="none" strike="noStrike" dirty="0">
                <a:solidFill>
                  <a:srgbClr val="000000"/>
                </a:solidFill>
                <a:effectLst/>
                <a:latin typeface="Times New Roman" panose="02020603050405020304" pitchFamily="18" charset="0"/>
              </a:rPr>
              <a:t>Writing JUnit Tests for the </a:t>
            </a:r>
            <a:r>
              <a:rPr lang="en-US" sz="2800" b="1" i="1" u="none" strike="noStrike" dirty="0">
                <a:solidFill>
                  <a:srgbClr val="000000"/>
                </a:solidFill>
                <a:effectLst/>
                <a:latin typeface="Times New Roman" panose="02020603050405020304" pitchFamily="18" charset="0"/>
              </a:rPr>
              <a:t>green modules</a:t>
            </a:r>
            <a:endParaRPr lang="en-US" sz="6000" b="1" dirty="0"/>
          </a:p>
        </p:txBody>
      </p:sp>
      <p:sp>
        <p:nvSpPr>
          <p:cNvPr id="3" name="Content Placeholder 2">
            <a:extLst>
              <a:ext uri="{FF2B5EF4-FFF2-40B4-BE49-F238E27FC236}">
                <a16:creationId xmlns:a16="http://schemas.microsoft.com/office/drawing/2014/main" id="{99879BF9-65E9-908C-0D16-DC0867FCB1D3}"/>
              </a:ext>
            </a:extLst>
          </p:cNvPr>
          <p:cNvSpPr>
            <a:spLocks noGrp="1"/>
          </p:cNvSpPr>
          <p:nvPr>
            <p:ph idx="1"/>
          </p:nvPr>
        </p:nvSpPr>
        <p:spPr>
          <a:xfrm>
            <a:off x="457200" y="4419600"/>
            <a:ext cx="8229600" cy="1706563"/>
          </a:xfrm>
        </p:spPr>
        <p:txBody>
          <a:bodyPr>
            <a:normAutofit/>
          </a:bodyPr>
          <a:lstStyle/>
          <a:p>
            <a:r>
              <a:rPr lang="en-US" sz="2400" dirty="0"/>
              <a:t>We write unit test cases with certain “requirements”</a:t>
            </a:r>
          </a:p>
          <a:p>
            <a:r>
              <a:rPr lang="en-US" sz="2400" dirty="0"/>
              <a:t>If a problem states that something is “required” then you </a:t>
            </a:r>
            <a:r>
              <a:rPr lang="en-US" sz="2400" b="1" dirty="0"/>
              <a:t>should</a:t>
            </a:r>
            <a:r>
              <a:rPr lang="en-US" sz="2400" dirty="0"/>
              <a:t> trust it</a:t>
            </a:r>
          </a:p>
          <a:p>
            <a:r>
              <a:rPr lang="en-US" sz="2400" dirty="0"/>
              <a:t>If the data is </a:t>
            </a:r>
            <a:r>
              <a:rPr lang="en-US" sz="2400" b="1" dirty="0"/>
              <a:t>NOT</a:t>
            </a:r>
            <a:r>
              <a:rPr lang="en-US" sz="2400" dirty="0"/>
              <a:t> trustworthy then </a:t>
            </a:r>
            <a:r>
              <a:rPr lang="en-US" sz="2400" b="1" i="1" dirty="0"/>
              <a:t>you</a:t>
            </a:r>
            <a:r>
              <a:rPr lang="en-US" sz="2400" dirty="0"/>
              <a:t> are </a:t>
            </a:r>
            <a:r>
              <a:rPr lang="en-US" sz="2400" b="1" dirty="0"/>
              <a:t>NOT</a:t>
            </a:r>
            <a:r>
              <a:rPr lang="en-US" sz="2400" dirty="0"/>
              <a:t> at fault</a:t>
            </a:r>
          </a:p>
          <a:p>
            <a:endParaRPr lang="en-US" sz="2400" dirty="0"/>
          </a:p>
        </p:txBody>
      </p:sp>
      <p:pic>
        <p:nvPicPr>
          <p:cNvPr id="1026" name="Picture 2" descr="Diagram&#10;&#10;Description automatically generated">
            <a:extLst>
              <a:ext uri="{FF2B5EF4-FFF2-40B4-BE49-F238E27FC236}">
                <a16:creationId xmlns:a16="http://schemas.microsoft.com/office/drawing/2014/main" id="{97F88AF4-3F21-46D4-975E-7F6BBF1AF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44100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241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B8EF-0F32-A880-F309-8620FFB337F0}"/>
              </a:ext>
            </a:extLst>
          </p:cNvPr>
          <p:cNvSpPr>
            <a:spLocks noGrp="1"/>
          </p:cNvSpPr>
          <p:nvPr>
            <p:ph type="title"/>
          </p:nvPr>
        </p:nvSpPr>
        <p:spPr>
          <a:xfrm>
            <a:off x="437941" y="0"/>
            <a:ext cx="8229600" cy="1143000"/>
          </a:xfrm>
        </p:spPr>
        <p:txBody>
          <a:bodyPr>
            <a:normAutofit/>
          </a:bodyPr>
          <a:lstStyle/>
          <a:p>
            <a:r>
              <a:rPr lang="en-US" sz="2800" b="1" i="0" u="none" strike="noStrike" dirty="0">
                <a:solidFill>
                  <a:srgbClr val="000000"/>
                </a:solidFill>
                <a:effectLst/>
                <a:latin typeface="Times New Roman" panose="02020603050405020304" pitchFamily="18" charset="0"/>
              </a:rPr>
              <a:t>Writing JUnit Tests for the </a:t>
            </a:r>
            <a:r>
              <a:rPr lang="en-US" sz="2800" b="1" i="1" u="none" strike="noStrike" dirty="0">
                <a:solidFill>
                  <a:srgbClr val="000000"/>
                </a:solidFill>
                <a:effectLst/>
                <a:latin typeface="Times New Roman" panose="02020603050405020304" pitchFamily="18" charset="0"/>
              </a:rPr>
              <a:t>green modules</a:t>
            </a:r>
            <a:endParaRPr lang="en-US" sz="6000" b="1" dirty="0"/>
          </a:p>
        </p:txBody>
      </p:sp>
      <p:sp>
        <p:nvSpPr>
          <p:cNvPr id="3" name="Content Placeholder 2">
            <a:extLst>
              <a:ext uri="{FF2B5EF4-FFF2-40B4-BE49-F238E27FC236}">
                <a16:creationId xmlns:a16="http://schemas.microsoft.com/office/drawing/2014/main" id="{99879BF9-65E9-908C-0D16-DC0867FCB1D3}"/>
              </a:ext>
            </a:extLst>
          </p:cNvPr>
          <p:cNvSpPr>
            <a:spLocks noGrp="1"/>
          </p:cNvSpPr>
          <p:nvPr>
            <p:ph idx="1"/>
          </p:nvPr>
        </p:nvSpPr>
        <p:spPr>
          <a:xfrm>
            <a:off x="457200" y="4419600"/>
            <a:ext cx="8229600" cy="1706563"/>
          </a:xfrm>
        </p:spPr>
        <p:txBody>
          <a:bodyPr>
            <a:normAutofit lnSpcReduction="10000"/>
          </a:bodyPr>
          <a:lstStyle/>
          <a:p>
            <a:pPr marL="0" indent="0">
              <a:buNone/>
            </a:pPr>
            <a:r>
              <a:rPr lang="en-US" sz="2400" dirty="0">
                <a:solidFill>
                  <a:srgbClr val="000000"/>
                </a:solidFill>
                <a:latin typeface="Times New Roman" panose="02020603050405020304" pitchFamily="18" charset="0"/>
              </a:rPr>
              <a:t>T</a:t>
            </a:r>
            <a:r>
              <a:rPr lang="en-US" sz="2400" b="0" i="0" u="none" strike="noStrike" dirty="0">
                <a:solidFill>
                  <a:srgbClr val="000000"/>
                </a:solidFill>
                <a:effectLst/>
                <a:latin typeface="Times New Roman" panose="02020603050405020304" pitchFamily="18" charset="0"/>
              </a:rPr>
              <a:t>his allows the code in a green module method to be</a:t>
            </a:r>
          </a:p>
          <a:p>
            <a:pPr marL="457200" indent="-457200">
              <a:buFont typeface="+mj-lt"/>
              <a:buAutoNum type="arabicPeriod"/>
            </a:pPr>
            <a:r>
              <a:rPr lang="en-US" sz="2400" dirty="0"/>
              <a:t>Simpler</a:t>
            </a:r>
          </a:p>
          <a:p>
            <a:pPr marL="457200" indent="-457200">
              <a:buFont typeface="+mj-lt"/>
              <a:buAutoNum type="arabicPeriod"/>
            </a:pPr>
            <a:r>
              <a:rPr lang="en-US" sz="2400" dirty="0"/>
              <a:t>More efficient</a:t>
            </a:r>
          </a:p>
          <a:p>
            <a:pPr marL="457200" indent="-457200">
              <a:buFont typeface="+mj-lt"/>
              <a:buAutoNum type="arabicPeriod"/>
            </a:pPr>
            <a:r>
              <a:rPr lang="en-US" sz="2400" dirty="0"/>
              <a:t>Always written consistently (assumes requirements met)</a:t>
            </a:r>
          </a:p>
          <a:p>
            <a:endParaRPr lang="en-US" sz="2400" dirty="0"/>
          </a:p>
          <a:p>
            <a:endParaRPr lang="en-US" sz="2400" dirty="0"/>
          </a:p>
        </p:txBody>
      </p:sp>
      <p:pic>
        <p:nvPicPr>
          <p:cNvPr id="1026" name="Picture 2" descr="Diagram&#10;&#10;Description automatically generated">
            <a:extLst>
              <a:ext uri="{FF2B5EF4-FFF2-40B4-BE49-F238E27FC236}">
                <a16:creationId xmlns:a16="http://schemas.microsoft.com/office/drawing/2014/main" id="{97F88AF4-3F21-46D4-975E-7F6BBF1AFE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990600"/>
            <a:ext cx="4410075"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548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8" ma:contentTypeDescription="Create a new document." ma:contentTypeScope="" ma:versionID="ecce54155d2ea7caa9aed06c8b6b9867">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bfd7385540b70b2fe84ac888cc214377"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9829EE-E9BA-4487-9787-07D4B8A41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69D980-10BF-43F2-8F41-9F5218CC07AD}">
  <ds:schemaRefs>
    <ds:schemaRef ds:uri="http://schemas.microsoft.com/office/2006/metadata/properties"/>
    <ds:schemaRef ds:uri="http://schemas.microsoft.com/office/infopath/2007/PartnerControls"/>
    <ds:schemaRef ds:uri="820f9cb1-409d-4c4b-8197-1d4f7dd48124"/>
    <ds:schemaRef ds:uri="08600313-7276-4ca7-b5d3-7d86193ee0ac"/>
  </ds:schemaRefs>
</ds:datastoreItem>
</file>

<file path=customXml/itemProps3.xml><?xml version="1.0" encoding="utf-8"?>
<ds:datastoreItem xmlns:ds="http://schemas.openxmlformats.org/officeDocument/2006/customXml" ds:itemID="{6ED348A6-F888-42FE-B8A0-507D124DDD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15705</TotalTime>
  <Words>1053</Words>
  <Application>Microsoft Office PowerPoint</Application>
  <PresentationFormat>On-screen Show (4:3)</PresentationFormat>
  <Paragraphs>97</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Times New Roman</vt:lpstr>
      <vt:lpstr>Office Theme</vt:lpstr>
      <vt:lpstr>CSSE 220</vt:lpstr>
      <vt:lpstr>Unit Testing</vt:lpstr>
      <vt:lpstr>Why Unit Testing?</vt:lpstr>
      <vt:lpstr>Unit Tests (as done in CSSE120)</vt:lpstr>
      <vt:lpstr>Why JUnit?</vt:lpstr>
      <vt:lpstr>What are quality unit tests?</vt:lpstr>
      <vt:lpstr>What is a poor quality test case?</vt:lpstr>
      <vt:lpstr>Writing JUnit Tests for the green modules</vt:lpstr>
      <vt:lpstr>Writing JUnit Tests for the green modules</vt:lpstr>
      <vt:lpstr>Unit Testing</vt:lpstr>
      <vt:lpstr>Unit Testing</vt:lpstr>
      <vt:lpstr>JUnit Test Case Dialog</vt:lpstr>
      <vt:lpstr>JUnit Test Case Dialog</vt:lpstr>
      <vt:lpstr>UnitTesting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270</cp:revision>
  <cp:lastPrinted>2015-09-17T13:25:27Z</cp:lastPrinted>
  <dcterms:created xsi:type="dcterms:W3CDTF">2007-11-19T15:20:41Z</dcterms:created>
  <dcterms:modified xsi:type="dcterms:W3CDTF">2023-01-05T14:52:38Z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0x0101004285D81DBE5F5A448E892B34D6B8CF20</vt:lpwstr>
  </property>
</Properties>
</file>