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54" r:id="rId2"/>
    <p:sldId id="257" r:id="rId3"/>
    <p:sldId id="266" r:id="rId4"/>
    <p:sldId id="259" r:id="rId5"/>
    <p:sldId id="288" r:id="rId6"/>
    <p:sldId id="289" r:id="rId7"/>
    <p:sldId id="280" r:id="rId8"/>
    <p:sldId id="260" r:id="rId9"/>
    <p:sldId id="279" r:id="rId10"/>
    <p:sldId id="281" r:id="rId11"/>
    <p:sldId id="262" r:id="rId12"/>
    <p:sldId id="263" r:id="rId13"/>
    <p:sldId id="264" r:id="rId14"/>
    <p:sldId id="287" r:id="rId15"/>
    <p:sldId id="352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urce Control Overview" id="{FCAA338C-45D8-42C6-943C-53F4450C311D}">
          <p14:sldIdLst>
            <p14:sldId id="354"/>
            <p14:sldId id="257"/>
            <p14:sldId id="266"/>
            <p14:sldId id="259"/>
            <p14:sldId id="288"/>
            <p14:sldId id="289"/>
            <p14:sldId id="280"/>
            <p14:sldId id="260"/>
            <p14:sldId id="279"/>
            <p14:sldId id="281"/>
            <p14:sldId id="262"/>
            <p14:sldId id="263"/>
            <p14:sldId id="264"/>
            <p14:sldId id="287"/>
            <p14:sldId id="352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3431" autoAdjust="0"/>
  </p:normalViewPr>
  <p:slideViewPr>
    <p:cSldViewPr snapToGrid="0">
      <p:cViewPr varScale="1">
        <p:scale>
          <a:sx n="71" d="100"/>
          <a:sy n="71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QUIZ QUESTION</a:t>
            </a:r>
            <a:r>
              <a:rPr lang="en-US" b="1" baseline="0" dirty="0"/>
              <a:t> 2</a:t>
            </a:r>
          </a:p>
          <a:p>
            <a:endParaRPr lang="en-US" b="1" baseline="0" dirty="0"/>
          </a:p>
          <a:p>
            <a:r>
              <a:rPr lang="en-US" b="1" baseline="0" dirty="0"/>
              <a:t>If you only use one computer then this will never happen.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FC2F88-2260-47C2-A0F1-192B4CA5C8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2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66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Update before editing or committing to make sure you don't get out of sync with changes made by others (like your instructor, or later your teammates).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166"/>
            <a:fld id="{4FEA20DD-5B5F-4539-9BED-2B1FCD514924}" type="slidenum">
              <a:rPr lang="en-US" smtClean="0"/>
              <a:pPr defTabSz="895166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Update before editing or committing to make sure you don't get out of sync with changes made by others (like your instructor, or later your teammates).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166"/>
            <a:fld id="{4FEA20DD-5B5F-4539-9BED-2B1FCD514924}" type="slidenum">
              <a:rPr lang="en-US" smtClean="0"/>
              <a:pPr defTabSz="895166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Update before editing or committing to make sure you don't get out of sync with changes made by others (like your instructor, or later your teammates).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166"/>
            <a:fld id="{4FEA20DD-5B5F-4539-9BED-2B1FCD514924}" type="slidenum">
              <a:rPr lang="en-US" smtClean="0"/>
              <a:pPr defTabSz="895166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4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together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199334/how-to-go-to-previous-commits-in-eclipse-and-egit" TargetMode="External"/><Relationship Id="rId2" Type="http://schemas.openxmlformats.org/officeDocument/2006/relationships/hyperlink" Target="https://docs.google.com/document/d/1JiTXhtVyVt5IjugmZgZb5gNNz9MG1eihujyz_47ONw4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se-hulman.hosted.panopto.com/Panopto/Pages/Viewer.aspx?id=d6a181b6-551a-4fd1-b449-ac680156181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Pair Programming</a:t>
            </a:r>
          </a:p>
          <a:p>
            <a:r>
              <a:rPr lang="en-US" strike="sngStrike" dirty="0"/>
              <a:t>Driver, Navigator, Reviewer Role (Teams of 3)</a:t>
            </a:r>
          </a:p>
          <a:p>
            <a:r>
              <a:rPr lang="en-US" strike="sngStrike" dirty="0"/>
              <a:t>Reviewer Guidelines</a:t>
            </a:r>
          </a:p>
          <a:p>
            <a:r>
              <a:rPr lang="en-US" strike="sngStrike" dirty="0"/>
              <a:t>Milestone Reports</a:t>
            </a:r>
          </a:p>
          <a:p>
            <a:r>
              <a:rPr lang="en-US" dirty="0"/>
              <a:t>Source Control Overview</a:t>
            </a:r>
          </a:p>
          <a:p>
            <a:r>
              <a:rPr lang="en-US" dirty="0"/>
              <a:t>Project Repo Setup Guide</a:t>
            </a:r>
          </a:p>
          <a:p>
            <a:r>
              <a:rPr lang="en-US" dirty="0"/>
              <a:t>TA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0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Version Control Simple Workflow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057400" y="1828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git</a:t>
            </a:r>
            <a:r>
              <a:rPr lang="en-US" sz="2400" dirty="0"/>
              <a:t> clone</a:t>
            </a:r>
          </a:p>
          <a:p>
            <a:pPr algn="ctr">
              <a:defRPr/>
            </a:pPr>
            <a:r>
              <a:rPr lang="en-US" sz="2400" dirty="0"/>
              <a:t>(one time)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0" y="3352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Edit +</a:t>
            </a:r>
          </a:p>
          <a:p>
            <a:pPr algn="ctr">
              <a:defRPr/>
            </a:pPr>
            <a:r>
              <a:rPr lang="en-US" sz="2400" dirty="0"/>
              <a:t>Commit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29000" y="3352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Pull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5257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Push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0" y="5257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Pull</a:t>
            </a:r>
          </a:p>
        </p:txBody>
      </p: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 rot="16200000" flipH="1">
            <a:off x="3352800" y="2362200"/>
            <a:ext cx="6096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257800" y="3810001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 rot="5400000">
            <a:off x="7277101" y="4762503"/>
            <a:ext cx="990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6" idx="3"/>
          </p:cNvCxnSpPr>
          <p:nvPr/>
        </p:nvCxnSpPr>
        <p:spPr>
          <a:xfrm rot="10800000">
            <a:off x="5257800" y="5715001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5" idx="2"/>
          </p:cNvCxnSpPr>
          <p:nvPr/>
        </p:nvCxnSpPr>
        <p:spPr>
          <a:xfrm rot="5400000" flipH="1" flipV="1">
            <a:off x="3848101" y="4762503"/>
            <a:ext cx="990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1752602"/>
            <a:ext cx="2971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/>
              <a:t>Pull and </a:t>
            </a:r>
          </a:p>
          <a:p>
            <a:pPr algn="ctr">
              <a:defRPr/>
            </a:pPr>
            <a:r>
              <a:rPr lang="en-US" sz="2800" dirty="0"/>
              <a:t>Commit often!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3624" y="5257800"/>
            <a:ext cx="2971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/>
              <a:t>Pull  BEFORE pushing!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4199" y="3255156"/>
            <a:ext cx="2971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/>
              <a:t>Pull  BEFORE editing!</a:t>
            </a:r>
          </a:p>
        </p:txBody>
      </p:sp>
    </p:spTree>
    <p:extLst>
      <p:ext uri="{BB962C8B-B14F-4D97-AF65-F5344CB8AC3E}">
        <p14:creationId xmlns:p14="http://schemas.microsoft.com/office/powerpoint/2010/main" val="8676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B0E6-1BD8-466D-9241-BA489FFC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Git </a:t>
            </a:r>
            <a:r>
              <a:rPr lang="en-US" i="1" dirty="0">
                <a:cs typeface="Calibri Light"/>
              </a:rPr>
              <a:t>more complicated</a:t>
            </a:r>
            <a:r>
              <a:rPr lang="en-US" dirty="0">
                <a:cs typeface="Calibri Light"/>
              </a:rPr>
              <a:t>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37E5-AD45-4651-9B58-E9BF9C47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1" y="1578222"/>
            <a:ext cx="11618754" cy="48313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Before you start work, you PULL, syncing your local system with any changes other developers have made to the shared repository since you last worked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 your local copy, you add some code, make a feature, etc.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</a:t>
            </a:r>
            <a:r>
              <a:rPr lang="en-US" i="1" dirty="0">
                <a:cs typeface="Calibri"/>
              </a:rPr>
              <a:t>try</a:t>
            </a:r>
            <a:r>
              <a:rPr lang="en-US" dirty="0">
                <a:cs typeface="Calibri"/>
              </a:rPr>
              <a:t> to COMMIT and PUSH, but it fails because your code was not up to date </a:t>
            </a:r>
          </a:p>
          <a:p>
            <a:pPr lvl="1"/>
            <a:r>
              <a:rPr lang="en-US" dirty="0">
                <a:cs typeface="Calibri"/>
              </a:rPr>
              <a:t>On the PUSH, git usually gives an error reading: ''not fast forward"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So, you PULL again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 your local system, git potentially marks several of the code files to be in conflict, you fix the conflicts in your code by making more edits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test your code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stage the changed files (ADD)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COMMIT and PUSH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06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4E42-8CAD-4E9D-AF2F-61E43CA2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Fixing conflicts – what it looks like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6005-C50F-4DD6-BE44-169264692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457426" cy="36845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alibri"/>
              </a:rPr>
              <a:t>SomeCode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/>
              </a:rPr>
              <a:t>&gt;&gt;&gt;&gt;&gt;&gt;&gt;&gt;&gt; HEAD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/>
                <a:cs typeface="Calibri"/>
              </a:rPr>
              <a:t>YourCode</a:t>
            </a:r>
            <a:r>
              <a:rPr lang="en-US" dirty="0">
                <a:solidFill>
                  <a:srgbClr val="FF0000"/>
                </a:solidFill>
                <a:latin typeface="Consolas"/>
                <a:cs typeface="Calibri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/>
              </a:rPr>
              <a:t>==========</a:t>
            </a:r>
          </a:p>
          <a:p>
            <a:pPr marL="0" indent="0">
              <a:buNone/>
            </a:pPr>
            <a:endParaRPr lang="en-US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/>
                <a:cs typeface="Calibri"/>
              </a:rPr>
              <a:t>TheirCode</a:t>
            </a:r>
            <a:r>
              <a:rPr lang="en-US" dirty="0">
                <a:solidFill>
                  <a:srgbClr val="FF0000"/>
                </a:solidFill>
                <a:latin typeface="Consolas"/>
                <a:cs typeface="Calibri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/>
              </a:rPr>
              <a:t>&lt;&lt;&lt;&lt;&lt;&lt;&lt;&lt;&lt;&lt;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alibri"/>
              </a:rPr>
              <a:t>MoreCode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8A251-B812-41E5-9358-06C7F4070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2301" y="2505075"/>
            <a:ext cx="59330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/>
              </a:rPr>
              <a:t>You will see eclipse errors – do not get weirded out</a:t>
            </a:r>
          </a:p>
          <a:p>
            <a:pPr marL="457200" indent="-457200"/>
            <a:r>
              <a:rPr lang="en-US" dirty="0">
                <a:cs typeface="Calibri"/>
              </a:rPr>
              <a:t>Realize that you are merging two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branches</a:t>
            </a:r>
            <a:r>
              <a:rPr lang="en-US" dirty="0">
                <a:cs typeface="Calibri"/>
              </a:rPr>
              <a:t> of the code</a:t>
            </a:r>
          </a:p>
          <a:p>
            <a:pPr marL="457200" indent="-457200"/>
            <a:r>
              <a:rPr lang="en-US" dirty="0">
                <a:cs typeface="Calibri"/>
              </a:rPr>
              <a:t>Edit the code to fix the problems</a:t>
            </a:r>
          </a:p>
          <a:p>
            <a:pPr marL="457200" indent="-457200"/>
            <a:r>
              <a:rPr lang="en-US" dirty="0">
                <a:cs typeface="Calibri"/>
              </a:rPr>
              <a:t>Do not forget to test</a:t>
            </a:r>
          </a:p>
          <a:p>
            <a:pPr marL="457200" indent="-457200"/>
            <a:endParaRPr lang="en-US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A631-FE84-40AC-8C51-A94A2A2705E7}"/>
              </a:ext>
            </a:extLst>
          </p:cNvPr>
          <p:cNvSpPr/>
          <p:nvPr/>
        </p:nvSpPr>
        <p:spPr>
          <a:xfrm>
            <a:off x="714703" y="2165131"/>
            <a:ext cx="3993931" cy="415158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39691-277B-4B5C-9345-4A14D6D50482}"/>
              </a:ext>
            </a:extLst>
          </p:cNvPr>
          <p:cNvSpPr/>
          <p:nvPr/>
        </p:nvSpPr>
        <p:spPr>
          <a:xfrm>
            <a:off x="2065401" y="1835456"/>
            <a:ext cx="1469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Calibri Light"/>
              </a:rPr>
              <a:t>SomeFile.java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2CE367-D089-4DF2-8EB6-4F3A54D07AF9}"/>
              </a:ext>
            </a:extLst>
          </p:cNvPr>
          <p:cNvCxnSpPr>
            <a:cxnSpLocks/>
          </p:cNvCxnSpPr>
          <p:nvPr/>
        </p:nvCxnSpPr>
        <p:spPr>
          <a:xfrm flipH="1">
            <a:off x="3163614" y="3657600"/>
            <a:ext cx="2690651" cy="133481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0513E-716A-402C-B79E-27DC174CEA3F}"/>
              </a:ext>
            </a:extLst>
          </p:cNvPr>
          <p:cNvCxnSpPr>
            <a:cxnSpLocks/>
          </p:cNvCxnSpPr>
          <p:nvPr/>
        </p:nvCxnSpPr>
        <p:spPr>
          <a:xfrm flipH="1">
            <a:off x="3068502" y="3657600"/>
            <a:ext cx="2785763" cy="18918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49E6-6E01-4D3B-A111-E4E77DE1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 Reduce the Occurrence of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7C55-FA2D-4492-8512-07DA95D1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Always PULL before you begin coding</a:t>
            </a:r>
          </a:p>
          <a:p>
            <a:r>
              <a:rPr lang="en-US" dirty="0">
                <a:cs typeface="Calibri"/>
              </a:rPr>
              <a:t>Quickly COMMIT-&gt;PULL-&gt;PUSH after you finish</a:t>
            </a:r>
          </a:p>
          <a:p>
            <a:r>
              <a:rPr lang="en-US" dirty="0">
                <a:cs typeface="Calibri"/>
              </a:rPr>
              <a:t>Pair program so each member of the team is not  modifying the same code in two DIFFERENT local copies at the same time</a:t>
            </a:r>
          </a:p>
          <a:p>
            <a:r>
              <a:rPr lang="en-US" dirty="0">
                <a:hlinkClick r:id="rId2"/>
              </a:rPr>
              <a:t>https://www.codetogether.com/</a:t>
            </a:r>
            <a:r>
              <a:rPr lang="en-US" dirty="0"/>
              <a:t> Eclipse plugin allows you to both edit, but it is only linked to ONE local set of files.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00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49E6-6E01-4D3B-A111-E4E77DE1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06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  <a:hlinkClick r:id="rId2"/>
              </a:rPr>
              <a:t>Git</a:t>
            </a:r>
            <a:r>
              <a:rPr lang="en-US" dirty="0">
                <a:cs typeface="Calibri Light"/>
                <a:hlinkClick r:id="rId2"/>
              </a:rPr>
              <a:t> Problem Resolution Guide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7C55-FA2D-4492-8512-07DA95D1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90" y="1422669"/>
            <a:ext cx="1209900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How to update to latest version of code </a:t>
            </a:r>
            <a:r>
              <a:rPr lang="en-US" b="1" u="sng" dirty="0"/>
              <a:t>when you don’t care about your local changes</a:t>
            </a:r>
            <a:r>
              <a:rPr lang="en-US" dirty="0"/>
              <a:t> (i.e. Team-&gt;Pull gives a “</a:t>
            </a:r>
            <a:r>
              <a:rPr lang="en-US" dirty="0">
                <a:cs typeface="Calibri"/>
              </a:rPr>
              <a:t>'not fast forward“ error)</a:t>
            </a:r>
            <a:endParaRPr lang="en-US" dirty="0"/>
          </a:p>
          <a:p>
            <a:pPr marL="914400" lvl="1" indent="-457200" fontAlgn="base">
              <a:buFont typeface="+mj-lt"/>
              <a:buAutoNum type="alphaLcPeriod"/>
            </a:pPr>
            <a:r>
              <a:rPr lang="en-US" dirty="0"/>
              <a:t>Replace With-&gt; HEAD and then Pull (removes all local changes)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dirty="0"/>
              <a:t>Still unable to Pull?</a:t>
            </a:r>
          </a:p>
          <a:p>
            <a:pPr marL="1371600" lvl="2" indent="-457200" fontAlgn="base">
              <a:buFont typeface="+mj-lt"/>
              <a:buAutoNum type="alphaLcPeriod"/>
            </a:pPr>
            <a:r>
              <a:rPr lang="en-US" dirty="0"/>
              <a:t>Simply delete project and re-clone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Want to revert to an earlier commit? Simplest way: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dirty="0"/>
              <a:t>clone the repo again as a </a:t>
            </a:r>
            <a:r>
              <a:rPr lang="en-US" u="sng" dirty="0"/>
              <a:t>new project</a:t>
            </a:r>
            <a:r>
              <a:rPr lang="en-US" dirty="0"/>
              <a:t> (use a different name for new project)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dirty="0"/>
              <a:t>checkout the version you want (</a:t>
            </a:r>
            <a:r>
              <a:rPr lang="en-US" u="sng" dirty="0">
                <a:hlinkClick r:id="rId3"/>
              </a:rPr>
              <a:t>How to go to previous commits in eclipse and </a:t>
            </a:r>
            <a:r>
              <a:rPr lang="en-US" u="sng" dirty="0" err="1">
                <a:hlinkClick r:id="rId3"/>
              </a:rPr>
              <a:t>egit</a:t>
            </a:r>
            <a:r>
              <a:rPr lang="en-US" dirty="0"/>
              <a:t>)</a:t>
            </a:r>
          </a:p>
          <a:p>
            <a:pPr marL="914400" lvl="2" indent="0" fontAlgn="base">
              <a:buNone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Dr. Holly's Guide on How to Checkout the Git History</a:t>
            </a:r>
            <a:endParaRPr lang="en-US" dirty="0"/>
          </a:p>
          <a:p>
            <a:pPr marL="914400" lvl="1" indent="-457200" fontAlgn="base">
              <a:buFont typeface="+mj-lt"/>
              <a:buAutoNum type="alphaLcPeriod"/>
            </a:pPr>
            <a:r>
              <a:rPr lang="en-US" dirty="0"/>
              <a:t>copy the files you want from this </a:t>
            </a:r>
            <a:r>
              <a:rPr lang="en-US" u="sng" dirty="0"/>
              <a:t>new project</a:t>
            </a:r>
            <a:r>
              <a:rPr lang="en-US" dirty="0"/>
              <a:t> into your original and then commit + push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delete the </a:t>
            </a:r>
            <a:r>
              <a:rPr lang="en-US" u="sng" dirty="0"/>
              <a:t>new project</a:t>
            </a:r>
            <a:r>
              <a:rPr lang="en-US" dirty="0"/>
              <a:t> since you don't want to get them mixed up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948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F672-BC31-9F76-ACDE-193AC53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do pair programming remotely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4B11-C2E3-E08C-A757-5675AD7E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Together works well</a:t>
            </a:r>
          </a:p>
          <a:p>
            <a:pPr lvl="1"/>
            <a:r>
              <a:rPr lang="en-US" dirty="0"/>
              <a:t>Two people both have access to edit the code on one computer</a:t>
            </a:r>
          </a:p>
          <a:p>
            <a:r>
              <a:rPr lang="en-US" dirty="0"/>
              <a:t>The next two slides provide a visual guide</a:t>
            </a:r>
          </a:p>
          <a:p>
            <a:pPr lvl="1"/>
            <a:r>
              <a:rPr lang="en-US" dirty="0"/>
              <a:t>It shows how to use Git effectively with this approach</a:t>
            </a:r>
          </a:p>
        </p:txBody>
      </p:sp>
    </p:spTree>
    <p:extLst>
      <p:ext uri="{BB962C8B-B14F-4D97-AF65-F5344CB8AC3E}">
        <p14:creationId xmlns:p14="http://schemas.microsoft.com/office/powerpoint/2010/main" val="2757888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35976" y="-81976"/>
            <a:ext cx="10515600" cy="1325563"/>
          </a:xfrm>
        </p:spPr>
        <p:txBody>
          <a:bodyPr/>
          <a:lstStyle/>
          <a:p>
            <a:r>
              <a:rPr lang="en-US" dirty="0"/>
              <a:t>Code Together Workflow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38014" y="1227136"/>
            <a:ext cx="2786673" cy="1469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git</a:t>
            </a:r>
            <a:r>
              <a:rPr lang="en-US" sz="2400" dirty="0"/>
              <a:t> clone</a:t>
            </a:r>
          </a:p>
          <a:p>
            <a:pPr algn="ctr">
              <a:defRPr/>
            </a:pPr>
            <a:r>
              <a:rPr lang="en-US" sz="2400" dirty="0"/>
              <a:t>(one time, both Driver and Navigator)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984998" y="5037956"/>
            <a:ext cx="4652109" cy="1737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Driver + Navigator work together to make progress and then save their files AND commit</a:t>
            </a:r>
          </a:p>
          <a:p>
            <a:pPr algn="ctr">
              <a:defRPr/>
            </a:pPr>
            <a:r>
              <a:rPr lang="en-US" sz="2400" dirty="0"/>
              <a:t>(only on Driver’s computer)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73583" y="1237236"/>
            <a:ext cx="1828800" cy="1217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Pull</a:t>
            </a:r>
          </a:p>
          <a:p>
            <a:pPr algn="ctr">
              <a:defRPr/>
            </a:pPr>
            <a:r>
              <a:rPr lang="en-US" sz="2400" dirty="0"/>
              <a:t>(Driver’s computer)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4645" y="4914622"/>
            <a:ext cx="3438768" cy="1290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Driver: Push</a:t>
            </a:r>
          </a:p>
          <a:p>
            <a:pPr algn="ctr">
              <a:defRPr/>
            </a:pPr>
            <a:r>
              <a:rPr lang="en-US" sz="2400" dirty="0"/>
              <a:t>(files are now on Driver and github.com)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03261" y="5102862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Pull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24688" y="1684337"/>
            <a:ext cx="431311" cy="5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5384799" y="1689798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565662" y="2482696"/>
            <a:ext cx="7450" cy="534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432062" y="5485057"/>
            <a:ext cx="552937" cy="11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41439" y="4520358"/>
            <a:ext cx="3177" cy="394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73415" y="5523515"/>
            <a:ext cx="429845" cy="5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984999" y="927394"/>
            <a:ext cx="3292232" cy="1587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Driver initiates a </a:t>
            </a:r>
            <a:r>
              <a:rPr lang="en-US" sz="2400" dirty="0" err="1"/>
              <a:t>CodeTogether</a:t>
            </a:r>
            <a:r>
              <a:rPr lang="en-US" sz="2400" dirty="0"/>
              <a:t> session and shares it with Navigator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924432" y="3054559"/>
            <a:ext cx="3352799" cy="1607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Navigator connects and then watches and gives feedback via phone/conference call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561937" y="4503912"/>
            <a:ext cx="7450" cy="534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41212" y="3286873"/>
            <a:ext cx="3946771" cy="1217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Navigator: Pull</a:t>
            </a:r>
          </a:p>
          <a:p>
            <a:pPr algn="ctr">
              <a:defRPr/>
            </a:pPr>
            <a:r>
              <a:rPr lang="en-US" sz="2400" dirty="0"/>
              <a:t>(files are now on Driver, Navigator, AND github.com)</a:t>
            </a:r>
          </a:p>
        </p:txBody>
      </p:sp>
      <p:cxnSp>
        <p:nvCxnSpPr>
          <p:cNvPr id="29" name="Straight Arrow Connector 28"/>
          <p:cNvCxnSpPr>
            <a:endCxn id="5" idx="2"/>
          </p:cNvCxnSpPr>
          <p:nvPr/>
        </p:nvCxnSpPr>
        <p:spPr>
          <a:xfrm flipV="1">
            <a:off x="2450852" y="2454275"/>
            <a:ext cx="2037131" cy="8325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18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>
            <a:endCxn id="51" idx="1"/>
          </p:cNvCxnSpPr>
          <p:nvPr/>
        </p:nvCxnSpPr>
        <p:spPr>
          <a:xfrm>
            <a:off x="3805736" y="6178967"/>
            <a:ext cx="5369558" cy="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3"/>
            <a:endCxn id="33" idx="1"/>
          </p:cNvCxnSpPr>
          <p:nvPr/>
        </p:nvCxnSpPr>
        <p:spPr>
          <a:xfrm>
            <a:off x="3805736" y="1407901"/>
            <a:ext cx="5369558" cy="118724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20478" y="-337698"/>
            <a:ext cx="10515600" cy="1325563"/>
          </a:xfrm>
        </p:spPr>
        <p:txBody>
          <a:bodyPr/>
          <a:lstStyle/>
          <a:p>
            <a:r>
              <a:rPr lang="en-US" dirty="0"/>
              <a:t>Remote Programming Code Edits Visualized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45890" y="900084"/>
            <a:ext cx="2786673" cy="10058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David (Driver)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cxnSp>
        <p:nvCxnSpPr>
          <p:cNvPr id="8" name="Straight Arrow Connector 7"/>
          <p:cNvCxnSpPr>
            <a:endCxn id="32" idx="1"/>
          </p:cNvCxnSpPr>
          <p:nvPr/>
        </p:nvCxnSpPr>
        <p:spPr>
          <a:xfrm>
            <a:off x="3805736" y="1403004"/>
            <a:ext cx="1640154" cy="119214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175294" y="900085"/>
            <a:ext cx="2786673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Natalie (Navigator)</a:t>
            </a:r>
          </a:p>
          <a:p>
            <a:pPr algn="ctr">
              <a:defRPr/>
            </a:pPr>
            <a:endParaRPr lang="en-US" sz="2400" dirty="0"/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1019063" y="904981"/>
            <a:ext cx="2786673" cy="1005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Github.com repo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5445890" y="2092228"/>
            <a:ext cx="2786673" cy="10058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David (Driver)</a:t>
            </a:r>
          </a:p>
          <a:p>
            <a:pPr>
              <a:defRPr/>
            </a:pPr>
            <a:r>
              <a:rPr lang="en-US" sz="2400" dirty="0"/>
              <a:t>Main.java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9175294" y="2092229"/>
            <a:ext cx="2786673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Natalie (Navigator)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1019063" y="2097125"/>
            <a:ext cx="2786673" cy="1005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Github.com repo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35" name="Rounded Rectangle 34"/>
          <p:cNvSpPr/>
          <p:nvPr/>
        </p:nvSpPr>
        <p:spPr>
          <a:xfrm>
            <a:off x="5445890" y="3284372"/>
            <a:ext cx="2786673" cy="10058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David (Driver)</a:t>
            </a:r>
          </a:p>
          <a:p>
            <a:pPr>
              <a:defRPr/>
            </a:pPr>
            <a:r>
              <a:rPr lang="en-US" sz="2400" dirty="0"/>
              <a:t>Main.java</a:t>
            </a:r>
          </a:p>
          <a:p>
            <a:pPr>
              <a:defRPr/>
            </a:pPr>
            <a:r>
              <a:rPr lang="en-US" sz="2400" dirty="0"/>
              <a:t>Level.java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175294" y="3284373"/>
            <a:ext cx="2786673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Natalie (Navigator)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1019063" y="3289269"/>
            <a:ext cx="2786673" cy="1005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Github.com repo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5445890" y="4476516"/>
            <a:ext cx="2786673" cy="10058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David (Driver)</a:t>
            </a:r>
          </a:p>
          <a:p>
            <a:pPr>
              <a:defRPr/>
            </a:pPr>
            <a:r>
              <a:rPr lang="en-US" sz="2400" dirty="0"/>
              <a:t>Main.java</a:t>
            </a:r>
          </a:p>
          <a:p>
            <a:pPr>
              <a:defRPr/>
            </a:pPr>
            <a:r>
              <a:rPr lang="en-US" sz="2400" dirty="0"/>
              <a:t>Level.java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175294" y="4476517"/>
            <a:ext cx="2786673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Natalie (Navigator)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40" name="Rounded Rectangle 39"/>
          <p:cNvSpPr/>
          <p:nvPr/>
        </p:nvSpPr>
        <p:spPr>
          <a:xfrm>
            <a:off x="1019063" y="4481413"/>
            <a:ext cx="2786673" cy="1005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Github.com repo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r>
              <a:rPr lang="en-US" sz="2400" dirty="0"/>
              <a:t>Level.java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4421" y="107756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25795" y="2595148"/>
            <a:ext cx="212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Edit + Commit</a:t>
            </a:r>
          </a:p>
        </p:txBody>
      </p:sp>
      <p:cxnSp>
        <p:nvCxnSpPr>
          <p:cNvPr id="43" name="Straight Arrow Connector 42"/>
          <p:cNvCxnSpPr>
            <a:endCxn id="40" idx="3"/>
          </p:cNvCxnSpPr>
          <p:nvPr/>
        </p:nvCxnSpPr>
        <p:spPr>
          <a:xfrm flipH="1">
            <a:off x="3805736" y="4138047"/>
            <a:ext cx="1640155" cy="84628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19994" y="2885111"/>
            <a:ext cx="615145" cy="124803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87770" y="406876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Push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445890" y="5676047"/>
            <a:ext cx="2786673" cy="10058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David (Driver)</a:t>
            </a:r>
          </a:p>
          <a:p>
            <a:pPr>
              <a:defRPr/>
            </a:pPr>
            <a:r>
              <a:rPr lang="en-US" sz="2400" dirty="0"/>
              <a:t>Main.java</a:t>
            </a:r>
          </a:p>
          <a:p>
            <a:pPr>
              <a:defRPr/>
            </a:pPr>
            <a:r>
              <a:rPr lang="en-US" sz="2400" dirty="0"/>
              <a:t>Level.java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175294" y="5676048"/>
            <a:ext cx="2786673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Natalie (Navigator)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r>
              <a:rPr lang="en-US" sz="2400" dirty="0"/>
              <a:t>Level.java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019063" y="5680944"/>
            <a:ext cx="2786673" cy="1005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Github.com repo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r>
              <a:rPr lang="en-US" sz="2400" dirty="0"/>
              <a:t>Level.java</a:t>
            </a:r>
          </a:p>
        </p:txBody>
      </p:sp>
      <p:sp>
        <p:nvSpPr>
          <p:cNvPr id="23557" name="Rectangle 23556"/>
          <p:cNvSpPr/>
          <p:nvPr/>
        </p:nvSpPr>
        <p:spPr>
          <a:xfrm>
            <a:off x="3878823" y="5759855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585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14C5-A5AD-4D1B-BC24-BBCD388C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1450018"/>
            <a:ext cx="10515600" cy="215683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If a team of developers is collaborating on a project why can't you use something like Dropbox to keep in sync?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A74D2-89A8-40CF-BAA8-F4AE83CD2C78}"/>
              </a:ext>
            </a:extLst>
          </p:cNvPr>
          <p:cNvSpPr/>
          <p:nvPr/>
        </p:nvSpPr>
        <p:spPr>
          <a:xfrm>
            <a:off x="722587" y="414302"/>
            <a:ext cx="23899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cs typeface="Calibri"/>
              </a:rPr>
              <a:t>Question: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36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14C5-A5AD-4D1B-BC24-BBCD388C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1436544"/>
            <a:ext cx="10515600" cy="215683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If a team of developers is collaborating on a project why can't you use something like Dropbox to keep in sync?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D41AB-4C2F-430B-8862-54CFCC9BAB7E}"/>
              </a:ext>
            </a:extLst>
          </p:cNvPr>
          <p:cNvSpPr/>
          <p:nvPr/>
        </p:nvSpPr>
        <p:spPr>
          <a:xfrm>
            <a:off x="722587" y="414302"/>
            <a:ext cx="23899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cs typeface="Calibri"/>
              </a:rPr>
              <a:t>Question:</a:t>
            </a:r>
            <a:endParaRPr lang="en-US" sz="4400" dirty="0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E70AF0-86CA-4067-A229-3EFDDFB7DA83}"/>
              </a:ext>
            </a:extLst>
          </p:cNvPr>
          <p:cNvSpPr txBox="1">
            <a:spLocks/>
          </p:cNvSpPr>
          <p:nvPr/>
        </p:nvSpPr>
        <p:spPr>
          <a:xfrm>
            <a:off x="514905" y="4451335"/>
            <a:ext cx="11319030" cy="1940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If two people are editing different files at once it is likely to break the code</a:t>
            </a:r>
          </a:p>
          <a:p>
            <a:r>
              <a:rPr lang="en-US" dirty="0">
                <a:cs typeface="Calibri"/>
              </a:rPr>
              <a:t>If two people edit the same file it is easy for one save to destroy changes made by an earlier save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F9F0D2-7077-46CB-9C77-7BFEE2ED3E2D}"/>
              </a:ext>
            </a:extLst>
          </p:cNvPr>
          <p:cNvSpPr/>
          <p:nvPr/>
        </p:nvSpPr>
        <p:spPr>
          <a:xfrm>
            <a:off x="722587" y="3461643"/>
            <a:ext cx="22268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cs typeface="Calibri"/>
              </a:rPr>
              <a:t>Answers: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092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85B4-4BA7-42BC-958E-79F1D495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Source control is syncing help for developers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1E76-D6D1-4A42-B177-30B7A5ED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Your changes are broken into "chunks" called commits that can change multiple files at one time on a local copy</a:t>
            </a:r>
          </a:p>
          <a:p>
            <a:r>
              <a:rPr lang="en-US" dirty="0">
                <a:cs typeface="Calibri"/>
              </a:rPr>
              <a:t>You only sync with the shared repository when you intend to</a:t>
            </a:r>
          </a:p>
          <a:p>
            <a:r>
              <a:rPr lang="en-US" dirty="0">
                <a:cs typeface="Calibri"/>
              </a:rPr>
              <a:t>Source controls system allows you to go back to any historical version</a:t>
            </a:r>
          </a:p>
          <a:p>
            <a:r>
              <a:rPr lang="en-US" dirty="0">
                <a:cs typeface="Calibri"/>
              </a:rPr>
              <a:t>The source control system will prevent you from accidentally destroying someone else changes by overwriting files they changed</a:t>
            </a:r>
          </a:p>
        </p:txBody>
      </p:sp>
    </p:spTree>
    <p:extLst>
      <p:ext uri="{BB962C8B-B14F-4D97-AF65-F5344CB8AC3E}">
        <p14:creationId xmlns:p14="http://schemas.microsoft.com/office/powerpoint/2010/main" val="335277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913BF-6C76-EC73-3B65-9AB5C0A82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2" y="0"/>
            <a:ext cx="10728603" cy="44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6ABB40-2A3C-31B5-D3F3-BA84E0F0802C}"/>
              </a:ext>
            </a:extLst>
          </p:cNvPr>
          <p:cNvSpPr txBox="1"/>
          <p:nvPr/>
        </p:nvSpPr>
        <p:spPr>
          <a:xfrm>
            <a:off x="512644" y="4924338"/>
            <a:ext cx="10728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FIRST</a:t>
            </a:r>
            <a:r>
              <a:rPr lang="en-US" dirty="0"/>
              <a:t> student should do this and </a:t>
            </a:r>
            <a:r>
              <a:rPr lang="en-US" b="1" dirty="0"/>
              <a:t>CREATE</a:t>
            </a:r>
            <a:r>
              <a:rPr lang="en-US" dirty="0"/>
              <a:t> the team with the proper name from the Team/TA Spreadsheet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SECOND/THIRD</a:t>
            </a:r>
            <a:r>
              <a:rPr lang="en-US" dirty="0"/>
              <a:t> team members should </a:t>
            </a:r>
            <a:r>
              <a:rPr lang="en-US" b="1" dirty="0"/>
              <a:t>JOIN</a:t>
            </a:r>
            <a:r>
              <a:rPr lang="en-US" dirty="0"/>
              <a:t> the team that the first student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this team is created, then a code repository (repo) is generated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new code repo is where you will be storing your code for the final project.</a:t>
            </a:r>
          </a:p>
        </p:txBody>
      </p:sp>
    </p:spTree>
    <p:extLst>
      <p:ext uri="{BB962C8B-B14F-4D97-AF65-F5344CB8AC3E}">
        <p14:creationId xmlns:p14="http://schemas.microsoft.com/office/powerpoint/2010/main" val="252533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370A74A-4001-5EB8-B315-10055B05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67" y="0"/>
            <a:ext cx="9110444" cy="524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480D00-234C-9651-18AB-C5FC76354D14}"/>
              </a:ext>
            </a:extLst>
          </p:cNvPr>
          <p:cNvSpPr txBox="1"/>
          <p:nvPr/>
        </p:nvSpPr>
        <p:spPr>
          <a:xfrm>
            <a:off x="343950" y="5419288"/>
            <a:ext cx="11325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code repo you created and team members joined is located in the GitHub “Cloud”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will </a:t>
            </a:r>
            <a:r>
              <a:rPr lang="en-US" b="1" dirty="0"/>
              <a:t>CLONE</a:t>
            </a:r>
            <a:r>
              <a:rPr lang="en-US" dirty="0"/>
              <a:t> the repo locally, which means you copy the files to your 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will make changes and </a:t>
            </a:r>
            <a:r>
              <a:rPr lang="en-US" b="1" dirty="0"/>
              <a:t>PUSH</a:t>
            </a:r>
            <a:r>
              <a:rPr lang="en-US" dirty="0"/>
              <a:t> them back into the GitHub “Cloud” for safe keeping and to share with teammates</a:t>
            </a:r>
          </a:p>
        </p:txBody>
      </p:sp>
    </p:spTree>
    <p:extLst>
      <p:ext uri="{BB962C8B-B14F-4D97-AF65-F5344CB8AC3E}">
        <p14:creationId xmlns:p14="http://schemas.microsoft.com/office/powerpoint/2010/main" val="351633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1905000" y="990600"/>
            <a:ext cx="8610600" cy="50165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Version control tracks multiple versions</a:t>
            </a:r>
          </a:p>
          <a:p>
            <a:pPr lvl="1"/>
            <a:r>
              <a:rPr lang="en-US" dirty="0"/>
              <a:t>Enables old versions to be recovered</a:t>
            </a:r>
          </a:p>
          <a:p>
            <a:pPr lvl="1"/>
            <a:r>
              <a:rPr lang="en-US" dirty="0"/>
              <a:t>Allows multiple versions to exist simultaneously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Always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Pull BEFORE </a:t>
            </a:r>
            <a:r>
              <a:rPr lang="en-US" dirty="0"/>
              <a:t>working</a:t>
            </a:r>
          </a:p>
          <a:p>
            <a:pPr lvl="1"/>
            <a:r>
              <a:rPr lang="en-US" b="1" dirty="0"/>
              <a:t>Make changes (Edit)</a:t>
            </a:r>
          </a:p>
          <a:p>
            <a:pPr lvl="1"/>
            <a:r>
              <a:rPr lang="en-US" b="1" dirty="0"/>
              <a:t>Commit </a:t>
            </a:r>
            <a:r>
              <a:rPr lang="en-US" dirty="0"/>
              <a:t>changes with a good message</a:t>
            </a:r>
          </a:p>
          <a:p>
            <a:pPr lvl="1"/>
            <a:r>
              <a:rPr lang="en-US" b="1" dirty="0"/>
              <a:t>Pull AGAIN </a:t>
            </a:r>
            <a:r>
              <a:rPr lang="en-US" dirty="0"/>
              <a:t>before committing</a:t>
            </a:r>
          </a:p>
          <a:p>
            <a:pPr lvl="1"/>
            <a:r>
              <a:rPr lang="en-US" b="1" dirty="0"/>
              <a:t>Push</a:t>
            </a:r>
            <a:endParaRPr lang="en-US" dirty="0"/>
          </a:p>
          <a:p>
            <a:r>
              <a:rPr lang="en-US" b="1" dirty="0"/>
              <a:t>Communicate</a:t>
            </a:r>
            <a:r>
              <a:rPr lang="en-US" dirty="0"/>
              <a:t> with teammates so you don’t edit the same code simultaneously</a:t>
            </a:r>
          </a:p>
          <a:p>
            <a:pPr lvl="1"/>
            <a:r>
              <a:rPr lang="en-US" dirty="0"/>
              <a:t>Pair programming ameliorates this issue 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Team Version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99340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6BE1-264B-43B1-B218-7023B484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Git </a:t>
            </a:r>
            <a:r>
              <a:rPr lang="en-US" i="1" dirty="0">
                <a:cs typeface="Calibri Light"/>
              </a:rPr>
              <a:t>basic</a:t>
            </a:r>
            <a:r>
              <a:rPr lang="en-US" dirty="0">
                <a:cs typeface="Calibri Light"/>
              </a:rPr>
              <a:t>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9335-CAD9-4385-92F4-621D1AA8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Before you start work, you PULL, syncing your local system with any changes other developers have made to the shared repository since you last worked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 your local copy, you add some code, make a feature, etc.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Commit your changes with a good commit message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PULL again just in case something else go updated when you were working (i.e. your partner made a change)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When you are finished, you combine all your changes into a PUSH that makes changes to the shared repository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2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What if Two+ People Edit the Same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2758440"/>
            <a:ext cx="139293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 edits </a:t>
            </a:r>
            <a:r>
              <a:rPr lang="en-US" dirty="0" err="1"/>
              <a:t>sqrt</a:t>
            </a:r>
            <a:r>
              <a:rPr lang="en-US" dirty="0"/>
              <a:t> method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9136" y="1295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Math.java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8336" y="2819400"/>
            <a:ext cx="139293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 edits </a:t>
            </a:r>
            <a:r>
              <a:rPr lang="en-US" dirty="0" err="1"/>
              <a:t>sqrt</a:t>
            </a:r>
            <a:r>
              <a:rPr lang="en-US" dirty="0"/>
              <a:t>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2568" y="4000500"/>
            <a:ext cx="160020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 commits and pushes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413342" y="3951469"/>
            <a:ext cx="1725168" cy="79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 attempts to commit and push changes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5888736" y="1981200"/>
            <a:ext cx="1306068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4" idx="0"/>
          </p:cNvCxnSpPr>
          <p:nvPr/>
        </p:nvCxnSpPr>
        <p:spPr>
          <a:xfrm flipH="1">
            <a:off x="4582668" y="1981200"/>
            <a:ext cx="1306068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8" idx="0"/>
          </p:cNvCxnSpPr>
          <p:nvPr/>
        </p:nvCxnSpPr>
        <p:spPr>
          <a:xfrm>
            <a:off x="4582668" y="3444240"/>
            <a:ext cx="0" cy="5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7194804" y="3505200"/>
            <a:ext cx="1081122" cy="44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53400" y="4897166"/>
            <a:ext cx="10600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558546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Updated Math.java</a:t>
            </a:r>
          </a:p>
        </p:txBody>
      </p:sp>
      <p:cxnSp>
        <p:nvCxnSpPr>
          <p:cNvPr id="24" name="Straight Arrow Connector 23"/>
          <p:cNvCxnSpPr>
            <a:stCxn id="8" idx="2"/>
            <a:endCxn id="22" idx="0"/>
          </p:cNvCxnSpPr>
          <p:nvPr/>
        </p:nvCxnSpPr>
        <p:spPr>
          <a:xfrm>
            <a:off x="4582668" y="4808220"/>
            <a:ext cx="1018032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8" idx="0"/>
          </p:cNvCxnSpPr>
          <p:nvPr/>
        </p:nvCxnSpPr>
        <p:spPr>
          <a:xfrm>
            <a:off x="8275926" y="4749616"/>
            <a:ext cx="407523" cy="14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4804" y="5328195"/>
            <a:ext cx="3224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control system cannot </a:t>
            </a:r>
          </a:p>
          <a:p>
            <a:r>
              <a:rPr lang="en-US" dirty="0"/>
              <a:t>resolve multiple changes on the </a:t>
            </a:r>
          </a:p>
          <a:p>
            <a:r>
              <a:rPr lang="en-US" dirty="0"/>
              <a:t>same code, Bob should have </a:t>
            </a:r>
          </a:p>
          <a:p>
            <a:r>
              <a:rPr lang="en-US" dirty="0"/>
              <a:t>updated and resolved conflicts</a:t>
            </a:r>
          </a:p>
          <a:p>
            <a:r>
              <a:rPr lang="en-US" dirty="0"/>
              <a:t>before committing.</a:t>
            </a:r>
          </a:p>
        </p:txBody>
      </p:sp>
    </p:spTree>
    <p:extLst>
      <p:ext uri="{BB962C8B-B14F-4D97-AF65-F5344CB8AC3E}">
        <p14:creationId xmlns:p14="http://schemas.microsoft.com/office/powerpoint/2010/main" val="426592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12295</TotalTime>
  <Words>1331</Words>
  <Application>Microsoft Office PowerPoint</Application>
  <PresentationFormat>Widescreen</PresentationFormat>
  <Paragraphs>181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Agenda</vt:lpstr>
      <vt:lpstr>If a team of developers is collaborating on a project why can't you use something like Dropbox to keep in sync?</vt:lpstr>
      <vt:lpstr>If a team of developers is collaborating on a project why can't you use something like Dropbox to keep in sync?</vt:lpstr>
      <vt:lpstr>Source control is syncing help for developers</vt:lpstr>
      <vt:lpstr>PowerPoint Presentation</vt:lpstr>
      <vt:lpstr>PowerPoint Presentation</vt:lpstr>
      <vt:lpstr>Team Version Control</vt:lpstr>
      <vt:lpstr>Git basic workflow</vt:lpstr>
      <vt:lpstr>What if Two+ People Edit the Same Code?</vt:lpstr>
      <vt:lpstr>Team Version Control Simple Workflow</vt:lpstr>
      <vt:lpstr>Git more complicated workflow</vt:lpstr>
      <vt:lpstr>Fixing conflicts – what it looks like</vt:lpstr>
      <vt:lpstr>To Reduce the Occurrence of Conflicts</vt:lpstr>
      <vt:lpstr>Git Problem Resolution Guide</vt:lpstr>
      <vt:lpstr>If you want to do pair programming remotely</vt:lpstr>
      <vt:lpstr>Code Together Workflow</vt:lpstr>
      <vt:lpstr>Remote Programming Code Edits Visualized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388</cp:revision>
  <dcterms:created xsi:type="dcterms:W3CDTF">2013-07-15T20:26:40Z</dcterms:created>
  <dcterms:modified xsi:type="dcterms:W3CDTF">2023-01-29T20:33:57Z</dcterms:modified>
</cp:coreProperties>
</file>