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77" r:id="rId6"/>
    <p:sldId id="264" r:id="rId7"/>
    <p:sldId id="265" r:id="rId8"/>
    <p:sldId id="285" r:id="rId9"/>
    <p:sldId id="259" r:id="rId10"/>
    <p:sldId id="270" r:id="rId11"/>
    <p:sldId id="262" r:id="rId12"/>
    <p:sldId id="276" r:id="rId13"/>
    <p:sldId id="273" r:id="rId14"/>
    <p:sldId id="274" r:id="rId15"/>
    <p:sldId id="261" r:id="rId16"/>
    <p:sldId id="275" r:id="rId17"/>
    <p:sldId id="286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73116" autoAdjust="0"/>
  </p:normalViewPr>
  <p:slideViewPr>
    <p:cSldViewPr>
      <p:cViewPr varScale="1">
        <p:scale>
          <a:sx n="61" d="100"/>
          <a:sy n="61" d="100"/>
        </p:scale>
        <p:origin x="2083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F9BAD581-0D70-403C-908B-F5620B5CDE61}"/>
    <pc:docChg chg="custSel modSld">
      <pc:chgData name="Yoder, Jason" userId="28f4d4d8-da04-4f86-b14d-a21675737bc5" providerId="ADAL" clId="{F9BAD581-0D70-403C-908B-F5620B5CDE61}" dt="2023-11-21T17:22:24.580" v="2" actId="1076"/>
      <pc:docMkLst>
        <pc:docMk/>
      </pc:docMkLst>
      <pc:sldChg chg="addSp delSp modSp mod">
        <pc:chgData name="Yoder, Jason" userId="28f4d4d8-da04-4f86-b14d-a21675737bc5" providerId="ADAL" clId="{F9BAD581-0D70-403C-908B-F5620B5CDE61}" dt="2023-11-21T17:22:24.580" v="2" actId="1076"/>
        <pc:sldMkLst>
          <pc:docMk/>
          <pc:sldMk cId="2111508744" sldId="256"/>
        </pc:sldMkLst>
        <pc:picChg chg="add mod">
          <ac:chgData name="Yoder, Jason" userId="28f4d4d8-da04-4f86-b14d-a21675737bc5" providerId="ADAL" clId="{F9BAD581-0D70-403C-908B-F5620B5CDE61}" dt="2023-11-21T17:22:24.580" v="2" actId="1076"/>
          <ac:picMkLst>
            <pc:docMk/>
            <pc:sldMk cId="2111508744" sldId="256"/>
            <ac:picMk id="7" creationId="{1DB20DAE-BF31-8EB6-80FF-18265AF3D36C}"/>
          </ac:picMkLst>
        </pc:picChg>
        <pc:picChg chg="del">
          <ac:chgData name="Yoder, Jason" userId="28f4d4d8-da04-4f86-b14d-a21675737bc5" providerId="ADAL" clId="{F9BAD581-0D70-403C-908B-F5620B5CDE61}" dt="2023-11-21T17:22:21.609" v="0" actId="478"/>
          <ac:picMkLst>
            <pc:docMk/>
            <pc:sldMk cId="2111508744" sldId="256"/>
            <ac:picMk id="10" creationId="{5DBC6CA4-5A8B-1061-C755-B292992B63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9AFE8-3E8D-E148-BA98-12759F2DD8E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9DED7-56C8-B246-9138-4CD26015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TA INSTRUCTIONS:</a:t>
            </a:r>
          </a:p>
          <a:p>
            <a:r>
              <a:rPr lang="en-US" dirty="0"/>
              <a:t>BE SURE TO WALK AROUND while students work</a:t>
            </a:r>
            <a:r>
              <a:rPr lang="en-US" baseline="0" dirty="0"/>
              <a:t> </a:t>
            </a:r>
            <a:r>
              <a:rPr lang="en-US" dirty="0"/>
              <a:t>on recursion examples and NUDGE in the right direction</a:t>
            </a:r>
          </a:p>
          <a:p>
            <a:endParaRPr lang="en-US" dirty="0"/>
          </a:p>
          <a:p>
            <a:r>
              <a:rPr lang="en-US" dirty="0"/>
              <a:t>INSTRUCTOR:</a:t>
            </a:r>
          </a:p>
          <a:p>
            <a:r>
              <a:rPr lang="en-US" dirty="0"/>
              <a:t>Be sure</a:t>
            </a:r>
            <a:r>
              <a:rPr lang="en-US" baseline="0" dirty="0"/>
              <a:t> to start quiz BEFORE the break</a:t>
            </a:r>
          </a:p>
          <a:p>
            <a:r>
              <a:rPr lang="en-US" baseline="0" dirty="0"/>
              <a:t>Leave 15+ minutes at the end AFTER showing UML for the refactoring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students struggle with this for 1-2 minutes TOPS and then discuss their ideas for solving it.</a:t>
            </a:r>
          </a:p>
          <a:p>
            <a:r>
              <a:rPr lang="en-US" dirty="0"/>
              <a:t>Its horrible to have to make a new array every time… there must be a better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8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7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3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r>
              <a:rPr lang="en-US" dirty="0"/>
              <a:t>[Probably should point</a:t>
            </a:r>
            <a:r>
              <a:rPr lang="en-US" baseline="0" dirty="0"/>
              <a:t> out that the slide title is not a typo.  They’ll read it as “memorization”.]</a:t>
            </a:r>
          </a:p>
          <a:p>
            <a:pPr defTabSz="868801">
              <a:defRPr/>
            </a:pPr>
            <a:endParaRPr lang="en-US" dirty="0"/>
          </a:p>
          <a:p>
            <a:pPr defTabSz="868801">
              <a:defRPr/>
            </a:pPr>
            <a:r>
              <a:rPr lang="en-US" dirty="0"/>
              <a:t>I draw out a tree of Fibonacci calls</a:t>
            </a:r>
            <a:r>
              <a:rPr lang="en-US" baseline="0" dirty="0"/>
              <a:t> on this slide for when it’s implemented as F(n) = F(n-1) + F(n-2), usually for F(5) or something like that. Then I explain that you would create an array/</a:t>
            </a:r>
            <a:r>
              <a:rPr lang="en-US" baseline="0" dirty="0" err="1"/>
              <a:t>hashmap</a:t>
            </a:r>
            <a:r>
              <a:rPr lang="en-US" baseline="0" dirty="0"/>
              <a:t>/something to contain the values you’ve previously found and each time you find one save it, then check for that first. After the explanation, I show how it would reduce the tree by leaving only one calculation of </a:t>
            </a:r>
            <a:r>
              <a:rPr lang="en-US" baseline="0"/>
              <a:t>each value left </a:t>
            </a:r>
            <a:r>
              <a:rPr lang="en-US" baseline="0" dirty="0"/>
              <a:t>in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33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coding exercise for tower of Hanoi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2604-4630-4861-9364-F52CA104A3D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moiz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games/towerofhanoi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CSSE 220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recursion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F28C85-38B5-5B11-DD51-BBBEA7CBC3CB}"/>
              </a:ext>
            </a:extLst>
          </p:cNvPr>
          <p:cNvSpPr/>
          <p:nvPr/>
        </p:nvSpPr>
        <p:spPr>
          <a:xfrm>
            <a:off x="304800" y="4419600"/>
            <a:ext cx="8534400" cy="2133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PracticeBettingInterfaces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PracticeBettingInterfacesSolution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PracticeRecursiveHelperFunctions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PracticeRecursiveHelperFunctionsSolution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2453F-34BE-C3A3-3ED4-B04D4D22625E}"/>
              </a:ext>
            </a:extLst>
          </p:cNvPr>
          <p:cNvSpPr txBox="1"/>
          <p:nvPr/>
        </p:nvSpPr>
        <p:spPr>
          <a:xfrm>
            <a:off x="4199965" y="-40807"/>
            <a:ext cx="471543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moreFun</a:t>
            </a:r>
            <a:r>
              <a:rPr lang="en-US" sz="4400" dirty="0">
                <a:highlight>
                  <a:srgbClr val="FFFF00"/>
                </a:highlight>
              </a:rPr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17AEE-1C38-6A9A-B6B7-37FE51632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B20DAE-BF31-8EB6-80FF-18265AF3D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947" y="4772228"/>
            <a:ext cx="245779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0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7419124" y="1537551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074049" y="4315218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13220" y="2381803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56182" y="4290877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41652" y="5382058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4" y="-23261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Recursive Fibonacci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39" y="662765"/>
            <a:ext cx="82296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Calculate f(4) …where  </a:t>
            </a:r>
          </a:p>
          <a:p>
            <a:pPr marL="457200" lvl="1" indent="0">
              <a:buNone/>
            </a:pPr>
            <a:r>
              <a:rPr lang="en-US" dirty="0"/>
              <a:t>If n &gt; 2                               f(n) = f(n-1) + f(n-2)</a:t>
            </a:r>
          </a:p>
          <a:p>
            <a:pPr marL="457200" lvl="1" indent="0">
              <a:buNone/>
            </a:pPr>
            <a:r>
              <a:rPr lang="en-US" dirty="0"/>
              <a:t>Else if n is 1 or 2, then    f(n) = 1</a:t>
            </a:r>
          </a:p>
          <a:p>
            <a:r>
              <a:rPr lang="en-US" dirty="0"/>
              <a:t>f(5) = f(4) + f(3)…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5369" y="371068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f(5)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76237" y="4128110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1357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f(4)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607957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76237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4571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521171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89451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64272" y="529325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92201" y="531989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97141" y="550410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63741" y="592152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2021" y="591708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06842" y="634011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71" y="636674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0745" y="5372106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671139" y="4125642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49419" y="157493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f(6)</a:t>
            </a:r>
          </a:p>
        </p:txBody>
      </p:sp>
      <p:cxnSp>
        <p:nvCxnSpPr>
          <p:cNvPr id="23" name="Straight Arrow Connector 22"/>
          <p:cNvCxnSpPr>
            <a:endCxn id="4" idx="0"/>
          </p:cNvCxnSpPr>
          <p:nvPr/>
        </p:nvCxnSpPr>
        <p:spPr>
          <a:xfrm flipH="1">
            <a:off x="4255711" y="2102477"/>
            <a:ext cx="736490" cy="16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74613" y="170169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f(4)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6941213" y="211911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009493" y="211467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36952" y="251773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153321" y="290768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22096" y="278323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19957" y="319175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29929" y="327445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34001" y="261654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507303" y="1803045"/>
            <a:ext cx="1665577" cy="7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153" y="2392780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Repeated calculations!</a:t>
            </a:r>
          </a:p>
        </p:txBody>
      </p:sp>
    </p:spTree>
    <p:extLst>
      <p:ext uri="{BB962C8B-B14F-4D97-AF65-F5344CB8AC3E}">
        <p14:creationId xmlns:p14="http://schemas.microsoft.com/office/powerpoint/2010/main" val="132508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4" grpId="0" animBg="1"/>
      <p:bldP spid="53" grpId="0" animBg="1"/>
      <p:bldP spid="52" grpId="0" animBg="1"/>
      <p:bldP spid="12" grpId="0" animBg="1"/>
      <p:bldP spid="4" grpId="0"/>
      <p:bldP spid="16" grpId="0"/>
      <p:bldP spid="19" grpId="0"/>
      <p:bldP spid="28" grpId="0"/>
      <p:bldP spid="31" grpId="0"/>
      <p:bldP spid="34" grpId="0"/>
      <p:bldP spid="37" grpId="0"/>
      <p:bldP spid="38" grpId="0"/>
      <p:bldP spid="39" grpId="0"/>
      <p:bldP spid="22" grpId="0"/>
      <p:bldP spid="41" grpId="0"/>
      <p:bldP spid="45" grpId="0"/>
      <p:bldP spid="48" grpId="0"/>
      <p:bldP spid="49" grpId="0"/>
      <p:bldP spid="5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f(40) ?</a:t>
            </a:r>
          </a:p>
          <a:p>
            <a:r>
              <a:rPr lang="en-US" dirty="0"/>
              <a:t>f(400) ?</a:t>
            </a:r>
          </a:p>
          <a:p>
            <a:endParaRPr lang="en-US" dirty="0"/>
          </a:p>
          <a:p>
            <a:r>
              <a:rPr lang="en-US" dirty="0"/>
              <a:t>Open up Fibber.java </a:t>
            </a:r>
          </a:p>
          <a:p>
            <a:pPr lvl="1"/>
            <a:r>
              <a:rPr lang="en-US" dirty="0"/>
              <a:t>(memoization package)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7524" y="-2326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Recursive Fibonacci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8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Save every solution we find to sub-problems</a:t>
            </a:r>
          </a:p>
          <a:p>
            <a:endParaRPr lang="en-US" dirty="0"/>
          </a:p>
          <a:p>
            <a:r>
              <a:rPr lang="en-US" dirty="0"/>
              <a:t>Before recursively computing a solution:</a:t>
            </a:r>
          </a:p>
          <a:p>
            <a:pPr lvl="1"/>
            <a:r>
              <a:rPr lang="en-US" dirty="0"/>
              <a:t>Look it up</a:t>
            </a:r>
          </a:p>
          <a:p>
            <a:pPr lvl="1"/>
            <a:r>
              <a:rPr lang="en-US" dirty="0"/>
              <a:t>If found, use it</a:t>
            </a:r>
          </a:p>
          <a:p>
            <a:pPr lvl="1"/>
            <a:r>
              <a:rPr lang="en-US" dirty="0"/>
              <a:t>Otherwise do the recursive computation</a:t>
            </a:r>
          </a:p>
          <a:p>
            <a:pPr lvl="1"/>
            <a:endParaRPr lang="en-US" dirty="0"/>
          </a:p>
          <a:p>
            <a:r>
              <a:rPr lang="en-US" dirty="0"/>
              <a:t>Study the memoization code in the </a:t>
            </a:r>
            <a:r>
              <a:rPr lang="en-US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Memoization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6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fib(40) = 102334155</a:t>
            </a:r>
          </a:p>
          <a:p>
            <a:r>
              <a:rPr lang="en-US" sz="2800" dirty="0"/>
              <a:t>Calculated 40 Fibonacci numbers in 0.245 seconds.</a:t>
            </a:r>
          </a:p>
          <a:p>
            <a:r>
              <a:rPr lang="en-US" sz="2800" dirty="0"/>
              <a:t>fib(40) = 102334155</a:t>
            </a:r>
          </a:p>
          <a:p>
            <a:r>
              <a:rPr lang="en-US" sz="2800" dirty="0"/>
              <a:t>Calculated 40 Fibonacci numbers WITH MEMOIZATION in 0.000 seconds.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Memoization</a:t>
            </a:r>
            <a:r>
              <a:rPr lang="en-US" dirty="0"/>
              <a:t> Improved Performance</a:t>
            </a:r>
          </a:p>
        </p:txBody>
      </p:sp>
    </p:spTree>
    <p:extLst>
      <p:ext uri="{BB962C8B-B14F-4D97-AF65-F5344CB8AC3E}">
        <p14:creationId xmlns:p14="http://schemas.microsoft.com/office/powerpoint/2010/main" val="3438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45AF-B632-49F4-9E5E-014137DD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16E0-5B0F-44B6-B7C1-CD54546E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Feedback Loop</a:t>
            </a:r>
          </a:p>
          <a:p>
            <a:r>
              <a:rPr lang="en-US" dirty="0"/>
              <a:t>Tower of Hanoi</a:t>
            </a:r>
          </a:p>
          <a:p>
            <a:r>
              <a:rPr lang="en-US" dirty="0">
                <a:hlinkClick r:id="rId3"/>
              </a:rPr>
              <a:t>https://www.mathsisfun.com/games/towerofhanoi.html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3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4A8F-4488-8830-4DA6-E9F7D823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HW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BFBB29-E293-D324-3E6F-1E911FA0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63" y="1834942"/>
            <a:ext cx="73538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Courtesy of Dr. Hollingsworth- the diagram below might help with this problem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largest sub sequence">
            <a:extLst>
              <a:ext uri="{FF2B5EF4-FFF2-40B4-BE49-F238E27FC236}">
                <a16:creationId xmlns:a16="http://schemas.microsoft.com/office/drawing/2014/main" id="{81DA025B-86D6-5F71-BD0E-012E7449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7" y="2590800"/>
            <a:ext cx="728802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2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6303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15900" algn="l"/>
                <a:tab pos="446088" algn="l"/>
                <a:tab pos="674688" algn="l"/>
                <a:tab pos="903288" algn="l"/>
                <a:tab pos="1131888" algn="l"/>
                <a:tab pos="1360488" algn="l"/>
              </a:tabLst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sumWholeArray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pPr lvl="1"/>
            <a:r>
              <a:rPr lang="en-US" dirty="0"/>
              <a:t>It’s in the </a:t>
            </a:r>
            <a:r>
              <a:rPr lang="en-US" i="1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EC812-975B-4D07-AD87-24B7AF10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012175"/>
            <a:ext cx="6934200" cy="371553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148F500-766A-437F-A435-BC97DC22A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276600"/>
            <a:ext cx="2857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60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A recursive function that is called by another (non-recursive) function</a:t>
            </a:r>
          </a:p>
          <a:p>
            <a:pPr lvl="1"/>
            <a:r>
              <a:rPr lang="en-US" dirty="0"/>
              <a:t>The non-recursive function (the caller) doesn’t do much other than set up the call</a:t>
            </a:r>
          </a:p>
          <a:p>
            <a:r>
              <a:rPr lang="en-US" dirty="0"/>
              <a:t>When:</a:t>
            </a:r>
          </a:p>
          <a:p>
            <a:pPr lvl="1"/>
            <a:r>
              <a:rPr lang="en-US" dirty="0"/>
              <a:t>Additional parameters are needed </a:t>
            </a:r>
          </a:p>
          <a:p>
            <a:pPr lvl="2"/>
            <a:r>
              <a:rPr lang="en-US" dirty="0"/>
              <a:t>Often the initial function you’re given is not in the ideal form for a recursive solution</a:t>
            </a:r>
          </a:p>
          <a:p>
            <a:pPr lvl="1"/>
            <a:r>
              <a:rPr lang="en-US" dirty="0"/>
              <a:t>Return values need to be updated</a:t>
            </a:r>
          </a:p>
        </p:txBody>
      </p:sp>
    </p:spTree>
    <p:extLst>
      <p:ext uri="{BB962C8B-B14F-4D97-AF65-F5344CB8AC3E}">
        <p14:creationId xmlns:p14="http://schemas.microsoft.com/office/powerpoint/2010/main" val="49819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Why:</a:t>
            </a:r>
          </a:p>
          <a:p>
            <a:pPr lvl="1"/>
            <a:r>
              <a:rPr lang="en-US" dirty="0"/>
              <a:t>Makes function called by external code cleaner/easier to use </a:t>
            </a:r>
          </a:p>
          <a:p>
            <a:pPr lvl="2"/>
            <a:r>
              <a:rPr lang="en-US" dirty="0"/>
              <a:t>Does not rely on caller to understand how to initialize the information for the helper</a:t>
            </a:r>
          </a:p>
          <a:p>
            <a:pPr lvl="1"/>
            <a:r>
              <a:rPr lang="en-US" dirty="0"/>
              <a:t>Easier to understand by breaking problem down to smaller pieces</a:t>
            </a:r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Methods named </a:t>
            </a:r>
            <a:r>
              <a:rPr lang="en-US" dirty="0" err="1">
                <a:solidFill>
                  <a:srgbClr val="F79646"/>
                </a:solidFill>
              </a:rPr>
              <a:t>coolFunction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2"/>
            <a:r>
              <a:rPr lang="en-US" dirty="0"/>
              <a:t>90% of the code is in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2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15900" algn="l"/>
                <a:tab pos="446088" algn="l"/>
                <a:tab pos="674688" algn="l"/>
                <a:tab pos="903288" algn="l"/>
                <a:tab pos="1131888" algn="l"/>
                <a:tab pos="1360488" algn="l"/>
              </a:tabLst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r>
              <a:rPr lang="en-US" dirty="0"/>
              <a:t>You can work with a partner, but each of you should get the code working on your own computer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AE050-70B4-4F0D-81E6-FB4E8544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6800"/>
            <a:ext cx="6477000" cy="42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5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RecursiveHelperFunctions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the remaining problems</a:t>
            </a:r>
          </a:p>
          <a:p>
            <a:pPr lvl="1"/>
            <a:r>
              <a:rPr lang="en-US" b="1" dirty="0"/>
              <a:t>all the problems will require you to create a recursive helper function</a:t>
            </a:r>
          </a:p>
          <a:p>
            <a:r>
              <a:rPr lang="en-US" dirty="0"/>
              <a:t>You can work with a partner but make sure both of you 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66429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dirty="0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parameters and local variables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method name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  <p:extLst>
      <p:ext uri="{BB962C8B-B14F-4D97-AF65-F5344CB8AC3E}">
        <p14:creationId xmlns:p14="http://schemas.microsoft.com/office/powerpoint/2010/main" val="3203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recursive call isn’t in the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start the quiz problem together, then you can finish it on your 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the problem and the grading guidelines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a </a:t>
            </a:r>
            <a:r>
              <a:rPr lang="en-US" i="1" dirty="0"/>
              <a:t>template</a:t>
            </a:r>
            <a:r>
              <a:rPr lang="en-US" dirty="0"/>
              <a:t> for the recursive operation’s Activation Record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Make </a:t>
            </a:r>
            <a:r>
              <a:rPr lang="en-US" dirty="0"/>
              <a:t>first call to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42889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534400" cy="5973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/**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ensures: largest value in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is returned or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if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 = 0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@param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is cleared of its values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decreasing: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@return the largest value found in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if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 = 0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(size == 0)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base case #1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(size == 1)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base case #2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non-base case; Fact: size &gt; 1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first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(first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else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// end if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// end if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1AFBA-39D6-3F6C-9C3F-182DDD17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70" y="5133734"/>
            <a:ext cx="612543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2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1EB6B9-E880-4991-9333-83CD2EDC47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8F51B2-1CC2-431D-A1E6-36E9125CDB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F94FC0-E081-4FF1-A581-A49E7DE311B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14239</TotalTime>
  <Words>1065</Words>
  <Application>Microsoft Office PowerPoint</Application>
  <PresentationFormat>On-screen Show (4:3)</PresentationFormat>
  <Paragraphs>148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Segoe UI</vt:lpstr>
      <vt:lpstr>Office Theme</vt:lpstr>
      <vt:lpstr>CSSE 220</vt:lpstr>
      <vt:lpstr>Exercise time</vt:lpstr>
      <vt:lpstr>Recursive Helper Functions – What, When, Why, How?</vt:lpstr>
      <vt:lpstr>Recursive Helper Functions – What, When, Why, How?</vt:lpstr>
      <vt:lpstr>Exercise time</vt:lpstr>
      <vt:lpstr>RecursiveHelperFunctions</vt:lpstr>
      <vt:lpstr>Frames for Tracing Recursive Code</vt:lpstr>
      <vt:lpstr>What if the recursive call isn’t in the return?</vt:lpstr>
      <vt:lpstr>PowerPoint Presentation</vt:lpstr>
      <vt:lpstr>Recursive Fibonacci Number</vt:lpstr>
      <vt:lpstr>PowerPoint Presentation</vt:lpstr>
      <vt:lpstr>Memoization</vt:lpstr>
      <vt:lpstr>Memoization Improved Performance</vt:lpstr>
      <vt:lpstr>More Fun (as time allows)</vt:lpstr>
      <vt:lpstr>Final HW Problem</vt:lpstr>
    </vt:vector>
  </TitlesOfParts>
  <Manager/>
  <Company>Rose-Hulman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interfaces More recursion</dc:title>
  <dc:subject/>
  <dc:creator>Mike Hewner</dc:creator>
  <cp:keywords/>
  <dc:description/>
  <cp:lastModifiedBy>Yoder, Jason</cp:lastModifiedBy>
  <cp:revision>76</cp:revision>
  <dcterms:created xsi:type="dcterms:W3CDTF">2014-10-07T17:13:01Z</dcterms:created>
  <dcterms:modified xsi:type="dcterms:W3CDTF">2025-03-30T15:33:25Z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