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84" r:id="rId5"/>
    <p:sldId id="422" r:id="rId6"/>
    <p:sldId id="435" r:id="rId7"/>
    <p:sldId id="423" r:id="rId8"/>
    <p:sldId id="424" r:id="rId9"/>
    <p:sldId id="425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3" clrIdx="0"/>
  <p:cmAuthor id="2" name="Yoder, Jason A" initials="YJ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8"/>
    <p:restoredTop sz="87483"/>
  </p:normalViewPr>
  <p:slideViewPr>
    <p:cSldViewPr snapToGrid="0">
      <p:cViewPr varScale="1">
        <p:scale>
          <a:sx n="75" d="100"/>
          <a:sy n="75" d="100"/>
        </p:scale>
        <p:origin x="1565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2F4A-6994-3A49-9461-EE810FAF072D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AD104-BF47-5C46-8BC3-3E27F8E4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03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0T21:16:15.9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1964 136,'-769'0,"740"-3,0 0,1-2,0-1,-46-16,-26-5,28 16,1 4,-1 3,-102 7,38 0,94-3,1-2,-72-13,-49-18,138 30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10T21:16:15.9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1 358,'38'-11,"1"2,0 1,57-4,-10 2,1657-217,-1216 153,-135 67,-222 10,-95-3,28-1,157 18,-47 27,-163-33,1-3,72 2,59 10,-92-6,147 4,96-20,-121-1,1439 3,-1649 2,-11 3,-28 11,-56 15,-65 6,-1-7,-325 18,63-24,308-15,-224 9,-1044-19,1113 15,-14 0,61-17,-316 6,370 10,-54 2,-52-17,-198 4,323 11,-40 1,158-14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74350-B736-4AC1-A1E7-19777DF1B0E1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22A93-4968-4B29-BB16-64A77825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3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EE6D3C-5914-49B3-8B90-EF6D0ACD5512}" type="slidenum">
              <a:rPr lang="en-US" smtClean="0">
                <a:latin typeface="Calibri" pitchFamily="-106" charset="0"/>
              </a:rPr>
              <a:pPr/>
              <a:t>1</a:t>
            </a:fld>
            <a:endParaRPr lang="en-US">
              <a:latin typeface="Calibri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485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Animation</a:t>
            </a:r>
            <a:r>
              <a:rPr lang="en-US" baseline="0" dirty="0"/>
              <a:t> for the two major goals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27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Hopefully they will come up with at least two ideas:</a:t>
            </a:r>
          </a:p>
          <a:p>
            <a:pPr marL="228600" indent="-228600">
              <a:buAutoNum type="arabicPeriod"/>
            </a:pPr>
            <a:r>
              <a:rPr lang="en-US"/>
              <a:t>Makes it less convenient to know what functions exist</a:t>
            </a:r>
          </a:p>
          <a:p>
            <a:pPr marL="228600" indent="-228600">
              <a:buAutoNum type="arabicPeriod"/>
            </a:pPr>
            <a:r>
              <a:rPr lang="en-US"/>
              <a:t>Stuck</a:t>
            </a:r>
            <a:r>
              <a:rPr lang="en-US" baseline="0"/>
              <a:t> implementing strings as character arrays</a:t>
            </a:r>
          </a:p>
          <a:p>
            <a:pPr marL="0" indent="0">
              <a:buNone/>
            </a:pPr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57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Which is easier to use?</a:t>
            </a:r>
          </a:p>
          <a:p>
            <a:r>
              <a:rPr lang="en-US"/>
              <a:t>Which is easier to understand?</a:t>
            </a:r>
          </a:p>
          <a:p>
            <a:endParaRPr lang="en-US"/>
          </a:p>
          <a:p>
            <a:r>
              <a:rPr lang="en-US"/>
              <a:t>Clearly</a:t>
            </a:r>
            <a:r>
              <a:rPr lang="en-US" baseline="0"/>
              <a:t> classes make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43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Makes it harder to know what is</a:t>
            </a:r>
            <a:r>
              <a:rPr lang="en-US" baseline="0" dirty="0"/>
              <a:t> meant when you have a function say “add”  or length</a:t>
            </a:r>
          </a:p>
          <a:p>
            <a:r>
              <a:rPr lang="en-US" baseline="0" dirty="0"/>
              <a:t>Means you are loading more things than you might actually need</a:t>
            </a:r>
          </a:p>
          <a:p>
            <a:r>
              <a:rPr lang="en-US" dirty="0"/>
              <a:t>Try to keep conceptual</a:t>
            </a:r>
            <a:r>
              <a:rPr lang="en-US" baseline="0" dirty="0"/>
              <a:t> separation!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5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 can handle this with a form or something else if they prefer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47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0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8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8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0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9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4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2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7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9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1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6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519B0-864F-436F-AD10-563B5AD2C023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Math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en/java/javase/11/docs/api/java.base/java/lang/String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>
          <a:xfrm>
            <a:off x="533400" y="3611562"/>
            <a:ext cx="8229600" cy="1874837"/>
          </a:xfrm>
        </p:spPr>
        <p:txBody>
          <a:bodyPr>
            <a:normAutofit fontScale="85000" lnSpcReduction="20000"/>
          </a:bodyPr>
          <a:lstStyle/>
          <a:p>
            <a:pPr marR="0" eaLnBrk="1" hangingPunct="1">
              <a:lnSpc>
                <a:spcPct val="90000"/>
              </a:lnSpc>
            </a:pPr>
            <a:r>
              <a:rPr lang="en-US" sz="6000"/>
              <a:t>Design Principle #3</a:t>
            </a:r>
          </a:p>
          <a:p>
            <a:pPr marR="0" eaLnBrk="1" hangingPunct="1">
              <a:lnSpc>
                <a:spcPct val="90000"/>
              </a:lnSpc>
            </a:pPr>
            <a:r>
              <a:rPr lang="en-US" sz="6000"/>
              <a:t>Encapsulation</a:t>
            </a:r>
            <a:br>
              <a:rPr lang="en-US" sz="6000"/>
            </a:br>
            <a:br>
              <a:rPr lang="en-US" sz="2500"/>
            </a:br>
            <a:endParaRPr lang="en-US" sz="2500"/>
          </a:p>
        </p:txBody>
      </p:sp>
    </p:spTree>
    <p:extLst>
      <p:ext uri="{BB962C8B-B14F-4D97-AF65-F5344CB8AC3E}">
        <p14:creationId xmlns:p14="http://schemas.microsoft.com/office/powerpoint/2010/main" val="320535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Major Goals of ALL Program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someone has written a program that works and it has no bugs, but it is </a:t>
            </a:r>
            <a:r>
              <a:rPr lang="en-US" i="1" dirty="0"/>
              <a:t>poorly designed</a:t>
            </a:r>
            <a:r>
              <a:rPr lang="en-US" dirty="0"/>
              <a:t>.  </a:t>
            </a:r>
          </a:p>
          <a:p>
            <a:pPr lvl="1"/>
            <a:r>
              <a:rPr lang="en-US" dirty="0"/>
              <a:t>What does that mean?  </a:t>
            </a:r>
          </a:p>
          <a:p>
            <a:pPr lvl="1"/>
            <a:r>
              <a:rPr lang="en-US" dirty="0"/>
              <a:t>Why do we care?</a:t>
            </a:r>
          </a:p>
          <a:p>
            <a:r>
              <a:rPr lang="en-US" dirty="0"/>
              <a:t>There are two major goals: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Easy to understand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Easy to modify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0" y="6248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Q1</a:t>
            </a:r>
          </a:p>
        </p:txBody>
      </p:sp>
    </p:spTree>
    <p:extLst>
      <p:ext uri="{BB962C8B-B14F-4D97-AF65-F5344CB8AC3E}">
        <p14:creationId xmlns:p14="http://schemas.microsoft.com/office/powerpoint/2010/main" val="160739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149" y="68102"/>
            <a:ext cx="7886700" cy="922498"/>
          </a:xfrm>
        </p:spPr>
        <p:txBody>
          <a:bodyPr>
            <a:normAutofit/>
          </a:bodyPr>
          <a:lstStyle/>
          <a:p>
            <a:r>
              <a:rPr lang="en-US" dirty="0"/>
              <a:t>CSSE220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01" y="1287625"/>
            <a:ext cx="8546841" cy="5570375"/>
          </a:xfrm>
        </p:spPr>
        <p:txBody>
          <a:bodyPr>
            <a:normAutofit fontScale="62500" lnSpcReduction="20000"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US" sz="2400" dirty="0"/>
              <a:t>Make sure your design </a:t>
            </a:r>
            <a:r>
              <a:rPr lang="en-US" sz="2400" b="1" dirty="0"/>
              <a:t>allows proper functionality</a:t>
            </a:r>
            <a:endParaRPr lang="en-US" sz="2400" dirty="0"/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/>
              <a:t>Must be able to </a:t>
            </a:r>
            <a:r>
              <a:rPr lang="en-US" b="1" dirty="0"/>
              <a:t>store required information</a:t>
            </a:r>
            <a:r>
              <a:rPr lang="en-US" dirty="0"/>
              <a:t> (one/many to one/many relationships)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/>
              <a:t>Must be able to </a:t>
            </a:r>
            <a:r>
              <a:rPr lang="en-US" b="1" dirty="0"/>
              <a:t>access the required information</a:t>
            </a:r>
            <a:r>
              <a:rPr lang="en-US" dirty="0"/>
              <a:t> to accomplish tasks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/>
              <a:t>Data should </a:t>
            </a:r>
            <a:r>
              <a:rPr lang="en-US" b="1" dirty="0"/>
              <a:t>not be duplicated</a:t>
            </a:r>
            <a:r>
              <a:rPr lang="en-US" dirty="0"/>
              <a:t> (id/identifiers are OK!)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Structure design </a:t>
            </a:r>
            <a:r>
              <a:rPr lang="en-US" sz="2400" b="1" dirty="0"/>
              <a:t>around the data</a:t>
            </a:r>
            <a:r>
              <a:rPr lang="en-US" sz="2400" dirty="0"/>
              <a:t> to be stored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b="1" dirty="0"/>
              <a:t>Nouns should become classes</a:t>
            </a:r>
            <a:endParaRPr lang="en-US" dirty="0"/>
          </a:p>
          <a:p>
            <a:pPr marL="685800" lvl="1" indent="-342900" fontAlgn="base">
              <a:buFont typeface="+mj-lt"/>
              <a:buAutoNum type="alphaLcParenR"/>
            </a:pPr>
            <a:r>
              <a:rPr lang="en-US" b="1" dirty="0"/>
              <a:t>Classes should have intelligent behaviors</a:t>
            </a:r>
            <a:r>
              <a:rPr lang="en-US" dirty="0"/>
              <a:t> (methods) </a:t>
            </a:r>
            <a:r>
              <a:rPr lang="en-US" b="1" dirty="0"/>
              <a:t>that may operate on their data</a:t>
            </a:r>
            <a:endParaRPr lang="en-US" dirty="0"/>
          </a:p>
          <a:p>
            <a:pPr marL="457200" indent="-457200" fontAlgn="base">
              <a:buFont typeface="+mj-lt"/>
              <a:buAutoNum type="arabicPeriod"/>
            </a:pPr>
            <a:r>
              <a:rPr lang="en-US" sz="2400" dirty="0"/>
              <a:t>Functionality should be </a:t>
            </a:r>
            <a:r>
              <a:rPr lang="en-US" sz="2400" b="1" dirty="0"/>
              <a:t>distributed efficiently</a:t>
            </a:r>
            <a:endParaRPr lang="en-US" sz="2400" dirty="0"/>
          </a:p>
          <a:p>
            <a:pPr marL="685800" lvl="1" indent="-342900" fontAlgn="base">
              <a:buFont typeface="+mj-lt"/>
              <a:buAutoNum type="alphaLcParenR"/>
            </a:pPr>
            <a:r>
              <a:rPr lang="en-US" b="1" dirty="0"/>
              <a:t>No class/part should get too large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b="1" dirty="0"/>
              <a:t>Each class should have a single responsibility</a:t>
            </a:r>
            <a:r>
              <a:rPr lang="en-US" dirty="0"/>
              <a:t> it accomplishes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400" b="1" dirty="0"/>
              <a:t>Minimize dependencies</a:t>
            </a:r>
            <a:r>
              <a:rPr lang="en-US" sz="2400" dirty="0"/>
              <a:t> between objects when it does not disrupt usability or extendibility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/>
              <a:t>Tell don't ask 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/>
              <a:t>Don't have message chains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400" b="1" dirty="0"/>
              <a:t>Don't duplicate</a:t>
            </a:r>
            <a:r>
              <a:rPr lang="en-US" sz="2400" dirty="0"/>
              <a:t> code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/>
              <a:t>Similar "chunks" of code should be </a:t>
            </a:r>
            <a:r>
              <a:rPr lang="en-US" b="1" dirty="0"/>
              <a:t>unified into functions</a:t>
            </a:r>
            <a:endParaRPr lang="en-US" dirty="0"/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/>
              <a:t>Classes with similar features should be given </a:t>
            </a:r>
            <a:r>
              <a:rPr lang="en-US" b="1" dirty="0"/>
              <a:t>common interfaces</a:t>
            </a:r>
            <a:endParaRPr lang="en-US" dirty="0"/>
          </a:p>
          <a:p>
            <a:pPr marL="685800" lvl="1" indent="-342900">
              <a:buFont typeface="+mj-lt"/>
              <a:buAutoNum type="alphaLcParenR"/>
            </a:pPr>
            <a:r>
              <a:rPr lang="en-US" dirty="0"/>
              <a:t>Classes with similar internals should be simplified using </a:t>
            </a:r>
            <a:r>
              <a:rPr lang="en-US" b="1" dirty="0"/>
              <a:t>inheritance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dirty="0"/>
              <a:t>Avoid all type-predicated code by using </a:t>
            </a:r>
            <a:r>
              <a:rPr lang="en-US" b="1" dirty="0"/>
              <a:t>inheritance</a:t>
            </a:r>
            <a:endParaRPr lang="en-US" strike="sngStrike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F37784B-2650-414D-A222-94B52BFFFEAE}"/>
              </a:ext>
            </a:extLst>
          </p:cNvPr>
          <p:cNvSpPr/>
          <p:nvPr/>
        </p:nvSpPr>
        <p:spPr>
          <a:xfrm>
            <a:off x="76200" y="3505200"/>
            <a:ext cx="8866598" cy="838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1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E.g., What if there were no String class?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Instead, what if we just passed around arrays of characters - char[]</a:t>
            </a:r>
          </a:p>
          <a:p>
            <a:r>
              <a:rPr lang="en-US"/>
              <a:t>And every String function that exists now, would instead be a function that operated on arrays of characters</a:t>
            </a:r>
          </a:p>
          <a:p>
            <a:r>
              <a:rPr lang="en-US"/>
              <a:t>E.g.,</a:t>
            </a:r>
            <a:br>
              <a:rPr lang="en-US"/>
            </a:b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char[]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stringSubstring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(char[] input, int start, int end)</a:t>
            </a:r>
          </a:p>
          <a:p>
            <a:r>
              <a:rPr lang="en-US"/>
              <a:t>Would things be any different?  Discuss this with the person next to you.</a:t>
            </a:r>
          </a:p>
        </p:txBody>
      </p:sp>
    </p:spTree>
    <p:extLst>
      <p:ext uri="{BB962C8B-B14F-4D97-AF65-F5344CB8AC3E}">
        <p14:creationId xmlns:p14="http://schemas.microsoft.com/office/powerpoint/2010/main" val="2449318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Concatenate… compare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334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r>
              <a:rPr lang="en-US" dirty="0">
                <a:latin typeface="Consolas" panose="020B0609020204030204" pitchFamily="49" charset="0"/>
              </a:rPr>
              <a:t>String stringName1 = “</a:t>
            </a:r>
            <a:r>
              <a:rPr lang="en-US" dirty="0" err="1">
                <a:latin typeface="Consolas" panose="020B0609020204030204" pitchFamily="49" charset="0"/>
              </a:rPr>
              <a:t>ian</a:t>
            </a:r>
            <a:r>
              <a:rPr lang="en-US" dirty="0">
                <a:latin typeface="Consolas" panose="020B0609020204030204" pitchFamily="49" charset="0"/>
              </a:rPr>
              <a:t>";</a:t>
            </a:r>
          </a:p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r>
              <a:rPr lang="en-US" dirty="0">
                <a:latin typeface="Consolas" panose="020B0609020204030204" pitchFamily="49" charset="0"/>
              </a:rPr>
              <a:t>String stringName2 = “</a:t>
            </a:r>
            <a:r>
              <a:rPr lang="en-US" dirty="0" err="1">
                <a:latin typeface="Consolas" panose="020B0609020204030204" pitchFamily="49" charset="0"/>
              </a:rPr>
              <a:t>ludden</a:t>
            </a:r>
            <a:r>
              <a:rPr lang="en-US" dirty="0">
                <a:latin typeface="Consolas" panose="020B0609020204030204" pitchFamily="49" charset="0"/>
              </a:rPr>
              <a:t>";</a:t>
            </a:r>
          </a:p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r>
              <a:rPr lang="en-US" dirty="0">
                <a:latin typeface="Consolas" panose="020B0609020204030204" pitchFamily="49" charset="0"/>
              </a:rPr>
              <a:t>String </a:t>
            </a:r>
            <a:r>
              <a:rPr lang="en-US" dirty="0" err="1">
                <a:latin typeface="Consolas" panose="020B0609020204030204" pitchFamily="49" charset="0"/>
              </a:rPr>
              <a:t>stringConcat</a:t>
            </a:r>
            <a:r>
              <a:rPr lang="en-US" dirty="0">
                <a:latin typeface="Consolas" panose="020B0609020204030204" pitchFamily="49" charset="0"/>
              </a:rPr>
              <a:t> = stringName1.concat( stringName2 );</a:t>
            </a:r>
          </a:p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r>
              <a:rPr lang="en-US" dirty="0" err="1">
                <a:latin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</a:rPr>
              <a:t>(  </a:t>
            </a:r>
            <a:r>
              <a:rPr lang="en-US" dirty="0" err="1">
                <a:latin typeface="Consolas" panose="020B0609020204030204" pitchFamily="49" charset="0"/>
              </a:rPr>
              <a:t>stringConcat</a:t>
            </a:r>
            <a:r>
              <a:rPr lang="en-US" dirty="0"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r>
              <a:rPr lang="en-US" dirty="0">
                <a:latin typeface="Consolas" panose="020B0609020204030204" pitchFamily="49" charset="0"/>
              </a:rPr>
              <a:t>----------------------------------------------------------</a:t>
            </a:r>
          </a:p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r>
              <a:rPr lang="pt-BR" dirty="0">
                <a:latin typeface="Consolas" panose="020B0609020204030204" pitchFamily="49" charset="0"/>
              </a:rPr>
              <a:t>char[] charName1 = {'i','a','n'};</a:t>
            </a:r>
          </a:p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r>
              <a:rPr lang="en-US" dirty="0">
                <a:latin typeface="Consolas" panose="020B0609020204030204" pitchFamily="49" charset="0"/>
              </a:rPr>
              <a:t>char[] charName2 = {'</a:t>
            </a:r>
            <a:r>
              <a:rPr lang="en-US" dirty="0" err="1">
                <a:latin typeface="Consolas" panose="020B0609020204030204" pitchFamily="49" charset="0"/>
              </a:rPr>
              <a:t>l','u','d','d','e','n</a:t>
            </a:r>
            <a:r>
              <a:rPr lang="en-US" dirty="0">
                <a:latin typeface="Consolas" panose="020B0609020204030204" pitchFamily="49" charset="0"/>
              </a:rPr>
              <a:t>'};</a:t>
            </a:r>
          </a:p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r>
              <a:rPr lang="en-US" dirty="0">
                <a:latin typeface="Consolas" panose="020B0609020204030204" pitchFamily="49" charset="0"/>
              </a:rPr>
              <a:t>char[] </a:t>
            </a:r>
            <a:r>
              <a:rPr lang="en-US" dirty="0" err="1">
                <a:latin typeface="Consolas" panose="020B0609020204030204" pitchFamily="49" charset="0"/>
              </a:rPr>
              <a:t>charConcat</a:t>
            </a:r>
            <a:r>
              <a:rPr lang="en-US" dirty="0"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b="1" dirty="0"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 char[charName1.length + charName2.length];</a:t>
            </a:r>
          </a:p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r>
              <a:rPr lang="nn-NO" b="1" dirty="0">
                <a:latin typeface="Consolas" panose="020B0609020204030204" pitchFamily="49" charset="0"/>
              </a:rPr>
              <a:t>for</a:t>
            </a:r>
            <a:r>
              <a:rPr lang="nn-NO" dirty="0">
                <a:latin typeface="Consolas" panose="020B0609020204030204" pitchFamily="49" charset="0"/>
              </a:rPr>
              <a:t> (int i = 0; i &lt; charName1.length; i++) {</a:t>
            </a:r>
          </a:p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charConcat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 = charName1[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r>
              <a:rPr lang="nn-NO" b="1" dirty="0">
                <a:latin typeface="Consolas" panose="020B0609020204030204" pitchFamily="49" charset="0"/>
              </a:rPr>
              <a:t>for</a:t>
            </a:r>
            <a:r>
              <a:rPr lang="nn-NO" dirty="0">
                <a:latin typeface="Consolas" panose="020B0609020204030204" pitchFamily="49" charset="0"/>
              </a:rPr>
              <a:t> (int i = 0; i &lt; charName2.length; i++) {</a:t>
            </a:r>
          </a:p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charConcat</a:t>
            </a:r>
            <a:r>
              <a:rPr lang="en-US" dirty="0">
                <a:latin typeface="Consolas" panose="020B0609020204030204" pitchFamily="49" charset="0"/>
              </a:rPr>
              <a:t>[charName1.length +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 = charName2[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  <a:tabLst>
                <a:tab pos="333375" algn="l"/>
                <a:tab pos="677863" algn="l"/>
                <a:tab pos="1020763" algn="l"/>
              </a:tabLst>
            </a:pPr>
            <a:r>
              <a:rPr lang="en-US" dirty="0" err="1">
                <a:latin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</a:rPr>
              <a:t>( </a:t>
            </a:r>
            <a:r>
              <a:rPr lang="en-US" dirty="0" err="1">
                <a:latin typeface="Consolas" panose="020B0609020204030204" pitchFamily="49" charset="0"/>
              </a:rPr>
              <a:t>Arrays.toString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charConcat</a:t>
            </a:r>
            <a:r>
              <a:rPr lang="en-US" dirty="0">
                <a:latin typeface="Consolas" panose="020B0609020204030204" pitchFamily="49" charset="0"/>
              </a:rPr>
              <a:t>)  );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F27F927-1E62-824C-9BF8-6ED37E2DEC06}"/>
              </a:ext>
            </a:extLst>
          </p:cNvPr>
          <p:cNvSpPr/>
          <p:nvPr/>
        </p:nvSpPr>
        <p:spPr>
          <a:xfrm>
            <a:off x="76200" y="2819400"/>
            <a:ext cx="8822482" cy="3733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5C06EC9-2CAA-CF40-BD05-DDC130236DF2}"/>
              </a:ext>
            </a:extLst>
          </p:cNvPr>
          <p:cNvSpPr/>
          <p:nvPr/>
        </p:nvSpPr>
        <p:spPr>
          <a:xfrm>
            <a:off x="76200" y="1219200"/>
            <a:ext cx="8866598" cy="129540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26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sizes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not put all the Math utilities in the String class?</a:t>
            </a:r>
          </a:p>
          <a:p>
            <a:r>
              <a:rPr lang="en-US" dirty="0">
                <a:hlinkClick r:id="rId3"/>
              </a:rPr>
              <a:t>Math Java docs</a:t>
            </a:r>
            <a:endParaRPr lang="en-US" dirty="0"/>
          </a:p>
          <a:p>
            <a:r>
              <a:rPr lang="en-US" dirty="0">
                <a:hlinkClick r:id="rId4"/>
              </a:rPr>
              <a:t>String Java docs</a:t>
            </a:r>
            <a:endParaRPr lang="en-US" dirty="0"/>
          </a:p>
          <a:p>
            <a:pPr lvl="1"/>
            <a:r>
              <a:rPr lang="en-US" dirty="0"/>
              <a:t>We could just get anything we need done with Strings and Math with one library instead of two!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0" y="6248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Q2</a:t>
            </a:r>
          </a:p>
        </p:txBody>
      </p:sp>
    </p:spTree>
    <p:extLst>
      <p:ext uri="{BB962C8B-B14F-4D97-AF65-F5344CB8AC3E}">
        <p14:creationId xmlns:p14="http://schemas.microsoft.com/office/powerpoint/2010/main" val="1106289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103" y="0"/>
            <a:ext cx="8229600" cy="6407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HWVaporSalesManager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40" y="2956653"/>
            <a:ext cx="8425363" cy="1242720"/>
          </a:xfrm>
        </p:spPr>
        <p:txBody>
          <a:bodyPr>
            <a:normAutofit/>
          </a:bodyPr>
          <a:lstStyle/>
          <a:p>
            <a:r>
              <a:rPr lang="en-US" sz="2000" dirty="0"/>
              <a:t>Can collaborate with a partner on </a:t>
            </a:r>
            <a:r>
              <a:rPr lang="en-US" sz="2000" u="sng" dirty="0"/>
              <a:t>Paired Part</a:t>
            </a:r>
            <a:r>
              <a:rPr lang="en-US" sz="2000" dirty="0"/>
              <a:t> only!</a:t>
            </a:r>
            <a:endParaRPr lang="en-US" sz="2000" u="sng" dirty="0"/>
          </a:p>
          <a:p>
            <a:r>
              <a:rPr lang="en-US" sz="2000" dirty="0"/>
              <a:t>Each list the other’s name in </a:t>
            </a:r>
            <a:r>
              <a:rPr lang="en-US" sz="2000" i="1" dirty="0"/>
              <a:t>Help Citation</a:t>
            </a:r>
            <a:r>
              <a:rPr lang="en-US" sz="2000" dirty="0"/>
              <a:t> at top of file</a:t>
            </a:r>
          </a:p>
          <a:p>
            <a:r>
              <a:rPr lang="en-US" sz="2000" dirty="0"/>
              <a:t>Both responsible for submitting own code</a:t>
            </a:r>
          </a:p>
          <a:p>
            <a:endParaRPr lang="en-US" sz="20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A22DE-EAA2-2A6E-6B36-6CB57326C225}"/>
              </a:ext>
            </a:extLst>
          </p:cNvPr>
          <p:cNvSpPr txBox="1"/>
          <p:nvPr/>
        </p:nvSpPr>
        <p:spPr>
          <a:xfrm>
            <a:off x="152400" y="4380637"/>
            <a:ext cx="8839200" cy="203132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Right Now: Take out a sheet of paper now and tear off a small piece.</a:t>
            </a:r>
          </a:p>
          <a:p>
            <a:pPr marL="342900" indent="-342900">
              <a:buAutoNum type="arabicPeriod"/>
            </a:pPr>
            <a:r>
              <a:rPr lang="en-US" dirty="0"/>
              <a:t>Put your name on it</a:t>
            </a:r>
          </a:p>
          <a:p>
            <a:pPr marL="342900" indent="-342900">
              <a:buAutoNum type="arabicPeriod"/>
            </a:pPr>
            <a:r>
              <a:rPr lang="en-US" dirty="0"/>
              <a:t>Put the name of 1 or more people you would LIKE to work with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/>
              <a:t>You can say you don’t know anyone, but would like to work with someone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/>
              <a:t>You can say you want to work alone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Put the name of anyone you would prefer NOT to work with</a:t>
            </a:r>
          </a:p>
          <a:p>
            <a:r>
              <a:rPr lang="en-US" dirty="0"/>
              <a:t>Hand this to our TA and they will make pairs for you to use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005D82-5A23-B4C7-C7DB-4775EBAC0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9" y="729833"/>
            <a:ext cx="9034902" cy="19834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5E52D49-3D2F-D57F-37D1-9D75172021FA}"/>
                  </a:ext>
                </a:extLst>
              </p14:cNvPr>
              <p14:cNvContentPartPr/>
              <p14:nvPr/>
            </p14:nvContentPartPr>
            <p14:xfrm>
              <a:off x="1918359" y="2215934"/>
              <a:ext cx="707040" cy="48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5E52D49-3D2F-D57F-37D1-9D75172021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4386" y="2107934"/>
                <a:ext cx="814625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9118192-A4C7-E650-7E95-4F1ABF38460B}"/>
                  </a:ext>
                </a:extLst>
              </p14:cNvPr>
              <p14:cNvContentPartPr/>
              <p14:nvPr/>
            </p14:nvContentPartPr>
            <p14:xfrm>
              <a:off x="599679" y="2362094"/>
              <a:ext cx="2416680" cy="159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9118192-A4C7-E650-7E95-4F1ABF38460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5679" y="2254094"/>
                <a:ext cx="2524320" cy="37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0648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8" ma:contentTypeDescription="Create a new document." ma:contentTypeScope="" ma:versionID="9523c79d6bab9e2ad858b5223ec5ed94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587afc94f70b507ec5be5f4d78229b0b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96EFD4-1250-457A-AB4B-16A5266B50A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83796DB-86E9-4D44-9BCB-A762264A5A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55B637-E92D-4086-B83D-87288CBA54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698</Words>
  <Application>Microsoft Office PowerPoint</Application>
  <PresentationFormat>On-screen Show (4:3)</PresentationFormat>
  <Paragraphs>88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Consolas</vt:lpstr>
      <vt:lpstr>Courier New</vt:lpstr>
      <vt:lpstr>Office Theme</vt:lpstr>
      <vt:lpstr>CSSE 220</vt:lpstr>
      <vt:lpstr>Major Goals of ALL Program Design</vt:lpstr>
      <vt:lpstr>CSSE220 Design Principles</vt:lpstr>
      <vt:lpstr>E.g., What if there were no String class?</vt:lpstr>
      <vt:lpstr>Concatenate… compare</vt:lpstr>
      <vt:lpstr>Class sizes</vt:lpstr>
      <vt:lpstr>HWVaporSalesManager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Encapsulation</dc:title>
  <dc:creator>Windows User</dc:creator>
  <cp:lastModifiedBy>Yoder, Jason</cp:lastModifiedBy>
  <cp:revision>27</cp:revision>
  <cp:lastPrinted>2016-09-27T10:57:46Z</cp:lastPrinted>
  <dcterms:created xsi:type="dcterms:W3CDTF">2013-12-22T20:42:02Z</dcterms:created>
  <dcterms:modified xsi:type="dcterms:W3CDTF">2024-02-25T22:43:03Z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0x0101001570BCAAD2E4294F9443DCB038A55380</vt:lpwstr>
  </property>
</Properties>
</file>