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440" r:id="rId5"/>
    <p:sldId id="387" r:id="rId6"/>
    <p:sldId id="388" r:id="rId7"/>
    <p:sldId id="441" r:id="rId8"/>
    <p:sldId id="444" r:id="rId9"/>
    <p:sldId id="445" r:id="rId10"/>
    <p:sldId id="43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A" initials="YJ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p:restoredTop sz="87483"/>
  </p:normalViewPr>
  <p:slideViewPr>
    <p:cSldViewPr snapToGrid="0">
      <p:cViewPr varScale="1">
        <p:scale>
          <a:sx n="100" d="100"/>
          <a:sy n="100" d="100"/>
        </p:scale>
        <p:origin x="18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12/10/2023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12/10/2023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a:t>
            </a:r>
          </a:p>
        </p:txBody>
      </p:sp>
      <p:sp>
        <p:nvSpPr>
          <p:cNvPr id="4" name="Slide Number Placeholder 3"/>
          <p:cNvSpPr>
            <a:spLocks noGrp="1"/>
          </p:cNvSpPr>
          <p:nvPr>
            <p:ph type="sldNum" sz="quarter" idx="10"/>
          </p:nvPr>
        </p:nvSpPr>
        <p:spPr/>
        <p:txBody>
          <a:bodyPr/>
          <a:lstStyle/>
          <a:p>
            <a:fld id="{1EC41D83-A85E-494A-A425-5657A5A18AE9}" type="slidenum">
              <a:rPr lang="en-US" smtClean="0"/>
              <a:t>1</a:t>
            </a:fld>
            <a:endParaRPr lang="en-US"/>
          </a:p>
        </p:txBody>
      </p:sp>
    </p:spTree>
    <p:extLst>
      <p:ext uri="{BB962C8B-B14F-4D97-AF65-F5344CB8AC3E}">
        <p14:creationId xmlns:p14="http://schemas.microsoft.com/office/powerpoint/2010/main" val="8541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137967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a:t>
            </a:fld>
            <a:endParaRPr lang="en-US"/>
          </a:p>
        </p:txBody>
      </p:sp>
    </p:spTree>
    <p:extLst>
      <p:ext uri="{BB962C8B-B14F-4D97-AF65-F5344CB8AC3E}">
        <p14:creationId xmlns:p14="http://schemas.microsoft.com/office/powerpoint/2010/main" val="416244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5</a:t>
            </a:fld>
            <a:endParaRPr lang="en-US"/>
          </a:p>
        </p:txBody>
      </p:sp>
    </p:spTree>
    <p:extLst>
      <p:ext uri="{BB962C8B-B14F-4D97-AF65-F5344CB8AC3E}">
        <p14:creationId xmlns:p14="http://schemas.microsoft.com/office/powerpoint/2010/main" val="11733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6</a:t>
            </a:fld>
            <a:endParaRPr lang="en-US"/>
          </a:p>
        </p:txBody>
      </p:sp>
    </p:spTree>
    <p:extLst>
      <p:ext uri="{BB962C8B-B14F-4D97-AF65-F5344CB8AC3E}">
        <p14:creationId xmlns:p14="http://schemas.microsoft.com/office/powerpoint/2010/main" val="1646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59708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u="sng" dirty="0"/>
              <a:t>primary nouns</a:t>
            </a:r>
            <a:r>
              <a:rPr lang="en-US" dirty="0"/>
              <a:t> – those that are eligible to be a Java class</a:t>
            </a:r>
            <a:endParaRPr lang="en-US" i="1" u="sng" dirty="0"/>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other nouns</a:t>
            </a:r>
            <a:r>
              <a:rPr lang="en-US" i="1" dirty="0"/>
              <a:t> (</a:t>
            </a:r>
            <a:r>
              <a:rPr lang="en-US" i="1" u="sng" dirty="0"/>
              <a:t>attributes</a:t>
            </a:r>
            <a:r>
              <a:rPr lang="en-US" i="1" dirty="0"/>
              <a:t>)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p:txBody>
      </p:sp>
      <p:pic>
        <p:nvPicPr>
          <p:cNvPr id="2050" name="Picture 2">
            <a:extLst>
              <a:ext uri="{FF2B5EF4-FFF2-40B4-BE49-F238E27FC236}">
                <a16:creationId xmlns:a16="http://schemas.microsoft.com/office/drawing/2014/main" id="{4672DF1B-6ED8-5C8A-1744-6BCAA944F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866490"/>
            <a:ext cx="2421622" cy="96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a:bodyPr>
          <a:lstStyle/>
          <a:p>
            <a:pPr marL="0" indent="0">
              <a:buNone/>
            </a:pPr>
            <a:r>
              <a:rPr lang="en-US" dirty="0"/>
              <a:t>Explain the problem with the given solution.</a:t>
            </a:r>
          </a:p>
          <a:p>
            <a:pPr marL="0" indent="0">
              <a:buNone/>
            </a:pPr>
            <a:endParaRPr lang="en-US" dirty="0"/>
          </a:p>
          <a:p>
            <a:pPr marL="0" indent="0">
              <a:buNone/>
            </a:pPr>
            <a:endParaRPr lang="en-US" dirty="0"/>
          </a:p>
          <a:p>
            <a:pPr marL="0" indent="0">
              <a:buNone/>
            </a:pPr>
            <a:r>
              <a:rPr lang="en-US" dirty="0"/>
              <a:t> Then start to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1DB649A-C46F-DE65-6657-89EBA12D5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838200"/>
            <a:ext cx="274320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1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1938992"/>
          </a:xfrm>
          <a:prstGeom prst="rect">
            <a:avLst/>
          </a:prstGeom>
          <a:noFill/>
        </p:spPr>
        <p:txBody>
          <a:bodyPr wrap="square" rtlCol="0">
            <a:spAutoFit/>
          </a:bodyPr>
          <a:lstStyle/>
          <a:p>
            <a:r>
              <a:rPr lang="en-US" sz="2400" dirty="0"/>
              <a:t>3a.  Constellation does everything (except maybe the parsing done by main).</a:t>
            </a:r>
          </a:p>
          <a:p>
            <a:endParaRPr lang="en-US" sz="2400" dirty="0"/>
          </a:p>
          <a:p>
            <a:endParaRPr lang="en-US" sz="2400" dirty="0"/>
          </a:p>
          <a:p>
            <a:r>
              <a:rPr lang="en-US" sz="2400" dirty="0"/>
              <a:t>Finish your own solution!</a:t>
            </a:r>
          </a:p>
        </p:txBody>
      </p:sp>
      <p:pic>
        <p:nvPicPr>
          <p:cNvPr id="7172" name="Picture 4">
            <a:extLst>
              <a:ext uri="{FF2B5EF4-FFF2-40B4-BE49-F238E27FC236}">
                <a16:creationId xmlns:a16="http://schemas.microsoft.com/office/drawing/2014/main" id="{B25BA4D6-A45E-584B-8DD4-257573B06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5272"/>
            <a:ext cx="4572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3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a:t>
            </a:r>
            <a:r>
              <a:rPr lang="en-US" sz="2400" dirty="0">
                <a:highlight>
                  <a:srgbClr val="FFFF00"/>
                </a:highlight>
                <a:cs typeface="Arial"/>
              </a:rPr>
              <a:t>program</a:t>
            </a:r>
            <a:r>
              <a:rPr lang="en-US" sz="2400" dirty="0">
                <a:cs typeface="Arial"/>
              </a:rPr>
              <a:t> is designed to </a:t>
            </a:r>
            <a:r>
              <a:rPr lang="en-US" sz="2400" dirty="0">
                <a:highlight>
                  <a:srgbClr val="00FFFF"/>
                </a:highlight>
                <a:cs typeface="Arial"/>
              </a:rPr>
              <a:t>load</a:t>
            </a:r>
            <a:r>
              <a:rPr lang="en-US" sz="2400" dirty="0">
                <a:cs typeface="Arial"/>
              </a:rPr>
              <a:t> </a:t>
            </a:r>
            <a:r>
              <a:rPr lang="en-US" sz="2400" dirty="0">
                <a:highlight>
                  <a:srgbClr val="00FF00"/>
                </a:highlight>
                <a:cs typeface="Arial"/>
              </a:rPr>
              <a:t>constellations</a:t>
            </a:r>
            <a:r>
              <a:rPr lang="en-US" sz="2400" dirty="0">
                <a:cs typeface="Arial"/>
              </a:rPr>
              <a:t> from datafiles and </a:t>
            </a:r>
            <a:r>
              <a:rPr lang="en-US" sz="2400" dirty="0">
                <a:highlight>
                  <a:srgbClr val="00FFFF"/>
                </a:highlight>
                <a:cs typeface="Arial"/>
              </a:rPr>
              <a:t>draw</a:t>
            </a:r>
            <a:r>
              <a:rPr lang="en-US" sz="2400" dirty="0">
                <a:cs typeface="Arial"/>
              </a:rPr>
              <a:t> them on the screen.  The datafiles include the names of the constellations and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4772003" y="1012847"/>
            <a:ext cx="387350" cy="34285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 name="Connector: Elbow 4">
            <a:extLst>
              <a:ext uri="{FF2B5EF4-FFF2-40B4-BE49-F238E27FC236}">
                <a16:creationId xmlns:a16="http://schemas.microsoft.com/office/drawing/2014/main" id="{A3667595-B697-1BBD-58E4-2FDB9D646395}"/>
              </a:ext>
            </a:extLst>
          </p:cNvPr>
          <p:cNvCxnSpPr>
            <a:cxnSpLocks/>
          </p:cNvCxnSpPr>
          <p:nvPr/>
        </p:nvCxnSpPr>
        <p:spPr>
          <a:xfrm rot="10800000">
            <a:off x="5644269" y="752882"/>
            <a:ext cx="1828800" cy="26654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1772200" y="990600"/>
            <a:ext cx="2753686" cy="148300"/>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287"/>
          <a:stretch/>
        </p:blipFill>
        <p:spPr bwMode="auto">
          <a:xfrm>
            <a:off x="609294" y="3094301"/>
            <a:ext cx="7335096" cy="154979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848AA40C-3F07-58DC-88E5-46ADFCD6964D}"/>
              </a:ext>
            </a:extLst>
          </p:cNvPr>
          <p:cNvSpPr/>
          <p:nvPr/>
        </p:nvSpPr>
        <p:spPr>
          <a:xfrm>
            <a:off x="5486400" y="3505200"/>
            <a:ext cx="2362200" cy="1138900"/>
          </a:xfrm>
          <a:prstGeom prst="rect">
            <a:avLst/>
          </a:prstGeom>
          <a:solidFill>
            <a:srgbClr val="FEF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5635328C-4131-F1FF-1F04-BAF89BCC49FB}"/>
              </a:ext>
            </a:extLst>
          </p:cNvPr>
          <p:cNvSpPr/>
          <p:nvPr/>
        </p:nvSpPr>
        <p:spPr>
          <a:xfrm>
            <a:off x="5132912" y="3886200"/>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2C8A49B0-04D1-7EC3-E8EC-CADB16AD6619}"/>
              </a:ext>
            </a:extLst>
          </p:cNvPr>
          <p:cNvSpPr/>
          <p:nvPr/>
        </p:nvSpPr>
        <p:spPr>
          <a:xfrm>
            <a:off x="422619" y="3626538"/>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422619" y="4147203"/>
            <a:ext cx="412062" cy="4120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3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r="3384" b="29465"/>
          <a:stretch/>
        </p:blipFill>
        <p:spPr bwMode="auto">
          <a:xfrm>
            <a:off x="609294" y="3094301"/>
            <a:ext cx="7086906" cy="26206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27221"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a:t>
            </a:r>
            <a:r>
              <a:rPr lang="en-US" sz="2400" dirty="0">
                <a:highlight>
                  <a:srgbClr val="00FFFF"/>
                </a:highlight>
                <a:cs typeface="Arial"/>
              </a:rPr>
              <a:t>load</a:t>
            </a:r>
            <a:r>
              <a:rPr lang="en-US" sz="2400" dirty="0">
                <a:cs typeface="Arial"/>
              </a:rPr>
              <a:t> </a:t>
            </a:r>
            <a:r>
              <a:rPr lang="en-US" sz="2400" dirty="0">
                <a:highlight>
                  <a:srgbClr val="FFFF00"/>
                </a:highlight>
                <a:cs typeface="Arial"/>
              </a:rPr>
              <a:t>constellations</a:t>
            </a:r>
            <a:r>
              <a:rPr lang="en-US" sz="2400" dirty="0">
                <a:cs typeface="Arial"/>
              </a:rPr>
              <a:t> from datafiles and draw them on the screen.  The datafiles include the </a:t>
            </a:r>
            <a:r>
              <a:rPr lang="en-US" sz="2400" dirty="0">
                <a:highlight>
                  <a:srgbClr val="00FF00"/>
                </a:highlight>
                <a:cs typeface="Arial"/>
              </a:rPr>
              <a:t>names</a:t>
            </a:r>
            <a:r>
              <a:rPr lang="en-US" sz="2400" dirty="0">
                <a:cs typeface="Arial"/>
              </a:rPr>
              <a:t> of the constellations and details about star location, size, and color as well as which </a:t>
            </a:r>
            <a:r>
              <a:rPr lang="en-US" sz="2400" dirty="0">
                <a:highlight>
                  <a:srgbClr val="00FF00"/>
                </a:highlight>
                <a:cs typeface="Arial"/>
              </a:rPr>
              <a:t>stars</a:t>
            </a:r>
            <a:r>
              <a:rPr lang="en-US" sz="2400" dirty="0">
                <a:cs typeface="Arial"/>
              </a:rPr>
              <a:t> ought to be connected to </a:t>
            </a:r>
            <a:r>
              <a:rPr lang="en-US" sz="2400" dirty="0">
                <a:highlight>
                  <a:srgbClr val="00FFFF"/>
                </a:highlight>
                <a:cs typeface="Arial"/>
              </a:rPr>
              <a:t>draw</a:t>
            </a:r>
            <a:r>
              <a:rPr lang="en-US" sz="2400" dirty="0">
                <a:cs typeface="Arial"/>
              </a:rPr>
              <a:t>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rot="5400000" flipH="1" flipV="1">
            <a:off x="394560" y="1640294"/>
            <a:ext cx="864733" cy="32734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rot="10800000">
            <a:off x="1752601" y="1371602"/>
            <a:ext cx="914400" cy="34360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Star: 5 Points 38">
            <a:extLst>
              <a:ext uri="{FF2B5EF4-FFF2-40B4-BE49-F238E27FC236}">
                <a16:creationId xmlns:a16="http://schemas.microsoft.com/office/drawing/2014/main" id="{5635328C-4131-F1FF-1F04-BAF89BCC49FB}"/>
              </a:ext>
            </a:extLst>
          </p:cNvPr>
          <p:cNvSpPr/>
          <p:nvPr/>
        </p:nvSpPr>
        <p:spPr>
          <a:xfrm>
            <a:off x="6019800" y="3504307"/>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CE504797-E430-3898-0EA1-3BF53E67CA67}"/>
              </a:ext>
            </a:extLst>
          </p:cNvPr>
          <p:cNvSpPr/>
          <p:nvPr/>
        </p:nvSpPr>
        <p:spPr>
          <a:xfrm>
            <a:off x="7034867" y="4231323"/>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D52B62F1-0CB2-7D8F-D112-9A42CA81EBD9}"/>
              </a:ext>
            </a:extLst>
          </p:cNvPr>
          <p:cNvCxnSpPr>
            <a:cxnSpLocks/>
          </p:cNvCxnSpPr>
          <p:nvPr/>
        </p:nvCxnSpPr>
        <p:spPr>
          <a:xfrm rot="10800000" flipV="1">
            <a:off x="1752601" y="991219"/>
            <a:ext cx="5714999" cy="10362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Star: 5 Points 10">
            <a:extLst>
              <a:ext uri="{FF2B5EF4-FFF2-40B4-BE49-F238E27FC236}">
                <a16:creationId xmlns:a16="http://schemas.microsoft.com/office/drawing/2014/main" id="{8C081106-F870-9686-ADBB-577BE2591CB3}"/>
              </a:ext>
            </a:extLst>
          </p:cNvPr>
          <p:cNvSpPr/>
          <p:nvPr/>
        </p:nvSpPr>
        <p:spPr>
          <a:xfrm>
            <a:off x="6858000" y="3962400"/>
            <a:ext cx="233342" cy="2333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D26A4C49-EFE3-F595-0C81-FF15962FD157}"/>
              </a:ext>
            </a:extLst>
          </p:cNvPr>
          <p:cNvCxnSpPr>
            <a:cxnSpLocks/>
          </p:cNvCxnSpPr>
          <p:nvPr/>
        </p:nvCxnSpPr>
        <p:spPr>
          <a:xfrm rot="10800000">
            <a:off x="1828800" y="1219201"/>
            <a:ext cx="3352800" cy="870819"/>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Star: 5 Points 13">
            <a:extLst>
              <a:ext uri="{FF2B5EF4-FFF2-40B4-BE49-F238E27FC236}">
                <a16:creationId xmlns:a16="http://schemas.microsoft.com/office/drawing/2014/main" id="{9A7DFEFA-7572-D856-DD89-15EABB8E3199}"/>
              </a:ext>
            </a:extLst>
          </p:cNvPr>
          <p:cNvSpPr/>
          <p:nvPr/>
        </p:nvSpPr>
        <p:spPr>
          <a:xfrm>
            <a:off x="6705600" y="5053709"/>
            <a:ext cx="304800" cy="3048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4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4" descr="https://lh4.googleusercontent.com/Qz2yYBmRP8nAkZlfTMNL-3QNWzx3VQ5yAsrhp_85t2EombQZ05RLUVHy58QJb6_jouvQpirIl-10vtsklw9fvYIWAuJlIOooJ729ZwOOutQfS4s_9Ceu9o_L8CzLFvkPaF1JQrRq">
            <a:hlinkClick r:id="rId3"/>
            <a:extLst>
              <a:ext uri="{FF2B5EF4-FFF2-40B4-BE49-F238E27FC236}">
                <a16:creationId xmlns:a16="http://schemas.microsoft.com/office/drawing/2014/main" id="{2D3A5C05-23F6-B4AD-D543-E21D03143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646" t="62617" r="4422" b="2803"/>
          <a:stretch/>
        </p:blipFill>
        <p:spPr bwMode="auto">
          <a:xfrm>
            <a:off x="3124201" y="3292776"/>
            <a:ext cx="2671893" cy="18770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dirty="0"/>
              <a:t>Do the in-class activity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 y="643222"/>
            <a:ext cx="9143999" cy="62478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Arial"/>
              </a:rPr>
              <a:t>Constellation Problem</a:t>
            </a:r>
            <a:r>
              <a:rPr lang="en-US" sz="2400" dirty="0">
                <a:cs typeface="Arial"/>
              </a:rPr>
              <a:t>: A particular program is designed to load constellations from datafiles and draw them on the screen.  The datafiles include the names of the constellations and details about </a:t>
            </a:r>
            <a:r>
              <a:rPr lang="en-US" sz="2400" dirty="0">
                <a:highlight>
                  <a:srgbClr val="FFFF00"/>
                </a:highlight>
                <a:cs typeface="Arial"/>
              </a:rPr>
              <a:t>star</a:t>
            </a:r>
            <a:r>
              <a:rPr lang="en-US" sz="2400" dirty="0">
                <a:cs typeface="Arial"/>
              </a:rPr>
              <a:t> </a:t>
            </a:r>
            <a:r>
              <a:rPr lang="en-US" sz="2400" dirty="0">
                <a:highlight>
                  <a:srgbClr val="00FF00"/>
                </a:highlight>
                <a:cs typeface="Arial"/>
              </a:rPr>
              <a:t>location</a:t>
            </a:r>
            <a:r>
              <a:rPr lang="en-US" sz="2400" dirty="0">
                <a:cs typeface="Arial"/>
              </a:rPr>
              <a:t>, </a:t>
            </a:r>
            <a:r>
              <a:rPr lang="en-US" sz="2400" dirty="0">
                <a:highlight>
                  <a:srgbClr val="00FF00"/>
                </a:highlight>
                <a:cs typeface="Arial"/>
              </a:rPr>
              <a:t>size</a:t>
            </a:r>
            <a:r>
              <a:rPr lang="en-US" sz="2400" dirty="0">
                <a:cs typeface="Arial"/>
              </a:rPr>
              <a:t>, and </a:t>
            </a:r>
            <a:r>
              <a:rPr lang="en-US" sz="2400" dirty="0">
                <a:highlight>
                  <a:srgbClr val="00FF00"/>
                </a:highlight>
                <a:cs typeface="Arial"/>
              </a:rPr>
              <a:t>color</a:t>
            </a:r>
            <a:r>
              <a:rPr lang="en-US" sz="2400" dirty="0">
                <a:cs typeface="Arial"/>
              </a:rPr>
              <a:t> as well as which stars ought to be connected to draw the constellation.  Depending on the </a:t>
            </a:r>
            <a:r>
              <a:rPr lang="en-US" sz="2400" dirty="0">
                <a:highlight>
                  <a:srgbClr val="FFFF00"/>
                </a:highlight>
                <a:cs typeface="Arial"/>
              </a:rPr>
              <a:t>star</a:t>
            </a:r>
            <a:r>
              <a:rPr lang="en-US" sz="2400" dirty="0">
                <a:cs typeface="Arial"/>
              </a:rPr>
              <a:t> data, each star should be </a:t>
            </a:r>
            <a:r>
              <a:rPr lang="en-US" sz="2400" dirty="0">
                <a:highlight>
                  <a:srgbClr val="00FFFF"/>
                </a:highlight>
                <a:cs typeface="Arial"/>
              </a:rPr>
              <a:t>drawn</a:t>
            </a:r>
            <a:r>
              <a:rPr lang="en-US" sz="2400" dirty="0">
                <a:cs typeface="Arial"/>
              </a:rPr>
              <a:t> differently (e.g., right size, right color). </a:t>
            </a:r>
          </a:p>
          <a:p>
            <a:endParaRPr lang="en-US" sz="1100" dirty="0">
              <a:latin typeface="Arial"/>
              <a:cs typeface="Arial"/>
            </a:endParaRPr>
          </a:p>
          <a:p>
            <a:endParaRPr lang="en-US" sz="1100" dirty="0">
              <a:latin typeface="Arial"/>
              <a:cs typeface="Arial"/>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If you do this all well, then you should naturally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highlight>
                  <a:srgbClr val="00FF00"/>
                </a:highlight>
              </a:rPr>
              <a:t> (</a:t>
            </a:r>
            <a:r>
              <a:rPr lang="en-US" i="1" dirty="0">
                <a:highlight>
                  <a:srgbClr val="00FF00"/>
                </a:highlight>
              </a:rPr>
              <a:t>other noun</a:t>
            </a:r>
            <a:r>
              <a:rPr lang="en-US" dirty="0">
                <a:highlight>
                  <a:srgbClr val="00FF00"/>
                </a:highlight>
              </a:rPr>
              <a:t>)</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cxnSp>
        <p:nvCxnSpPr>
          <p:cNvPr id="4" name="Connector: Elbow 3">
            <a:extLst>
              <a:ext uri="{FF2B5EF4-FFF2-40B4-BE49-F238E27FC236}">
                <a16:creationId xmlns:a16="http://schemas.microsoft.com/office/drawing/2014/main" id="{A3E3523F-F1D7-AFAF-06D8-2A7A013654EC}"/>
              </a:ext>
            </a:extLst>
          </p:cNvPr>
          <p:cNvCxnSpPr>
            <a:cxnSpLocks/>
          </p:cNvCxnSpPr>
          <p:nvPr/>
        </p:nvCxnSpPr>
        <p:spPr>
          <a:xfrm flipV="1">
            <a:off x="844401" y="2327211"/>
            <a:ext cx="4489599" cy="46197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BB453329-DC3D-9788-174C-9663F3339025}"/>
              </a:ext>
            </a:extLst>
          </p:cNvPr>
          <p:cNvCxnSpPr>
            <a:cxnSpLocks/>
          </p:cNvCxnSpPr>
          <p:nvPr/>
        </p:nvCxnSpPr>
        <p:spPr>
          <a:xfrm flipV="1">
            <a:off x="826926" y="1468201"/>
            <a:ext cx="7478874" cy="59221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43" name="Star: 5 Points 42">
            <a:extLst>
              <a:ext uri="{FF2B5EF4-FFF2-40B4-BE49-F238E27FC236}">
                <a16:creationId xmlns:a16="http://schemas.microsoft.com/office/drawing/2014/main" id="{CE504797-E430-3898-0EA1-3BF53E67CA67}"/>
              </a:ext>
            </a:extLst>
          </p:cNvPr>
          <p:cNvSpPr/>
          <p:nvPr/>
        </p:nvSpPr>
        <p:spPr>
          <a:xfrm>
            <a:off x="2958442" y="4734994"/>
            <a:ext cx="331517" cy="3315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A7DFEFA-7572-D856-DD89-15EABB8E3199}"/>
              </a:ext>
            </a:extLst>
          </p:cNvPr>
          <p:cNvSpPr/>
          <p:nvPr/>
        </p:nvSpPr>
        <p:spPr>
          <a:xfrm>
            <a:off x="4061670" y="3962400"/>
            <a:ext cx="533400" cy="5334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0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52764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Often, you need to find and extract a new class when things get complex.</a:t>
            </a:r>
          </a:p>
          <a:p>
            <a:pPr marL="457200" indent="-457200">
              <a:buFont typeface="Arial" panose="020B0604020202020204" pitchFamily="34" charset="0"/>
              <a:buChar char="•"/>
            </a:pPr>
            <a:r>
              <a:rPr lang="en-US" sz="2800" dirty="0"/>
              <a:t>Here, Star class was extracted from original Constellation class</a:t>
            </a:r>
          </a:p>
        </p:txBody>
      </p:sp>
    </p:spTree>
    <p:extLst>
      <p:ext uri="{BB962C8B-B14F-4D97-AF65-F5344CB8AC3E}">
        <p14:creationId xmlns:p14="http://schemas.microsoft.com/office/powerpoint/2010/main" val="284658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96EFD4-1250-457A-AB4B-16A5266B50A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55B637-E92D-4086-B83D-87288CBA5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3796DB-86E9-4D44-9BCB-A762264A5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TotalTime>
  <Words>689</Words>
  <Application>Microsoft Office PowerPoint</Application>
  <PresentationFormat>On-screen Show (4:3)</PresentationFormat>
  <Paragraphs>84</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Do the in-class activity       </vt:lpstr>
      <vt:lpstr>PowerPoint Presentation</vt:lpstr>
      <vt:lpstr>PowerPoint Presentation</vt:lpstr>
      <vt:lpstr>Do the in-class activity       </vt:lpstr>
      <vt:lpstr>Do the in-class activity       </vt:lpstr>
      <vt:lpstr>Do the in-class activity       </vt:lpstr>
      <vt:lpstr>A possible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24</cp:revision>
  <cp:lastPrinted>2016-09-27T10:57:46Z</cp:lastPrinted>
  <dcterms:created xsi:type="dcterms:W3CDTF">2013-12-22T20:42:02Z</dcterms:created>
  <dcterms:modified xsi:type="dcterms:W3CDTF">2023-12-10T21:17:53Z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